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8" r:id="rId5"/>
    <p:sldId id="259" r:id="rId6"/>
    <p:sldId id="265" r:id="rId7"/>
    <p:sldId id="266" r:id="rId8"/>
    <p:sldId id="261" r:id="rId9"/>
    <p:sldId id="272" r:id="rId10"/>
    <p:sldId id="267" r:id="rId11"/>
    <p:sldId id="262" r:id="rId12"/>
    <p:sldId id="268" r:id="rId13"/>
    <p:sldId id="273" r:id="rId14"/>
    <p:sldId id="269" r:id="rId15"/>
    <p:sldId id="263" r:id="rId16"/>
    <p:sldId id="270" r:id="rId17"/>
    <p:sldId id="271" r:id="rId18"/>
    <p:sldId id="264"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EC0A35-2D3B-4B1D-ACB5-A7D36C61454C}" type="datetimeFigureOut">
              <a:rPr lang="ru-RU" smtClean="0"/>
              <a:t>10.08.2024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9EDEFE-F8AF-4FCA-A911-181387DA5DF4}" type="slidenum">
              <a:rPr lang="ru-RU" smtClean="0"/>
              <a:t>‹#›</a:t>
            </a:fld>
            <a:endParaRPr lang="ru-RU"/>
          </a:p>
        </p:txBody>
      </p:sp>
    </p:spTree>
    <p:extLst>
      <p:ext uri="{BB962C8B-B14F-4D97-AF65-F5344CB8AC3E}">
        <p14:creationId xmlns:p14="http://schemas.microsoft.com/office/powerpoint/2010/main" val="271626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EC0A35-2D3B-4B1D-ACB5-A7D36C61454C}" type="datetimeFigureOut">
              <a:rPr lang="ru-RU" smtClean="0"/>
              <a:t>10.08.2024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9EDEFE-F8AF-4FCA-A911-181387DA5DF4}" type="slidenum">
              <a:rPr lang="ru-RU" smtClean="0"/>
              <a:t>‹#›</a:t>
            </a:fld>
            <a:endParaRPr lang="ru-RU"/>
          </a:p>
        </p:txBody>
      </p:sp>
    </p:spTree>
    <p:extLst>
      <p:ext uri="{BB962C8B-B14F-4D97-AF65-F5344CB8AC3E}">
        <p14:creationId xmlns:p14="http://schemas.microsoft.com/office/powerpoint/2010/main" val="209183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EC0A35-2D3B-4B1D-ACB5-A7D36C61454C}" type="datetimeFigureOut">
              <a:rPr lang="ru-RU" smtClean="0"/>
              <a:t>10.08.2024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9EDEFE-F8AF-4FCA-A911-181387DA5DF4}" type="slidenum">
              <a:rPr lang="ru-RU" smtClean="0"/>
              <a:t>‹#›</a:t>
            </a:fld>
            <a:endParaRPr lang="ru-RU"/>
          </a:p>
        </p:txBody>
      </p:sp>
    </p:spTree>
    <p:extLst>
      <p:ext uri="{BB962C8B-B14F-4D97-AF65-F5344CB8AC3E}">
        <p14:creationId xmlns:p14="http://schemas.microsoft.com/office/powerpoint/2010/main" val="1773661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252568C-326B-448D-A75A-F3C40DD5030B}" type="datetimeFigureOut">
              <a:rPr lang="ru-RU">
                <a:solidFill>
                  <a:prstClr val="black">
                    <a:tint val="75000"/>
                  </a:prstClr>
                </a:solidFill>
              </a:rPr>
              <a:pPr>
                <a:defRPr/>
              </a:pPr>
              <a:t>10.08.2024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00DF66F-598C-4D2C-8F99-0CFDB6DA306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93832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89A8EFF-42DC-4CDF-9020-546E22BC8B18}" type="datetimeFigureOut">
              <a:rPr lang="ru-RU">
                <a:solidFill>
                  <a:prstClr val="black">
                    <a:tint val="75000"/>
                  </a:prstClr>
                </a:solidFill>
              </a:rPr>
              <a:pPr>
                <a:defRPr/>
              </a:pPr>
              <a:t>10.08.2024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9C13C4D-17E5-48E5-9FC6-0B16C9853BD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98869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6C69362-69AE-478F-9ED0-A933F2E7DAA8}" type="datetimeFigureOut">
              <a:rPr lang="ru-RU">
                <a:solidFill>
                  <a:prstClr val="black">
                    <a:tint val="75000"/>
                  </a:prstClr>
                </a:solidFill>
              </a:rPr>
              <a:pPr>
                <a:defRPr/>
              </a:pPr>
              <a:t>10.08.2024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DE166F4-B95B-4FE6-A8BE-0030DDAAA62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92244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275CD15-93DA-4237-AB02-8CE23CDD8872}" type="datetimeFigureOut">
              <a:rPr lang="ru-RU">
                <a:solidFill>
                  <a:prstClr val="black">
                    <a:tint val="75000"/>
                  </a:prstClr>
                </a:solidFill>
              </a:rPr>
              <a:pPr>
                <a:defRPr/>
              </a:pPr>
              <a:t>10.08.2024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35D4A30-A8FF-408F-8943-775C56406D2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00271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059DDC2-DFE3-4FD8-850D-9ACBAFEADFB8}" type="datetimeFigureOut">
              <a:rPr lang="ru-RU">
                <a:solidFill>
                  <a:prstClr val="black">
                    <a:tint val="75000"/>
                  </a:prstClr>
                </a:solidFill>
              </a:rPr>
              <a:pPr>
                <a:defRPr/>
              </a:pPr>
              <a:t>10.08.2024</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9F8704AD-39B9-45EC-B438-2B6F34896E3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71827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C9D1077-A8CC-4B0C-91B1-960961E12776}" type="datetimeFigureOut">
              <a:rPr lang="ru-RU">
                <a:solidFill>
                  <a:prstClr val="black">
                    <a:tint val="75000"/>
                  </a:prstClr>
                </a:solidFill>
              </a:rPr>
              <a:pPr>
                <a:defRPr/>
              </a:pPr>
              <a:t>10.08.2024</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B9DDDECC-1BBB-4DDA-8A4D-096A059F54A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74734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4E7F67D-61D9-42FA-918E-297C61CF2CB7}" type="datetimeFigureOut">
              <a:rPr lang="ru-RU">
                <a:solidFill>
                  <a:prstClr val="black">
                    <a:tint val="75000"/>
                  </a:prstClr>
                </a:solidFill>
              </a:rPr>
              <a:pPr>
                <a:defRPr/>
              </a:pPr>
              <a:t>10.08.2024</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7EC65540-3454-46D6-A16F-014D269F48E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89626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63BFC1F-F0AA-4467-9FB0-D4390925B4F5}" type="datetimeFigureOut">
              <a:rPr lang="ru-RU">
                <a:solidFill>
                  <a:prstClr val="black">
                    <a:tint val="75000"/>
                  </a:prstClr>
                </a:solidFill>
              </a:rPr>
              <a:pPr>
                <a:defRPr/>
              </a:pPr>
              <a:t>10.08.2024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1FB205A-F954-49B0-B0E2-250AF37969B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8226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EC0A35-2D3B-4B1D-ACB5-A7D36C61454C}" type="datetimeFigureOut">
              <a:rPr lang="ru-RU" smtClean="0"/>
              <a:t>10.08.2024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9EDEFE-F8AF-4FCA-A911-181387DA5DF4}" type="slidenum">
              <a:rPr lang="ru-RU" smtClean="0"/>
              <a:t>‹#›</a:t>
            </a:fld>
            <a:endParaRPr lang="ru-RU"/>
          </a:p>
        </p:txBody>
      </p:sp>
    </p:spTree>
    <p:extLst>
      <p:ext uri="{BB962C8B-B14F-4D97-AF65-F5344CB8AC3E}">
        <p14:creationId xmlns:p14="http://schemas.microsoft.com/office/powerpoint/2010/main" val="2118354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3EB2AC-9FF8-417C-9D22-FC5094F027D0}" type="datetimeFigureOut">
              <a:rPr lang="ru-RU">
                <a:solidFill>
                  <a:prstClr val="black">
                    <a:tint val="75000"/>
                  </a:prstClr>
                </a:solidFill>
              </a:rPr>
              <a:pPr>
                <a:defRPr/>
              </a:pPr>
              <a:t>10.08.2024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F8F249E-8CA0-46C3-8D78-2E4067CB1C2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41350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72AF5B2-C2FC-420D-AE6D-CD95E76C5FEB}" type="datetimeFigureOut">
              <a:rPr lang="ru-RU">
                <a:solidFill>
                  <a:prstClr val="black">
                    <a:tint val="75000"/>
                  </a:prstClr>
                </a:solidFill>
              </a:rPr>
              <a:pPr>
                <a:defRPr/>
              </a:pPr>
              <a:t>10.08.2024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0D4BAF-ED21-42FD-9A1A-7545424C0C9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77479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D8CDE7D-8ACC-43CF-9B18-01BA7ED3D5C9}" type="datetimeFigureOut">
              <a:rPr lang="ru-RU">
                <a:solidFill>
                  <a:prstClr val="black">
                    <a:tint val="75000"/>
                  </a:prstClr>
                </a:solidFill>
              </a:rPr>
              <a:pPr>
                <a:defRPr/>
              </a:pPr>
              <a:t>10.08.2024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CCD1678-DA27-4B08-808E-1193C7561AB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30674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252568C-326B-448D-A75A-F3C40DD5030B}" type="datetimeFigureOut">
              <a:rPr lang="ru-RU">
                <a:solidFill>
                  <a:prstClr val="black">
                    <a:tint val="75000"/>
                  </a:prstClr>
                </a:solidFill>
              </a:rPr>
              <a:pPr>
                <a:defRPr/>
              </a:pPr>
              <a:t>10.08.2024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00DF66F-598C-4D2C-8F99-0CFDB6DA306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61803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89A8EFF-42DC-4CDF-9020-546E22BC8B18}" type="datetimeFigureOut">
              <a:rPr lang="ru-RU">
                <a:solidFill>
                  <a:prstClr val="black">
                    <a:tint val="75000"/>
                  </a:prstClr>
                </a:solidFill>
              </a:rPr>
              <a:pPr>
                <a:defRPr/>
              </a:pPr>
              <a:t>10.08.2024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9C13C4D-17E5-48E5-9FC6-0B16C9853BD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61413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6C69362-69AE-478F-9ED0-A933F2E7DAA8}" type="datetimeFigureOut">
              <a:rPr lang="ru-RU">
                <a:solidFill>
                  <a:prstClr val="black">
                    <a:tint val="75000"/>
                  </a:prstClr>
                </a:solidFill>
              </a:rPr>
              <a:pPr>
                <a:defRPr/>
              </a:pPr>
              <a:t>10.08.2024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DE166F4-B95B-4FE6-A8BE-0030DDAAA62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43957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275CD15-93DA-4237-AB02-8CE23CDD8872}" type="datetimeFigureOut">
              <a:rPr lang="ru-RU">
                <a:solidFill>
                  <a:prstClr val="black">
                    <a:tint val="75000"/>
                  </a:prstClr>
                </a:solidFill>
              </a:rPr>
              <a:pPr>
                <a:defRPr/>
              </a:pPr>
              <a:t>10.08.2024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35D4A30-A8FF-408F-8943-775C56406D2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61905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059DDC2-DFE3-4FD8-850D-9ACBAFEADFB8}" type="datetimeFigureOut">
              <a:rPr lang="ru-RU">
                <a:solidFill>
                  <a:prstClr val="black">
                    <a:tint val="75000"/>
                  </a:prstClr>
                </a:solidFill>
              </a:rPr>
              <a:pPr>
                <a:defRPr/>
              </a:pPr>
              <a:t>10.08.2024</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9F8704AD-39B9-45EC-B438-2B6F34896E3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70103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C9D1077-A8CC-4B0C-91B1-960961E12776}" type="datetimeFigureOut">
              <a:rPr lang="ru-RU">
                <a:solidFill>
                  <a:prstClr val="black">
                    <a:tint val="75000"/>
                  </a:prstClr>
                </a:solidFill>
              </a:rPr>
              <a:pPr>
                <a:defRPr/>
              </a:pPr>
              <a:t>10.08.2024</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B9DDDECC-1BBB-4DDA-8A4D-096A059F54A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10125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4E7F67D-61D9-42FA-918E-297C61CF2CB7}" type="datetimeFigureOut">
              <a:rPr lang="ru-RU">
                <a:solidFill>
                  <a:prstClr val="black">
                    <a:tint val="75000"/>
                  </a:prstClr>
                </a:solidFill>
              </a:rPr>
              <a:pPr>
                <a:defRPr/>
              </a:pPr>
              <a:t>10.08.2024</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7EC65540-3454-46D6-A16F-014D269F48E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0181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2EC0A35-2D3B-4B1D-ACB5-A7D36C61454C}" type="datetimeFigureOut">
              <a:rPr lang="ru-RU" smtClean="0"/>
              <a:t>10.08.2024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9EDEFE-F8AF-4FCA-A911-181387DA5DF4}" type="slidenum">
              <a:rPr lang="ru-RU" smtClean="0"/>
              <a:t>‹#›</a:t>
            </a:fld>
            <a:endParaRPr lang="ru-RU"/>
          </a:p>
        </p:txBody>
      </p:sp>
    </p:spTree>
    <p:extLst>
      <p:ext uri="{BB962C8B-B14F-4D97-AF65-F5344CB8AC3E}">
        <p14:creationId xmlns:p14="http://schemas.microsoft.com/office/powerpoint/2010/main" val="4219782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63BFC1F-F0AA-4467-9FB0-D4390925B4F5}" type="datetimeFigureOut">
              <a:rPr lang="ru-RU">
                <a:solidFill>
                  <a:prstClr val="black">
                    <a:tint val="75000"/>
                  </a:prstClr>
                </a:solidFill>
              </a:rPr>
              <a:pPr>
                <a:defRPr/>
              </a:pPr>
              <a:t>10.08.2024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1FB205A-F954-49B0-B0E2-250AF37969B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28796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3EB2AC-9FF8-417C-9D22-FC5094F027D0}" type="datetimeFigureOut">
              <a:rPr lang="ru-RU">
                <a:solidFill>
                  <a:prstClr val="black">
                    <a:tint val="75000"/>
                  </a:prstClr>
                </a:solidFill>
              </a:rPr>
              <a:pPr>
                <a:defRPr/>
              </a:pPr>
              <a:t>10.08.2024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F8F249E-8CA0-46C3-8D78-2E4067CB1C2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06767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72AF5B2-C2FC-420D-AE6D-CD95E76C5FEB}" type="datetimeFigureOut">
              <a:rPr lang="ru-RU">
                <a:solidFill>
                  <a:prstClr val="black">
                    <a:tint val="75000"/>
                  </a:prstClr>
                </a:solidFill>
              </a:rPr>
              <a:pPr>
                <a:defRPr/>
              </a:pPr>
              <a:t>10.08.2024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0D4BAF-ED21-42FD-9A1A-7545424C0C9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16509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D8CDE7D-8ACC-43CF-9B18-01BA7ED3D5C9}" type="datetimeFigureOut">
              <a:rPr lang="ru-RU">
                <a:solidFill>
                  <a:prstClr val="black">
                    <a:tint val="75000"/>
                  </a:prstClr>
                </a:solidFill>
              </a:rPr>
              <a:pPr>
                <a:defRPr/>
              </a:pPr>
              <a:t>10.08.2024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CCD1678-DA27-4B08-808E-1193C7561AB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8074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2EC0A35-2D3B-4B1D-ACB5-A7D36C61454C}" type="datetimeFigureOut">
              <a:rPr lang="ru-RU" smtClean="0"/>
              <a:t>10.08.2024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9EDEFE-F8AF-4FCA-A911-181387DA5DF4}" type="slidenum">
              <a:rPr lang="ru-RU" smtClean="0"/>
              <a:t>‹#›</a:t>
            </a:fld>
            <a:endParaRPr lang="ru-RU"/>
          </a:p>
        </p:txBody>
      </p:sp>
    </p:spTree>
    <p:extLst>
      <p:ext uri="{BB962C8B-B14F-4D97-AF65-F5344CB8AC3E}">
        <p14:creationId xmlns:p14="http://schemas.microsoft.com/office/powerpoint/2010/main" val="3656216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EC0A35-2D3B-4B1D-ACB5-A7D36C61454C}" type="datetimeFigureOut">
              <a:rPr lang="ru-RU" smtClean="0"/>
              <a:t>10.08.2024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69EDEFE-F8AF-4FCA-A911-181387DA5DF4}" type="slidenum">
              <a:rPr lang="ru-RU" smtClean="0"/>
              <a:t>‹#›</a:t>
            </a:fld>
            <a:endParaRPr lang="ru-RU"/>
          </a:p>
        </p:txBody>
      </p:sp>
    </p:spTree>
    <p:extLst>
      <p:ext uri="{BB962C8B-B14F-4D97-AF65-F5344CB8AC3E}">
        <p14:creationId xmlns:p14="http://schemas.microsoft.com/office/powerpoint/2010/main" val="34244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2EC0A35-2D3B-4B1D-ACB5-A7D36C61454C}" type="datetimeFigureOut">
              <a:rPr lang="ru-RU" smtClean="0"/>
              <a:t>10.08.2024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69EDEFE-F8AF-4FCA-A911-181387DA5DF4}" type="slidenum">
              <a:rPr lang="ru-RU" smtClean="0"/>
              <a:t>‹#›</a:t>
            </a:fld>
            <a:endParaRPr lang="ru-RU"/>
          </a:p>
        </p:txBody>
      </p:sp>
    </p:spTree>
    <p:extLst>
      <p:ext uri="{BB962C8B-B14F-4D97-AF65-F5344CB8AC3E}">
        <p14:creationId xmlns:p14="http://schemas.microsoft.com/office/powerpoint/2010/main" val="233551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EC0A35-2D3B-4B1D-ACB5-A7D36C61454C}" type="datetimeFigureOut">
              <a:rPr lang="ru-RU" smtClean="0"/>
              <a:t>10.08.2024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69EDEFE-F8AF-4FCA-A911-181387DA5DF4}" type="slidenum">
              <a:rPr lang="ru-RU" smtClean="0"/>
              <a:t>‹#›</a:t>
            </a:fld>
            <a:endParaRPr lang="ru-RU"/>
          </a:p>
        </p:txBody>
      </p:sp>
    </p:spTree>
    <p:extLst>
      <p:ext uri="{BB962C8B-B14F-4D97-AF65-F5344CB8AC3E}">
        <p14:creationId xmlns:p14="http://schemas.microsoft.com/office/powerpoint/2010/main" val="99995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2EC0A35-2D3B-4B1D-ACB5-A7D36C61454C}" type="datetimeFigureOut">
              <a:rPr lang="ru-RU" smtClean="0"/>
              <a:t>10.08.2024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9EDEFE-F8AF-4FCA-A911-181387DA5DF4}" type="slidenum">
              <a:rPr lang="ru-RU" smtClean="0"/>
              <a:t>‹#›</a:t>
            </a:fld>
            <a:endParaRPr lang="ru-RU"/>
          </a:p>
        </p:txBody>
      </p:sp>
    </p:spTree>
    <p:extLst>
      <p:ext uri="{BB962C8B-B14F-4D97-AF65-F5344CB8AC3E}">
        <p14:creationId xmlns:p14="http://schemas.microsoft.com/office/powerpoint/2010/main" val="1731899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2EC0A35-2D3B-4B1D-ACB5-A7D36C61454C}" type="datetimeFigureOut">
              <a:rPr lang="ru-RU" smtClean="0"/>
              <a:t>10.08.2024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9EDEFE-F8AF-4FCA-A911-181387DA5DF4}" type="slidenum">
              <a:rPr lang="ru-RU" smtClean="0"/>
              <a:t>‹#›</a:t>
            </a:fld>
            <a:endParaRPr lang="ru-RU"/>
          </a:p>
        </p:txBody>
      </p:sp>
    </p:spTree>
    <p:extLst>
      <p:ext uri="{BB962C8B-B14F-4D97-AF65-F5344CB8AC3E}">
        <p14:creationId xmlns:p14="http://schemas.microsoft.com/office/powerpoint/2010/main" val="390311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C0A35-2D3B-4B1D-ACB5-A7D36C61454C}" type="datetimeFigureOut">
              <a:rPr lang="ru-RU" smtClean="0"/>
              <a:t>10.08.2024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EDEFE-F8AF-4FCA-A911-181387DA5DF4}" type="slidenum">
              <a:rPr lang="ru-RU" smtClean="0"/>
              <a:t>‹#›</a:t>
            </a:fld>
            <a:endParaRPr lang="ru-RU"/>
          </a:p>
        </p:txBody>
      </p:sp>
    </p:spTree>
    <p:extLst>
      <p:ext uri="{BB962C8B-B14F-4D97-AF65-F5344CB8AC3E}">
        <p14:creationId xmlns:p14="http://schemas.microsoft.com/office/powerpoint/2010/main" val="1049665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1FD29E-025E-46E5-92D7-F32BE9F48110}" type="datetimeFigureOut">
              <a:rPr lang="ru-RU">
                <a:solidFill>
                  <a:prstClr val="black">
                    <a:tint val="75000"/>
                  </a:prstClr>
                </a:solidFill>
              </a:rPr>
              <a:pPr>
                <a:defRPr/>
              </a:pPr>
              <a:t>10.08.2024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3CE495-5088-43CD-99E5-D82A4EBAA0D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02408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1FD29E-025E-46E5-92D7-F32BE9F48110}" type="datetimeFigureOut">
              <a:rPr lang="ru-RU">
                <a:solidFill>
                  <a:prstClr val="black">
                    <a:tint val="75000"/>
                  </a:prstClr>
                </a:solidFill>
              </a:rPr>
              <a:pPr>
                <a:defRPr/>
              </a:pPr>
              <a:t>10.08.2024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3CE495-5088-43CD-99E5-D82A4EBAA0D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243201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501" y="628650"/>
            <a:ext cx="8967706" cy="2214563"/>
          </a:xfrm>
        </p:spPr>
        <p:txBody>
          <a:bodyPr>
            <a:normAutofit fontScale="90000"/>
          </a:bodyPr>
          <a:lstStyle/>
          <a:p>
            <a:pPr lvl="0">
              <a:spcBef>
                <a:spcPts val="0"/>
              </a:spcBef>
            </a:pPr>
            <a:r>
              <a:rPr lang="ru-RU" sz="5400" dirty="0">
                <a:solidFill>
                  <a:srgbClr val="7030A0"/>
                </a:solidFill>
                <a:effectLst>
                  <a:outerShdw blurRad="38100" dist="38100" dir="2700000" algn="tl">
                    <a:srgbClr val="000000">
                      <a:alpha val="43137"/>
                    </a:srgbClr>
                  </a:outerShdw>
                </a:effectLst>
                <a:latin typeface="+mn-lt"/>
                <a:cs typeface="Arial" panose="020B0604020202020204" pitchFamily="34" charset="0"/>
              </a:rPr>
              <a:t>ТЕМА РАБОТЫ</a:t>
            </a:r>
            <a:br>
              <a:rPr lang="ru-RU" sz="5400" dirty="0">
                <a:solidFill>
                  <a:srgbClr val="7030A0"/>
                </a:solidFill>
                <a:effectLst>
                  <a:outerShdw blurRad="38100" dist="38100" dir="2700000" algn="tl">
                    <a:srgbClr val="000000">
                      <a:alpha val="43137"/>
                    </a:srgbClr>
                  </a:outerShdw>
                </a:effectLst>
                <a:latin typeface="+mn-lt"/>
                <a:cs typeface="Arial" panose="020B0604020202020204" pitchFamily="34" charset="0"/>
              </a:rPr>
            </a:br>
            <a:r>
              <a:rPr lang="ru-RU" sz="5300" dirty="0" smtClean="0">
                <a:solidFill>
                  <a:srgbClr val="7030A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t>
            </a:r>
            <a:r>
              <a:rPr lang="en-US" sz="5400" b="1" dirty="0">
                <a:solidFill>
                  <a:srgbClr val="FF0000"/>
                </a:solidFill>
                <a:latin typeface="Algerian" pitchFamily="82" charset="0"/>
              </a:rPr>
              <a:t>The most famous dogs</a:t>
            </a:r>
            <a:r>
              <a:rPr lang="en-US" b="1" dirty="0">
                <a:solidFill>
                  <a:srgbClr val="C00000"/>
                </a:solidFill>
                <a:latin typeface="Algerian" pitchFamily="82" charset="0"/>
              </a:rPr>
              <a:t>.</a:t>
            </a:r>
            <a:r>
              <a:rPr lang="en-US" dirty="0">
                <a:solidFill>
                  <a:srgbClr val="7030A0"/>
                </a:solidFill>
                <a:latin typeface="Algerian" pitchFamily="82" charset="0"/>
              </a:rPr>
              <a:t> </a:t>
            </a:r>
            <a:r>
              <a:rPr lang="ru-RU" dirty="0" smtClean="0">
                <a:solidFill>
                  <a:srgbClr val="7030A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t>
            </a:r>
            <a:r>
              <a:rPr lang="ru-RU" dirty="0">
                <a:solidFill>
                  <a:srgbClr val="7030A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a:r>
            <a:br>
              <a:rPr lang="ru-RU" dirty="0">
                <a:solidFill>
                  <a:srgbClr val="7030A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br>
            <a:endParaRPr lang="ru-RU" dirty="0">
              <a:solidFill>
                <a:srgbClr val="7030A0"/>
              </a:solidFill>
            </a:endParaRPr>
          </a:p>
        </p:txBody>
      </p:sp>
      <p:sp>
        <p:nvSpPr>
          <p:cNvPr id="3" name="Подзаголовок 2"/>
          <p:cNvSpPr>
            <a:spLocks noGrp="1"/>
          </p:cNvSpPr>
          <p:nvPr>
            <p:ph type="subTitle" idx="1"/>
          </p:nvPr>
        </p:nvSpPr>
        <p:spPr>
          <a:xfrm>
            <a:off x="6386512" y="5329238"/>
            <a:ext cx="5593677" cy="842962"/>
          </a:xfrm>
        </p:spPr>
        <p:txBody>
          <a:bodyPr>
            <a:normAutofit fontScale="92500"/>
          </a:bodyPr>
          <a:lstStyle/>
          <a:p>
            <a:pPr algn="r">
              <a:defRPr/>
            </a:pPr>
            <a:r>
              <a:rPr lang="en-US" sz="3600" b="1" dirty="0" smtClean="0">
                <a:solidFill>
                  <a:srgbClr val="002060"/>
                </a:solidFill>
                <a:latin typeface="Bodoni MT Black" panose="02070A03080606020203" pitchFamily="18" charset="0"/>
              </a:rPr>
              <a:t>Teacher</a:t>
            </a:r>
            <a:r>
              <a:rPr lang="en-US" sz="3600" b="1" dirty="0">
                <a:solidFill>
                  <a:srgbClr val="002060"/>
                </a:solidFill>
                <a:latin typeface="Bodoni MT Black" panose="02070A03080606020203" pitchFamily="18" charset="0"/>
              </a:rPr>
              <a:t>:</a:t>
            </a:r>
            <a:r>
              <a:rPr lang="ru-RU" sz="3600" b="1" dirty="0">
                <a:solidFill>
                  <a:srgbClr val="002060"/>
                </a:solidFill>
                <a:latin typeface="Bodoni MT Black" panose="02070A03080606020203" pitchFamily="18" charset="0"/>
              </a:rPr>
              <a:t> </a:t>
            </a:r>
            <a:r>
              <a:rPr lang="en-US" sz="3600" b="1" dirty="0">
                <a:solidFill>
                  <a:srgbClr val="002060"/>
                </a:solidFill>
                <a:latin typeface="Bodoni MT Black" panose="02070A03080606020203" pitchFamily="18" charset="0"/>
              </a:rPr>
              <a:t>Ergakova E.A.</a:t>
            </a:r>
            <a:endParaRPr lang="ru-RU" sz="3600" b="1" dirty="0">
              <a:solidFill>
                <a:srgbClr val="C00000"/>
              </a:solidFill>
              <a:latin typeface="Algerian" panose="04020705040A02060702" pitchFamily="82" charset="0"/>
            </a:endParaRPr>
          </a:p>
          <a:p>
            <a:endParaRPr lang="ru-RU" sz="3600" dirty="0"/>
          </a:p>
        </p:txBody>
      </p:sp>
      <p:pic>
        <p:nvPicPr>
          <p:cNvPr id="4" name="Рисунок 3"/>
          <p:cNvPicPr>
            <a:picLocks noChangeAspect="1"/>
          </p:cNvPicPr>
          <p:nvPr/>
        </p:nvPicPr>
        <p:blipFill>
          <a:blip r:embed="rId2"/>
          <a:stretch>
            <a:fillRect/>
          </a:stretch>
        </p:blipFill>
        <p:spPr>
          <a:xfrm>
            <a:off x="459777" y="1881108"/>
            <a:ext cx="4740875" cy="4559104"/>
          </a:xfrm>
          <a:prstGeom prst="rect">
            <a:avLst/>
          </a:prstGeom>
        </p:spPr>
      </p:pic>
    </p:spTree>
    <p:extLst>
      <p:ext uri="{BB962C8B-B14F-4D97-AF65-F5344CB8AC3E}">
        <p14:creationId xmlns:p14="http://schemas.microsoft.com/office/powerpoint/2010/main" val="31644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29164" y="433953"/>
            <a:ext cx="6624636" cy="5935850"/>
          </a:xfrm>
        </p:spPr>
        <p:txBody>
          <a:bodyPr/>
          <a:lstStyle/>
          <a:p>
            <a:r>
              <a:rPr lang="en-US" sz="3200" dirty="0"/>
              <a:t>It was an Akita dog born on a farm near the city of Ōdate. He is well known for his loyalty to his owner. His owner, Professor Eisaburo Uyeno and he were best friends right from the start</a:t>
            </a:r>
            <a:r>
              <a:rPr lang="en-US" sz="3200" dirty="0" smtClean="0"/>
              <a:t>.</a:t>
            </a:r>
            <a:endParaRPr lang="ru-RU" sz="3200" dirty="0" smtClean="0"/>
          </a:p>
          <a:p>
            <a:r>
              <a:rPr lang="en-US" sz="3200" dirty="0" smtClean="0"/>
              <a:t> </a:t>
            </a:r>
            <a:r>
              <a:rPr lang="en-US" sz="3200" dirty="0"/>
              <a:t>Every day Hachikō accompanied his owner to Shibuya train station when he left for a work. When he came back, the professor always found the dog waiting for him. </a:t>
            </a:r>
            <a:endParaRPr lang="ru-RU" sz="3200" dirty="0" smtClean="0"/>
          </a:p>
          <a:p>
            <a:endParaRPr lang="ru-RU" sz="3200" dirty="0"/>
          </a:p>
        </p:txBody>
      </p:sp>
      <p:pic>
        <p:nvPicPr>
          <p:cNvPr id="4" name="Рисунок 3"/>
          <p:cNvPicPr>
            <a:picLocks noChangeAspect="1"/>
          </p:cNvPicPr>
          <p:nvPr/>
        </p:nvPicPr>
        <p:blipFill>
          <a:blip r:embed="rId2"/>
          <a:stretch>
            <a:fillRect/>
          </a:stretch>
        </p:blipFill>
        <p:spPr>
          <a:xfrm>
            <a:off x="66674" y="881063"/>
            <a:ext cx="4476751" cy="4352925"/>
          </a:xfrm>
          <a:prstGeom prst="rect">
            <a:avLst/>
          </a:prstGeom>
        </p:spPr>
      </p:pic>
    </p:spTree>
    <p:extLst>
      <p:ext uri="{BB962C8B-B14F-4D97-AF65-F5344CB8AC3E}">
        <p14:creationId xmlns:p14="http://schemas.microsoft.com/office/powerpoint/2010/main" val="385781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00850" y="365125"/>
            <a:ext cx="5200650" cy="6492875"/>
          </a:xfrm>
        </p:spPr>
        <p:txBody>
          <a:bodyPr/>
          <a:lstStyle/>
          <a:p>
            <a:pPr marL="228600" lvl="0" indent="-228600">
              <a:spcBef>
                <a:spcPts val="1000"/>
              </a:spcBef>
            </a:pPr>
            <a:r>
              <a:rPr lang="en-US" sz="2800" dirty="0">
                <a:solidFill>
                  <a:prstClr val="black"/>
                </a:solidFill>
                <a:latin typeface="Calibri"/>
              </a:rPr>
              <a:t>Sadly, the professor died suddenly at work in 1925 before he could return home. </a:t>
            </a:r>
            <a:r>
              <a:rPr lang="ru-RU" sz="2800" dirty="0" smtClean="0">
                <a:solidFill>
                  <a:prstClr val="black"/>
                </a:solidFill>
                <a:latin typeface="Calibri"/>
              </a:rPr>
              <a:t/>
            </a:r>
            <a:br>
              <a:rPr lang="ru-RU" sz="2800" dirty="0" smtClean="0">
                <a:solidFill>
                  <a:prstClr val="black"/>
                </a:solidFill>
                <a:latin typeface="Calibri"/>
              </a:rPr>
            </a:br>
            <a:r>
              <a:rPr lang="en-US" sz="2800" dirty="0" smtClean="0">
                <a:solidFill>
                  <a:prstClr val="black"/>
                </a:solidFill>
                <a:latin typeface="Calibri"/>
              </a:rPr>
              <a:t>At </a:t>
            </a:r>
            <a:r>
              <a:rPr lang="en-US" sz="2800" dirty="0">
                <a:solidFill>
                  <a:prstClr val="black"/>
                </a:solidFill>
                <a:latin typeface="Calibri"/>
              </a:rPr>
              <a:t>that time Hachikō was still young dog. </a:t>
            </a:r>
            <a:r>
              <a:rPr lang="ru-RU" sz="2800" dirty="0" smtClean="0">
                <a:solidFill>
                  <a:prstClr val="black"/>
                </a:solidFill>
                <a:latin typeface="Calibri"/>
              </a:rPr>
              <a:t/>
            </a:r>
            <a:br>
              <a:rPr lang="ru-RU" sz="2800" dirty="0" smtClean="0">
                <a:solidFill>
                  <a:prstClr val="black"/>
                </a:solidFill>
                <a:latin typeface="Calibri"/>
              </a:rPr>
            </a:br>
            <a:r>
              <a:rPr lang="en-US" sz="2800" dirty="0" smtClean="0">
                <a:solidFill>
                  <a:prstClr val="black"/>
                </a:solidFill>
                <a:latin typeface="Calibri"/>
              </a:rPr>
              <a:t>But </a:t>
            </a:r>
            <a:r>
              <a:rPr lang="en-US" sz="2800" dirty="0">
                <a:solidFill>
                  <a:prstClr val="black"/>
                </a:solidFill>
                <a:latin typeface="Calibri"/>
              </a:rPr>
              <a:t>he loved his owner so much that he continued to wait at the station every day. </a:t>
            </a:r>
            <a:r>
              <a:rPr lang="ru-RU" sz="2800" dirty="0" smtClean="0">
                <a:solidFill>
                  <a:prstClr val="black"/>
                </a:solidFill>
                <a:latin typeface="Calibri"/>
              </a:rPr>
              <a:t/>
            </a:r>
            <a:br>
              <a:rPr lang="ru-RU" sz="2800" dirty="0" smtClean="0">
                <a:solidFill>
                  <a:prstClr val="black"/>
                </a:solidFill>
                <a:latin typeface="Calibri"/>
              </a:rPr>
            </a:br>
            <a:r>
              <a:rPr lang="en-US" sz="2800" dirty="0" smtClean="0">
                <a:solidFill>
                  <a:prstClr val="black"/>
                </a:solidFill>
                <a:latin typeface="Calibri"/>
              </a:rPr>
              <a:t>Sometimes</a:t>
            </a:r>
            <a:r>
              <a:rPr lang="en-US" sz="2800" dirty="0">
                <a:solidFill>
                  <a:prstClr val="black"/>
                </a:solidFill>
                <a:latin typeface="Calibri"/>
              </a:rPr>
              <a:t>, he stayed there for days at a time. </a:t>
            </a:r>
            <a:r>
              <a:rPr lang="ru-RU" sz="2800" dirty="0" smtClean="0">
                <a:solidFill>
                  <a:prstClr val="black"/>
                </a:solidFill>
                <a:latin typeface="Calibri"/>
              </a:rPr>
              <a:t/>
            </a:r>
            <a:br>
              <a:rPr lang="ru-RU" sz="2800" dirty="0" smtClean="0">
                <a:solidFill>
                  <a:prstClr val="black"/>
                </a:solidFill>
                <a:latin typeface="Calibri"/>
              </a:rPr>
            </a:br>
            <a:r>
              <a:rPr lang="en-US" sz="2800" dirty="0" smtClean="0">
                <a:solidFill>
                  <a:prstClr val="black"/>
                </a:solidFill>
                <a:latin typeface="Calibri"/>
              </a:rPr>
              <a:t>All </a:t>
            </a:r>
            <a:r>
              <a:rPr lang="en-US" sz="2800" dirty="0">
                <a:solidFill>
                  <a:prstClr val="black"/>
                </a:solidFill>
                <a:latin typeface="Calibri"/>
              </a:rPr>
              <a:t>people at the station knew him and often gave him some food.</a:t>
            </a:r>
            <a:r>
              <a:rPr lang="ru-RU" sz="2800" dirty="0">
                <a:solidFill>
                  <a:prstClr val="black"/>
                </a:solidFill>
                <a:latin typeface="Calibri"/>
              </a:rPr>
              <a:t/>
            </a:r>
            <a:br>
              <a:rPr lang="ru-RU" sz="2800" dirty="0">
                <a:solidFill>
                  <a:prstClr val="black"/>
                </a:solidFill>
                <a:latin typeface="Calibri"/>
              </a:rPr>
            </a:br>
            <a:endParaRPr lang="ru-RU" dirty="0"/>
          </a:p>
        </p:txBody>
      </p:sp>
      <p:pic>
        <p:nvPicPr>
          <p:cNvPr id="1026" name="Picture 2" descr="Хидэсабуро Уэно и станция Сибуя, как она выглядела в те времен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057" y="1719263"/>
            <a:ext cx="665679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27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01478" y="1193369"/>
            <a:ext cx="4697360" cy="4697360"/>
          </a:xfrm>
          <a:prstGeom prst="rect">
            <a:avLst/>
          </a:prstGeom>
          <a:effectLst>
            <a:softEdge rad="317500"/>
          </a:effectLst>
        </p:spPr>
      </p:pic>
      <p:sp>
        <p:nvSpPr>
          <p:cNvPr id="3" name="Объект 2"/>
          <p:cNvSpPr>
            <a:spLocks noGrp="1"/>
          </p:cNvSpPr>
          <p:nvPr>
            <p:ph idx="1"/>
          </p:nvPr>
        </p:nvSpPr>
        <p:spPr>
          <a:xfrm>
            <a:off x="4759354" y="418453"/>
            <a:ext cx="7199284" cy="6182371"/>
          </a:xfrm>
        </p:spPr>
        <p:txBody>
          <a:bodyPr/>
          <a:lstStyle/>
          <a:p>
            <a:r>
              <a:rPr lang="en-US" sz="3200" dirty="0"/>
              <a:t>In 1934, a statue of him was put outside the station. In 1935, Hachikō died at the place he last saw his owner alive.</a:t>
            </a:r>
            <a:endParaRPr lang="ru-RU" sz="3200" dirty="0"/>
          </a:p>
          <a:p>
            <a:r>
              <a:rPr lang="en-US" sz="3200" dirty="0" smtClean="0"/>
              <a:t>In </a:t>
            </a:r>
            <a:r>
              <a:rPr lang="en-US" sz="3200" dirty="0"/>
              <a:t>front of the Shibuya train station in Tokyo, there is a life-size bronze statue of a dog. The statue looks very small among huge neon sings, but it isn’t difficult to find it. </a:t>
            </a:r>
            <a:endParaRPr lang="ru-RU" sz="3200" dirty="0" smtClean="0"/>
          </a:p>
          <a:p>
            <a:r>
              <a:rPr lang="en-US" sz="3200" dirty="0" smtClean="0"/>
              <a:t>People </a:t>
            </a:r>
            <a:r>
              <a:rPr lang="en-US" sz="3200" dirty="0"/>
              <a:t>started to use it as a meeting point in 1934. Today you can see hundreds of people waiting there for their friends to arrive.</a:t>
            </a:r>
            <a:endParaRPr lang="ru-RU" sz="3200" dirty="0"/>
          </a:p>
        </p:txBody>
      </p:sp>
    </p:spTree>
    <p:extLst>
      <p:ext uri="{BB962C8B-B14F-4D97-AF65-F5344CB8AC3E}">
        <p14:creationId xmlns:p14="http://schemas.microsoft.com/office/powerpoint/2010/main" val="1979788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p:nvPr>
        </p:nvSpPr>
        <p:spPr/>
        <p:txBody>
          <a:bodyPr/>
          <a:lstStyle/>
          <a:p>
            <a:pPr eaLnBrk="1" hangingPunct="1"/>
            <a:r>
              <a:rPr lang="en-US" sz="6600" b="1" dirty="0" smtClean="0">
                <a:solidFill>
                  <a:srgbClr val="FF0000"/>
                </a:solidFill>
                <a:latin typeface="Algerian" pitchFamily="82" charset="0"/>
              </a:rPr>
              <a:t>4. Balto</a:t>
            </a:r>
            <a:r>
              <a:rPr lang="en-US" b="1" dirty="0" smtClean="0"/>
              <a:t>.</a:t>
            </a:r>
            <a:r>
              <a:rPr lang="en-US" dirty="0" smtClean="0"/>
              <a:t> </a:t>
            </a:r>
            <a:endParaRPr lang="ru-RU" dirty="0" smtClean="0"/>
          </a:p>
        </p:txBody>
      </p:sp>
      <p:pic>
        <p:nvPicPr>
          <p:cNvPr id="4" name="Объект 3"/>
          <p:cNvPicPr>
            <a:picLocks noGrp="1" noChangeAspect="1"/>
          </p:cNvPicPr>
          <p:nvPr>
            <p:ph idx="1"/>
          </p:nvPr>
        </p:nvPicPr>
        <p:blipFill>
          <a:blip r:embed="rId2"/>
          <a:stretch>
            <a:fillRect/>
          </a:stretch>
        </p:blipFill>
        <p:spPr>
          <a:xfrm>
            <a:off x="227877" y="1516801"/>
            <a:ext cx="2991932" cy="4351338"/>
          </a:xfrm>
          <a:effectLst>
            <a:softEdge rad="317500"/>
          </a:effectLst>
        </p:spPr>
      </p:pic>
      <p:pic>
        <p:nvPicPr>
          <p:cNvPr id="5" name="Рисунок 4"/>
          <p:cNvPicPr>
            <a:picLocks noChangeAspect="1"/>
          </p:cNvPicPr>
          <p:nvPr/>
        </p:nvPicPr>
        <p:blipFill>
          <a:blip r:embed="rId3"/>
          <a:stretch>
            <a:fillRect/>
          </a:stretch>
        </p:blipFill>
        <p:spPr>
          <a:xfrm>
            <a:off x="4991096" y="752582"/>
            <a:ext cx="6362704" cy="5565007"/>
          </a:xfrm>
          <a:prstGeom prst="rect">
            <a:avLst/>
          </a:prstGeom>
          <a:effectLst>
            <a:softEdge rad="317500"/>
          </a:effectLst>
        </p:spPr>
      </p:pic>
    </p:spTree>
    <p:extLst>
      <p:ext uri="{BB962C8B-B14F-4D97-AF65-F5344CB8AC3E}">
        <p14:creationId xmlns:p14="http://schemas.microsoft.com/office/powerpoint/2010/main" val="3675065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08907" y="384282"/>
            <a:ext cx="6509289" cy="6217995"/>
          </a:xfrm>
        </p:spPr>
        <p:txBody>
          <a:bodyPr/>
          <a:lstStyle/>
          <a:p>
            <a:r>
              <a:rPr lang="en-US" dirty="0" smtClean="0"/>
              <a:t>In </a:t>
            </a:r>
            <a:r>
              <a:rPr lang="en-US" dirty="0"/>
              <a:t>1925, Balto became a hero. He rescued the children of Nome, Alaska from a diphtheria epidemic. Balto was the lead dog in a team that travelled about 675 miles / 1086 km in just 127,5 hours to bring serum to stop an outbreak. </a:t>
            </a:r>
          </a:p>
          <a:p>
            <a:r>
              <a:rPr lang="en-US" dirty="0"/>
              <a:t>The serum was in Anchorage, but the lone aircraft that could quickly deliver the medicine had been dismantled for the winter. In desperation, officials turned to the only remaining alternative – sled dogs – and Balto delivered!</a:t>
            </a:r>
          </a:p>
          <a:p>
            <a:endParaRPr lang="ru-RU" dirty="0"/>
          </a:p>
        </p:txBody>
      </p:sp>
      <p:pic>
        <p:nvPicPr>
          <p:cNvPr id="5" name="Рисунок 4"/>
          <p:cNvPicPr>
            <a:picLocks noChangeAspect="1"/>
          </p:cNvPicPr>
          <p:nvPr/>
        </p:nvPicPr>
        <p:blipFill>
          <a:blip r:embed="rId2"/>
          <a:stretch>
            <a:fillRect/>
          </a:stretch>
        </p:blipFill>
        <p:spPr>
          <a:xfrm>
            <a:off x="282521" y="612748"/>
            <a:ext cx="5296869" cy="5493584"/>
          </a:xfrm>
          <a:prstGeom prst="rect">
            <a:avLst/>
          </a:prstGeom>
          <a:effectLst>
            <a:softEdge rad="317500"/>
          </a:effectLst>
        </p:spPr>
      </p:pic>
    </p:spTree>
    <p:extLst>
      <p:ext uri="{BB962C8B-B14F-4D97-AF65-F5344CB8AC3E}">
        <p14:creationId xmlns:p14="http://schemas.microsoft.com/office/powerpoint/2010/main" val="1160207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84922" y="216976"/>
            <a:ext cx="6068878" cy="5959987"/>
          </a:xfrm>
        </p:spPr>
        <p:txBody>
          <a:bodyPr/>
          <a:lstStyle/>
          <a:p>
            <a:r>
              <a:rPr lang="en-US" dirty="0"/>
              <a:t>For two years after the serum run, the heroic dog and some of his teammates travelled the continental United States as part of travelling show, and after his death, his body was mounted and put on display at the </a:t>
            </a:r>
            <a:r>
              <a:rPr lang="en-US" dirty="0" smtClean="0"/>
              <a:t>Cleveland </a:t>
            </a:r>
            <a:r>
              <a:rPr lang="en-US" dirty="0"/>
              <a:t>Museum of Natural </a:t>
            </a:r>
            <a:r>
              <a:rPr lang="en-US" dirty="0" smtClean="0"/>
              <a:t>History</a:t>
            </a:r>
            <a:r>
              <a:rPr lang="ru-RU" dirty="0" smtClean="0"/>
              <a:t>.</a:t>
            </a:r>
          </a:p>
          <a:p>
            <a:r>
              <a:rPr lang="en-US" dirty="0"/>
              <a:t>Balto was  a world-famous celebrity, and he was honored with a life size statue in New York City’s Central Park.</a:t>
            </a:r>
          </a:p>
          <a:p>
            <a:r>
              <a:rPr lang="en-US" dirty="0"/>
              <a:t>The annual Sled Dog Race commemorates </a:t>
            </a:r>
            <a:r>
              <a:rPr lang="en-US" dirty="0" err="1"/>
              <a:t>Balto’s</a:t>
            </a:r>
            <a:r>
              <a:rPr lang="en-US" dirty="0"/>
              <a:t> historic run</a:t>
            </a:r>
            <a:r>
              <a:rPr lang="en-US" dirty="0" smtClean="0"/>
              <a:t>.</a:t>
            </a:r>
            <a:endParaRPr lang="ru-RU" dirty="0" smtClean="0"/>
          </a:p>
          <a:p>
            <a:endParaRPr lang="en-US" dirty="0"/>
          </a:p>
          <a:p>
            <a:endParaRPr lang="ru-RU" dirty="0"/>
          </a:p>
        </p:txBody>
      </p:sp>
      <p:pic>
        <p:nvPicPr>
          <p:cNvPr id="5" name="Рисунок 4"/>
          <p:cNvPicPr>
            <a:picLocks noChangeAspect="1"/>
          </p:cNvPicPr>
          <p:nvPr/>
        </p:nvPicPr>
        <p:blipFill>
          <a:blip r:embed="rId2"/>
          <a:stretch>
            <a:fillRect/>
          </a:stretch>
        </p:blipFill>
        <p:spPr>
          <a:xfrm>
            <a:off x="697424" y="821410"/>
            <a:ext cx="3983063" cy="4293031"/>
          </a:xfrm>
          <a:prstGeom prst="rect">
            <a:avLst/>
          </a:prstGeom>
          <a:effectLst>
            <a:softEdge rad="317500"/>
          </a:effectLst>
        </p:spPr>
      </p:pic>
    </p:spTree>
    <p:extLst>
      <p:ext uri="{BB962C8B-B14F-4D97-AF65-F5344CB8AC3E}">
        <p14:creationId xmlns:p14="http://schemas.microsoft.com/office/powerpoint/2010/main" val="3603115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14313" y="257175"/>
            <a:ext cx="11672887" cy="5919788"/>
          </a:xfrm>
        </p:spPr>
        <p:txBody>
          <a:bodyPr/>
          <a:lstStyle/>
          <a:p>
            <a:r>
              <a:rPr lang="en-US" sz="4000" b="1" dirty="0" smtClean="0">
                <a:solidFill>
                  <a:srgbClr val="7030A0"/>
                </a:solidFill>
              </a:rPr>
              <a:t>Say, What dog(s) is it about?</a:t>
            </a:r>
          </a:p>
          <a:p>
            <a:r>
              <a:rPr lang="en-US" sz="3200" b="1" dirty="0" smtClean="0">
                <a:solidFill>
                  <a:srgbClr val="7030A0"/>
                </a:solidFill>
              </a:rPr>
              <a:t>1</a:t>
            </a:r>
            <a:r>
              <a:rPr lang="en-US" sz="3200" dirty="0"/>
              <a:t> . He is well known for his loyalty to his owner. </a:t>
            </a:r>
            <a:endParaRPr lang="en-US" sz="3200" b="1" dirty="0" smtClean="0">
              <a:solidFill>
                <a:srgbClr val="7030A0"/>
              </a:solidFill>
            </a:endParaRPr>
          </a:p>
          <a:p>
            <a:r>
              <a:rPr lang="en-US" sz="3200" b="1" dirty="0" smtClean="0">
                <a:solidFill>
                  <a:srgbClr val="7030A0"/>
                </a:solidFill>
              </a:rPr>
              <a:t>2.</a:t>
            </a:r>
            <a:r>
              <a:rPr lang="en-US" sz="3200" dirty="0" smtClean="0"/>
              <a:t>The </a:t>
            </a:r>
            <a:r>
              <a:rPr lang="en-US" sz="3200" dirty="0"/>
              <a:t>annual Sled Dog Race commemorates </a:t>
            </a:r>
            <a:r>
              <a:rPr lang="en-US" sz="3200" dirty="0" smtClean="0"/>
              <a:t>his historic run.</a:t>
            </a:r>
          </a:p>
          <a:p>
            <a:r>
              <a:rPr lang="en-US" sz="3200" b="1" dirty="0" smtClean="0">
                <a:solidFill>
                  <a:srgbClr val="7030A0"/>
                </a:solidFill>
              </a:rPr>
              <a:t>3.</a:t>
            </a:r>
            <a:r>
              <a:rPr lang="en-US" sz="3200" dirty="0">
                <a:solidFill>
                  <a:prstClr val="black"/>
                </a:solidFill>
              </a:rPr>
              <a:t> They were the first animals- Soviet cosmonauts. </a:t>
            </a:r>
            <a:endParaRPr lang="en-US" sz="3200" b="1" dirty="0" smtClean="0">
              <a:solidFill>
                <a:srgbClr val="7030A0"/>
              </a:solidFill>
            </a:endParaRPr>
          </a:p>
          <a:p>
            <a:r>
              <a:rPr lang="en-US" sz="3200" b="1" dirty="0" smtClean="0">
                <a:solidFill>
                  <a:srgbClr val="7030A0"/>
                </a:solidFill>
              </a:rPr>
              <a:t>4. </a:t>
            </a:r>
            <a:r>
              <a:rPr lang="en-US" sz="3200" b="1" dirty="0">
                <a:solidFill>
                  <a:srgbClr val="7030A0"/>
                </a:solidFill>
              </a:rPr>
              <a:t> </a:t>
            </a:r>
            <a:r>
              <a:rPr lang="en-US" sz="3200" dirty="0" smtClean="0"/>
              <a:t>He s</a:t>
            </a:r>
            <a:r>
              <a:rPr lang="en-US" sz="3200" dirty="0" smtClean="0">
                <a:solidFill>
                  <a:schemeClr val="tx1">
                    <a:lumMod val="95000"/>
                    <a:lumOff val="5000"/>
                  </a:schemeClr>
                </a:solidFill>
              </a:rPr>
              <a:t>erved </a:t>
            </a:r>
            <a:r>
              <a:rPr lang="en-US" sz="3200" dirty="0">
                <a:solidFill>
                  <a:schemeClr val="tx1">
                    <a:lumMod val="95000"/>
                    <a:lumOff val="5000"/>
                  </a:schemeClr>
                </a:solidFill>
              </a:rPr>
              <a:t>in World War II. </a:t>
            </a:r>
            <a:endParaRPr lang="en-US" sz="3200" b="1" dirty="0" smtClean="0">
              <a:solidFill>
                <a:srgbClr val="7030A0"/>
              </a:solidFill>
            </a:endParaRPr>
          </a:p>
          <a:p>
            <a:r>
              <a:rPr lang="en-US" sz="3200" b="1" dirty="0" smtClean="0">
                <a:solidFill>
                  <a:srgbClr val="7030A0"/>
                </a:solidFill>
              </a:rPr>
              <a:t>5.</a:t>
            </a:r>
            <a:r>
              <a:rPr lang="en-US" sz="3200" dirty="0">
                <a:solidFill>
                  <a:prstClr val="black"/>
                </a:solidFill>
              </a:rPr>
              <a:t> The launch of the ship took place on August 19, 1960. </a:t>
            </a:r>
            <a:endParaRPr lang="en-US" sz="3200" dirty="0" smtClean="0">
              <a:solidFill>
                <a:prstClr val="black"/>
              </a:solidFill>
            </a:endParaRPr>
          </a:p>
          <a:p>
            <a:r>
              <a:rPr lang="en-US" sz="3200" b="1" dirty="0" smtClean="0">
                <a:solidFill>
                  <a:srgbClr val="7030A0"/>
                </a:solidFill>
              </a:rPr>
              <a:t>6.</a:t>
            </a:r>
            <a:r>
              <a:rPr lang="en-US" sz="3200" dirty="0"/>
              <a:t> In 1934, a statue of him was put outside the station. </a:t>
            </a:r>
            <a:endParaRPr lang="en-US" sz="3200" b="1" dirty="0" smtClean="0">
              <a:solidFill>
                <a:srgbClr val="7030A0"/>
              </a:solidFill>
            </a:endParaRPr>
          </a:p>
          <a:p>
            <a:r>
              <a:rPr lang="en-US" sz="3200" b="1" dirty="0" smtClean="0">
                <a:solidFill>
                  <a:srgbClr val="7030A0"/>
                </a:solidFill>
              </a:rPr>
              <a:t>7.</a:t>
            </a:r>
            <a:r>
              <a:rPr lang="en-US" sz="4000" b="1" dirty="0" smtClean="0">
                <a:solidFill>
                  <a:srgbClr val="7030A0"/>
                </a:solidFill>
              </a:rPr>
              <a:t> </a:t>
            </a:r>
            <a:r>
              <a:rPr lang="en-US" sz="3200" dirty="0" smtClean="0"/>
              <a:t>He</a:t>
            </a:r>
            <a:r>
              <a:rPr lang="en-US" sz="3200" b="1" dirty="0" smtClean="0">
                <a:solidFill>
                  <a:srgbClr val="7030A0"/>
                </a:solidFill>
              </a:rPr>
              <a:t> </a:t>
            </a:r>
            <a:r>
              <a:rPr lang="en-US" sz="3200" dirty="0" smtClean="0">
                <a:solidFill>
                  <a:schemeClr val="tx1">
                    <a:lumMod val="95000"/>
                    <a:lumOff val="5000"/>
                  </a:schemeClr>
                </a:solidFill>
              </a:rPr>
              <a:t>awarded </a:t>
            </a:r>
            <a:r>
              <a:rPr lang="en-US" sz="3200" dirty="0">
                <a:solidFill>
                  <a:schemeClr val="tx1">
                    <a:lumMod val="95000"/>
                    <a:lumOff val="5000"/>
                  </a:schemeClr>
                </a:solidFill>
              </a:rPr>
              <a:t>eight battle stars</a:t>
            </a:r>
            <a:r>
              <a:rPr lang="ru-RU" sz="3200" dirty="0" smtClean="0">
                <a:solidFill>
                  <a:schemeClr val="tx1">
                    <a:lumMod val="95000"/>
                    <a:lumOff val="5000"/>
                  </a:schemeClr>
                </a:solidFill>
              </a:rPr>
              <a:t>.</a:t>
            </a:r>
            <a:endParaRPr lang="en-US" sz="3200" dirty="0" smtClean="0">
              <a:solidFill>
                <a:schemeClr val="tx1">
                  <a:lumMod val="95000"/>
                  <a:lumOff val="5000"/>
                </a:schemeClr>
              </a:solidFill>
            </a:endParaRPr>
          </a:p>
          <a:p>
            <a:r>
              <a:rPr lang="en-US" sz="3200" b="1" dirty="0" smtClean="0">
                <a:solidFill>
                  <a:srgbClr val="7030A0"/>
                </a:solidFill>
              </a:rPr>
              <a:t>8.</a:t>
            </a:r>
            <a:r>
              <a:rPr lang="en-US" sz="3200" dirty="0">
                <a:solidFill>
                  <a:srgbClr val="7030A0"/>
                </a:solidFill>
              </a:rPr>
              <a:t> </a:t>
            </a:r>
            <a:r>
              <a:rPr lang="en-US" sz="3200" dirty="0" smtClean="0"/>
              <a:t>He was </a:t>
            </a:r>
            <a:r>
              <a:rPr lang="en-US" sz="3200" dirty="0"/>
              <a:t>the lead dog in a </a:t>
            </a:r>
            <a:r>
              <a:rPr lang="en-US" sz="3200" dirty="0" smtClean="0"/>
              <a:t>team.</a:t>
            </a:r>
          </a:p>
          <a:p>
            <a:r>
              <a:rPr lang="en-US" sz="3200" b="1" dirty="0" smtClean="0">
                <a:solidFill>
                  <a:srgbClr val="7030A0"/>
                </a:solidFill>
              </a:rPr>
              <a:t>9.</a:t>
            </a:r>
            <a:r>
              <a:rPr lang="en-US" sz="3200" dirty="0"/>
              <a:t> People started to use </a:t>
            </a:r>
            <a:r>
              <a:rPr lang="en-US" sz="3200" dirty="0" smtClean="0"/>
              <a:t>this statue </a:t>
            </a:r>
            <a:r>
              <a:rPr lang="en-US" sz="3200" dirty="0"/>
              <a:t>of a dog</a:t>
            </a:r>
            <a:r>
              <a:rPr lang="en-US" sz="3200" dirty="0" smtClean="0"/>
              <a:t> </a:t>
            </a:r>
            <a:r>
              <a:rPr lang="en-US" sz="3200" dirty="0"/>
              <a:t>as a meeting </a:t>
            </a:r>
            <a:r>
              <a:rPr lang="en-US" sz="3200" dirty="0" smtClean="0"/>
              <a:t>point. </a:t>
            </a:r>
            <a:endParaRPr lang="ru-RU" sz="3200" b="1" dirty="0">
              <a:solidFill>
                <a:srgbClr val="7030A0"/>
              </a:solidFill>
            </a:endParaRPr>
          </a:p>
        </p:txBody>
      </p:sp>
    </p:spTree>
    <p:extLst>
      <p:ext uri="{BB962C8B-B14F-4D97-AF65-F5344CB8AC3E}">
        <p14:creationId xmlns:p14="http://schemas.microsoft.com/office/powerpoint/2010/main" val="118318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p:txBody>
          <a:bodyPr/>
          <a:lstStyle/>
          <a:p>
            <a:pPr algn="ctr" eaLnBrk="1" hangingPunct="1"/>
            <a:r>
              <a:rPr lang="en-US" sz="5400" b="1" dirty="0" smtClean="0">
                <a:solidFill>
                  <a:srgbClr val="FF0000"/>
                </a:solidFill>
                <a:latin typeface="Algerian" pitchFamily="82" charset="0"/>
              </a:rPr>
              <a:t>The most famous dogs.</a:t>
            </a:r>
            <a:r>
              <a:rPr lang="en-US" sz="5400" dirty="0" smtClean="0">
                <a:solidFill>
                  <a:srgbClr val="FF0000"/>
                </a:solidFill>
                <a:latin typeface="Algerian" pitchFamily="82" charset="0"/>
              </a:rPr>
              <a:t> </a:t>
            </a:r>
            <a:endParaRPr lang="ru-RU" sz="5400" dirty="0" smtClean="0">
              <a:solidFill>
                <a:srgbClr val="FF0000"/>
              </a:solidFill>
            </a:endParaRPr>
          </a:p>
        </p:txBody>
      </p:sp>
      <p:pic>
        <p:nvPicPr>
          <p:cNvPr id="4" name="Объект 3"/>
          <p:cNvPicPr>
            <a:picLocks noGrp="1" noChangeAspect="1"/>
          </p:cNvPicPr>
          <p:nvPr>
            <p:ph idx="1"/>
          </p:nvPr>
        </p:nvPicPr>
        <p:blipFill>
          <a:blip r:embed="rId2"/>
          <a:stretch>
            <a:fillRect/>
          </a:stretch>
        </p:blipFill>
        <p:spPr>
          <a:xfrm>
            <a:off x="5483194" y="1690688"/>
            <a:ext cx="2991932" cy="4351338"/>
          </a:xfrm>
          <a:effectLst>
            <a:softEdge rad="317500"/>
          </a:effectLst>
        </p:spPr>
      </p:pic>
      <p:pic>
        <p:nvPicPr>
          <p:cNvPr id="5" name="Рисунок 4"/>
          <p:cNvPicPr>
            <a:picLocks noChangeAspect="1"/>
          </p:cNvPicPr>
          <p:nvPr/>
        </p:nvPicPr>
        <p:blipFill rotWithShape="1">
          <a:blip r:embed="rId3"/>
          <a:srcRect l="52305" t="422" r="-298" b="2602"/>
          <a:stretch/>
        </p:blipFill>
        <p:spPr>
          <a:xfrm>
            <a:off x="9719132" y="1285915"/>
            <a:ext cx="2472868" cy="3463407"/>
          </a:xfrm>
          <a:prstGeom prst="rect">
            <a:avLst/>
          </a:prstGeom>
          <a:effectLst>
            <a:softEdge rad="317500"/>
          </a:effectLst>
        </p:spPr>
      </p:pic>
      <p:pic>
        <p:nvPicPr>
          <p:cNvPr id="6" name="Рисунок 5"/>
          <p:cNvPicPr>
            <a:picLocks noChangeAspect="1"/>
          </p:cNvPicPr>
          <p:nvPr/>
        </p:nvPicPr>
        <p:blipFill>
          <a:blip r:embed="rId4"/>
          <a:stretch>
            <a:fillRect/>
          </a:stretch>
        </p:blipFill>
        <p:spPr>
          <a:xfrm>
            <a:off x="134318" y="1350639"/>
            <a:ext cx="4228571" cy="2647619"/>
          </a:xfrm>
          <a:prstGeom prst="rect">
            <a:avLst/>
          </a:prstGeom>
          <a:effectLst>
            <a:softEdge rad="317500"/>
          </a:effectLst>
        </p:spPr>
      </p:pic>
    </p:spTree>
    <p:extLst>
      <p:ext uri="{BB962C8B-B14F-4D97-AF65-F5344CB8AC3E}">
        <p14:creationId xmlns:p14="http://schemas.microsoft.com/office/powerpoint/2010/main" val="25046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a:xfrm>
            <a:off x="657225" y="228601"/>
            <a:ext cx="10367963" cy="1384576"/>
          </a:xfrm>
        </p:spPr>
        <p:txBody>
          <a:bodyPr/>
          <a:lstStyle/>
          <a:p>
            <a:pPr eaLnBrk="1" hangingPunct="1"/>
            <a:r>
              <a:rPr lang="ru-RU" sz="7200" b="1" dirty="0" smtClean="0">
                <a:solidFill>
                  <a:srgbClr val="FF0000"/>
                </a:solidFill>
                <a:latin typeface="Algerian" pitchFamily="82" charset="0"/>
              </a:rPr>
              <a:t/>
            </a:r>
            <a:br>
              <a:rPr lang="ru-RU" sz="7200" b="1" dirty="0" smtClean="0">
                <a:solidFill>
                  <a:srgbClr val="FF0000"/>
                </a:solidFill>
                <a:latin typeface="Algerian" pitchFamily="82" charset="0"/>
              </a:rPr>
            </a:br>
            <a:r>
              <a:rPr lang="ru-RU" sz="7200" b="1" dirty="0" smtClean="0">
                <a:solidFill>
                  <a:srgbClr val="FF0000"/>
                </a:solidFill>
                <a:latin typeface="Algerian" pitchFamily="82" charset="0"/>
              </a:rPr>
              <a:t>  </a:t>
            </a:r>
            <a:r>
              <a:rPr lang="en-US" sz="4800" b="1" dirty="0" smtClean="0">
                <a:solidFill>
                  <a:srgbClr val="FF0000"/>
                </a:solidFill>
                <a:latin typeface="Algerian" pitchFamily="82" charset="0"/>
              </a:rPr>
              <a:t>1.</a:t>
            </a:r>
            <a:r>
              <a:rPr lang="en-US" sz="4800" dirty="0" smtClean="0">
                <a:solidFill>
                  <a:srgbClr val="FF0000"/>
                </a:solidFill>
                <a:latin typeface="Algerian" pitchFamily="82" charset="0"/>
              </a:rPr>
              <a:t> </a:t>
            </a:r>
            <a:r>
              <a:rPr lang="en-US" sz="4800" b="1" dirty="0" smtClean="0">
                <a:solidFill>
                  <a:srgbClr val="FF0000"/>
                </a:solidFill>
                <a:latin typeface="Algerian" pitchFamily="82" charset="0"/>
              </a:rPr>
              <a:t>Smoky</a:t>
            </a:r>
            <a:r>
              <a:rPr lang="en-US" dirty="0" smtClean="0"/>
              <a:t> </a:t>
            </a:r>
            <a:r>
              <a:rPr lang="en-US" dirty="0"/>
              <a:t>(1943 – 21 February 1957), a </a:t>
            </a:r>
            <a:r>
              <a:rPr lang="en-US" dirty="0">
                <a:solidFill>
                  <a:srgbClr val="002060"/>
                </a:solidFill>
              </a:rPr>
              <a:t>Yorkshire terrier</a:t>
            </a:r>
            <a:r>
              <a:rPr lang="en-US" dirty="0" smtClean="0">
                <a:solidFill>
                  <a:srgbClr val="002060"/>
                </a:solidFill>
              </a:rPr>
              <a:t>.</a:t>
            </a:r>
            <a:r>
              <a:rPr lang="ru-RU" dirty="0">
                <a:solidFill>
                  <a:srgbClr val="002060"/>
                </a:solidFill>
              </a:rPr>
              <a:t/>
            </a:r>
            <a:br>
              <a:rPr lang="ru-RU" dirty="0">
                <a:solidFill>
                  <a:srgbClr val="002060"/>
                </a:solidFill>
              </a:rPr>
            </a:br>
            <a:endParaRPr lang="ru-RU" dirty="0" smtClean="0">
              <a:solidFill>
                <a:srgbClr val="002060"/>
              </a:solidFill>
            </a:endParaRPr>
          </a:p>
        </p:txBody>
      </p:sp>
      <p:pic>
        <p:nvPicPr>
          <p:cNvPr id="4" name="Объект 3"/>
          <p:cNvPicPr>
            <a:picLocks noGrp="1" noChangeAspect="1"/>
          </p:cNvPicPr>
          <p:nvPr>
            <p:ph idx="1"/>
          </p:nvPr>
        </p:nvPicPr>
        <p:blipFill>
          <a:blip r:embed="rId2"/>
          <a:stretch>
            <a:fillRect/>
          </a:stretch>
        </p:blipFill>
        <p:spPr>
          <a:xfrm>
            <a:off x="117397" y="1613176"/>
            <a:ext cx="5723809" cy="3561905"/>
          </a:xfrm>
          <a:effectLst>
            <a:softEdge rad="317500"/>
          </a:effectLst>
        </p:spPr>
      </p:pic>
      <p:pic>
        <p:nvPicPr>
          <p:cNvPr id="5" name="Рисунок 4"/>
          <p:cNvPicPr>
            <a:picLocks noChangeAspect="1"/>
          </p:cNvPicPr>
          <p:nvPr/>
        </p:nvPicPr>
        <p:blipFill>
          <a:blip r:embed="rId3"/>
          <a:stretch>
            <a:fillRect/>
          </a:stretch>
        </p:blipFill>
        <p:spPr>
          <a:xfrm>
            <a:off x="6257711" y="898902"/>
            <a:ext cx="5723809" cy="4990454"/>
          </a:xfrm>
          <a:prstGeom prst="rect">
            <a:avLst/>
          </a:prstGeom>
          <a:effectLst>
            <a:softEdge rad="317500"/>
          </a:effectLst>
        </p:spPr>
      </p:pic>
    </p:spTree>
    <p:extLst>
      <p:ext uri="{BB962C8B-B14F-4D97-AF65-F5344CB8AC3E}">
        <p14:creationId xmlns:p14="http://schemas.microsoft.com/office/powerpoint/2010/main" val="326026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8" y="157164"/>
            <a:ext cx="11658600" cy="3371850"/>
          </a:xfrm>
        </p:spPr>
        <p:txBody>
          <a:bodyPr/>
          <a:lstStyle/>
          <a:p>
            <a:r>
              <a:rPr lang="en-US" b="1" dirty="0">
                <a:solidFill>
                  <a:schemeClr val="tx1">
                    <a:lumMod val="95000"/>
                    <a:lumOff val="5000"/>
                  </a:schemeClr>
                </a:solidFill>
                <a:latin typeface="+mn-lt"/>
              </a:rPr>
              <a:t>Smoky</a:t>
            </a:r>
            <a:r>
              <a:rPr lang="en-US" dirty="0">
                <a:solidFill>
                  <a:schemeClr val="tx1">
                    <a:lumMod val="95000"/>
                    <a:lumOff val="5000"/>
                  </a:schemeClr>
                </a:solidFill>
                <a:latin typeface="+mn-lt"/>
              </a:rPr>
              <a:t> was a famous war dog who served in World War II. In February 1944, Smoky was found by an American soldier in an abandoned foxhole in the New Guinea jungle. Smoky took part in twelve combat missions and awarded eight battle </a:t>
            </a:r>
            <a:r>
              <a:rPr lang="en-US" dirty="0" smtClean="0">
                <a:solidFill>
                  <a:schemeClr val="tx1">
                    <a:lumMod val="95000"/>
                    <a:lumOff val="5000"/>
                  </a:schemeClr>
                </a:solidFill>
                <a:latin typeface="+mn-lt"/>
              </a:rPr>
              <a:t>stars</a:t>
            </a:r>
            <a:r>
              <a:rPr lang="ru-RU" dirty="0" smtClean="0">
                <a:solidFill>
                  <a:schemeClr val="tx1">
                    <a:lumMod val="95000"/>
                    <a:lumOff val="5000"/>
                  </a:schemeClr>
                </a:solidFill>
                <a:latin typeface="+mn-lt"/>
              </a:rPr>
              <a:t>.</a:t>
            </a:r>
            <a:endParaRPr lang="ru-RU" dirty="0">
              <a:solidFill>
                <a:schemeClr val="tx1">
                  <a:lumMod val="95000"/>
                  <a:lumOff val="5000"/>
                </a:schemeClr>
              </a:solidFill>
              <a:latin typeface="+mn-lt"/>
            </a:endParaRPr>
          </a:p>
        </p:txBody>
      </p:sp>
      <p:pic>
        <p:nvPicPr>
          <p:cNvPr id="7" name="Объект 6"/>
          <p:cNvPicPr>
            <a:picLocks noGrp="1" noChangeAspect="1"/>
          </p:cNvPicPr>
          <p:nvPr>
            <p:ph idx="1"/>
          </p:nvPr>
        </p:nvPicPr>
        <p:blipFill>
          <a:blip r:embed="rId2"/>
          <a:stretch>
            <a:fillRect/>
          </a:stretch>
        </p:blipFill>
        <p:spPr>
          <a:xfrm>
            <a:off x="2928171" y="3632936"/>
            <a:ext cx="5730737" cy="3225064"/>
          </a:xfrm>
          <a:prstGeom prst="rect">
            <a:avLst/>
          </a:prstGeom>
        </p:spPr>
      </p:pic>
    </p:spTree>
    <p:extLst>
      <p:ext uri="{BB962C8B-B14F-4D97-AF65-F5344CB8AC3E}">
        <p14:creationId xmlns:p14="http://schemas.microsoft.com/office/powerpoint/2010/main" val="261401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59458" y="300038"/>
            <a:ext cx="6394342" cy="5876925"/>
          </a:xfrm>
        </p:spPr>
        <p:txBody>
          <a:bodyPr/>
          <a:lstStyle/>
          <a:p>
            <a:r>
              <a:rPr lang="en-US" sz="4000" dirty="0"/>
              <a:t>This monument is dedicated to “Smoky, the Yorkie Doodle Dandy, and the Dogs of All Wars".</a:t>
            </a:r>
            <a:endParaRPr lang="ru-RU" sz="4000" dirty="0"/>
          </a:p>
          <a:p>
            <a:r>
              <a:rPr lang="en-US" sz="4000" dirty="0"/>
              <a:t>November 11, 2005, on Veterans Day, a bronze life-size sculpture of Smoky sitting in a GI helmet, atop a two-ton blue granite base, was unveiled there. </a:t>
            </a:r>
            <a:endParaRPr lang="ru-RU" sz="4000" dirty="0"/>
          </a:p>
          <a:p>
            <a:endParaRPr lang="ru-RU" sz="4000" dirty="0"/>
          </a:p>
        </p:txBody>
      </p:sp>
      <p:pic>
        <p:nvPicPr>
          <p:cNvPr id="5" name="Объект 8"/>
          <p:cNvPicPr>
            <a:picLocks noChangeAspect="1"/>
          </p:cNvPicPr>
          <p:nvPr/>
        </p:nvPicPr>
        <p:blipFill>
          <a:blip r:embed="rId2"/>
          <a:stretch>
            <a:fillRect/>
          </a:stretch>
        </p:blipFill>
        <p:spPr bwMode="auto">
          <a:xfrm>
            <a:off x="487016" y="557939"/>
            <a:ext cx="3697526" cy="5858359"/>
          </a:xfrm>
          <a:prstGeom prst="rect">
            <a:avLst/>
          </a:prstGeom>
          <a:noFill/>
          <a:ln w="9525">
            <a:noFill/>
            <a:miter lim="800000"/>
            <a:headEnd/>
            <a:tailEnd/>
          </a:ln>
          <a:effectLst>
            <a:softEdge rad="317500"/>
          </a:effectLst>
        </p:spPr>
      </p:pic>
    </p:spTree>
    <p:extLst>
      <p:ext uri="{BB962C8B-B14F-4D97-AF65-F5344CB8AC3E}">
        <p14:creationId xmlns:p14="http://schemas.microsoft.com/office/powerpoint/2010/main" val="1916079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ru-RU" b="1" dirty="0" smtClean="0">
                <a:solidFill>
                  <a:srgbClr val="DA0A0F"/>
                </a:solidFill>
                <a:latin typeface="Algerian" pitchFamily="82" charset="0"/>
              </a:rPr>
              <a:t>             </a:t>
            </a:r>
            <a:r>
              <a:rPr lang="en-US" b="1" dirty="0" smtClean="0">
                <a:solidFill>
                  <a:srgbClr val="DA0A0F"/>
                </a:solidFill>
                <a:latin typeface="Algerian" pitchFamily="82" charset="0"/>
              </a:rPr>
              <a:t>2.Belka and Strelka.</a:t>
            </a:r>
            <a:endParaRPr lang="ru-RU" b="1" dirty="0" smtClean="0">
              <a:solidFill>
                <a:srgbClr val="DA0A0F"/>
              </a:solidFill>
              <a:latin typeface="Algerian" pitchFamily="82" charset="0"/>
            </a:endParaRPr>
          </a:p>
        </p:txBody>
      </p:sp>
      <p:pic>
        <p:nvPicPr>
          <p:cNvPr id="47108" name="Picture 4"/>
          <p:cNvPicPr>
            <a:picLocks noGrp="1" noChangeAspect="1" noChangeArrowheads="1"/>
          </p:cNvPicPr>
          <p:nvPr>
            <p:ph type="body" idx="1"/>
          </p:nvPr>
        </p:nvPicPr>
        <p:blipFill>
          <a:blip r:embed="rId2"/>
          <a:srcRect/>
          <a:stretch>
            <a:fillRect/>
          </a:stretch>
        </p:blipFill>
        <p:spPr>
          <a:xfrm>
            <a:off x="6302375" y="1665288"/>
            <a:ext cx="4957763" cy="4538662"/>
          </a:xfrm>
          <a:effectLst>
            <a:softEdge rad="317500"/>
          </a:effectLst>
        </p:spPr>
      </p:pic>
      <p:pic>
        <p:nvPicPr>
          <p:cNvPr id="47109" name="Picture 5"/>
          <p:cNvPicPr>
            <a:picLocks noChangeAspect="1" noChangeArrowheads="1"/>
          </p:cNvPicPr>
          <p:nvPr/>
        </p:nvPicPr>
        <p:blipFill>
          <a:blip r:embed="rId3"/>
          <a:srcRect/>
          <a:stretch>
            <a:fillRect/>
          </a:stretch>
        </p:blipFill>
        <p:spPr bwMode="auto">
          <a:xfrm>
            <a:off x="1346200" y="1609725"/>
            <a:ext cx="4210050" cy="4551363"/>
          </a:xfrm>
          <a:prstGeom prst="rect">
            <a:avLst/>
          </a:prstGeom>
          <a:noFill/>
          <a:effectLst>
            <a:softEdge rad="317500"/>
          </a:effectLst>
        </p:spPr>
      </p:pic>
    </p:spTree>
    <p:extLst>
      <p:ext uri="{BB962C8B-B14F-4D97-AF65-F5344CB8AC3E}">
        <p14:creationId xmlns:p14="http://schemas.microsoft.com/office/powerpoint/2010/main" val="213664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2930" y="365125"/>
            <a:ext cx="6969070" cy="6330143"/>
          </a:xfrm>
        </p:spPr>
        <p:txBody>
          <a:bodyPr/>
          <a:lstStyle/>
          <a:p>
            <a:pPr marL="228600" lvl="0" indent="-228600">
              <a:spcBef>
                <a:spcPts val="1000"/>
              </a:spcBef>
            </a:pPr>
            <a:r>
              <a:rPr lang="en-US" sz="4000" dirty="0">
                <a:solidFill>
                  <a:prstClr val="black"/>
                </a:solidFill>
                <a:latin typeface="Calibri"/>
              </a:rPr>
              <a:t>They were the first animals- Soviet cosmonauts. Belka and Strelka are the names of the first dogs from the Soviet Union that flew into space aboard the “Sputnik». </a:t>
            </a:r>
            <a:r>
              <a:rPr lang="en-US" sz="4000" dirty="0" smtClean="0">
                <a:solidFill>
                  <a:prstClr val="black"/>
                </a:solidFill>
                <a:latin typeface="Calibri"/>
              </a:rPr>
              <a:t/>
            </a:r>
            <a:br>
              <a:rPr lang="en-US" sz="4000" dirty="0" smtClean="0">
                <a:solidFill>
                  <a:prstClr val="black"/>
                </a:solidFill>
                <a:latin typeface="Calibri"/>
              </a:rPr>
            </a:br>
            <a:r>
              <a:rPr lang="en-US" sz="4000" dirty="0" smtClean="0">
                <a:solidFill>
                  <a:prstClr val="black"/>
                </a:solidFill>
                <a:latin typeface="Calibri"/>
              </a:rPr>
              <a:t>The </a:t>
            </a:r>
            <a:r>
              <a:rPr lang="en-US" sz="4000" dirty="0">
                <a:solidFill>
                  <a:prstClr val="black"/>
                </a:solidFill>
                <a:latin typeface="Calibri"/>
              </a:rPr>
              <a:t>launch of the ship took place on August 19, 1960. </a:t>
            </a:r>
            <a:r>
              <a:rPr lang="ru-RU" sz="4000" dirty="0">
                <a:solidFill>
                  <a:prstClr val="black"/>
                </a:solidFill>
                <a:latin typeface="Calibri"/>
              </a:rPr>
              <a:t/>
            </a:r>
            <a:br>
              <a:rPr lang="ru-RU" sz="4000" dirty="0">
                <a:solidFill>
                  <a:prstClr val="black"/>
                </a:solidFill>
                <a:latin typeface="Calibri"/>
              </a:rPr>
            </a:br>
            <a:endParaRPr lang="ru-RU" sz="4000" dirty="0"/>
          </a:p>
        </p:txBody>
      </p:sp>
      <p:pic>
        <p:nvPicPr>
          <p:cNvPr id="4" name="Объект 3"/>
          <p:cNvPicPr>
            <a:picLocks noGrp="1" noChangeAspect="1"/>
          </p:cNvPicPr>
          <p:nvPr>
            <p:ph idx="1"/>
          </p:nvPr>
        </p:nvPicPr>
        <p:blipFill>
          <a:blip r:embed="rId2"/>
          <a:stretch>
            <a:fillRect/>
          </a:stretch>
        </p:blipFill>
        <p:spPr>
          <a:xfrm>
            <a:off x="249265" y="511443"/>
            <a:ext cx="4849678" cy="5253925"/>
          </a:xfrm>
          <a:prstGeom prst="rect">
            <a:avLst/>
          </a:prstGeom>
        </p:spPr>
      </p:pic>
    </p:spTree>
    <p:extLst>
      <p:ext uri="{BB962C8B-B14F-4D97-AF65-F5344CB8AC3E}">
        <p14:creationId xmlns:p14="http://schemas.microsoft.com/office/powerpoint/2010/main" val="3205693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09966"/>
            <a:ext cx="6096000" cy="5866997"/>
          </a:xfrm>
        </p:spPr>
        <p:txBody>
          <a:bodyPr/>
          <a:lstStyle/>
          <a:p>
            <a:r>
              <a:rPr lang="en-US" sz="4000" dirty="0" smtClean="0"/>
              <a:t>The </a:t>
            </a:r>
            <a:r>
              <a:rPr lang="en-US" sz="4000" dirty="0"/>
              <a:t>flight lasted more than 25 hours and ended on August 20 with the successful landing. </a:t>
            </a:r>
            <a:endParaRPr lang="ru-RU" sz="4000" dirty="0" smtClean="0"/>
          </a:p>
          <a:p>
            <a:r>
              <a:rPr lang="en-US" sz="4000" dirty="0" smtClean="0"/>
              <a:t>Dogs </a:t>
            </a:r>
            <a:r>
              <a:rPr lang="en-US" sz="4000" dirty="0"/>
              <a:t>returned to Earth alive and unharmed. During the flight, the spaceship made 17 full turns around the Earth. </a:t>
            </a:r>
            <a:endParaRPr lang="ru-RU" sz="4000" dirty="0"/>
          </a:p>
          <a:p>
            <a:endParaRPr lang="ru-RU" dirty="0"/>
          </a:p>
        </p:txBody>
      </p:sp>
      <p:pic>
        <p:nvPicPr>
          <p:cNvPr id="5" name="Рисунок 4"/>
          <p:cNvPicPr>
            <a:picLocks noChangeAspect="1"/>
          </p:cNvPicPr>
          <p:nvPr/>
        </p:nvPicPr>
        <p:blipFill>
          <a:blip r:embed="rId2"/>
          <a:stretch>
            <a:fillRect/>
          </a:stretch>
        </p:blipFill>
        <p:spPr>
          <a:xfrm>
            <a:off x="6096000" y="585061"/>
            <a:ext cx="5884190" cy="4572000"/>
          </a:xfrm>
          <a:prstGeom prst="rect">
            <a:avLst/>
          </a:prstGeom>
          <a:solidFill>
            <a:schemeClr val="bg1">
              <a:lumMod val="75000"/>
            </a:schemeClr>
          </a:solidFill>
        </p:spPr>
      </p:pic>
    </p:spTree>
    <p:extLst>
      <p:ext uri="{BB962C8B-B14F-4D97-AF65-F5344CB8AC3E}">
        <p14:creationId xmlns:p14="http://schemas.microsoft.com/office/powerpoint/2010/main" val="2092979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a:xfrm>
            <a:off x="295275" y="319088"/>
            <a:ext cx="11560928" cy="1325562"/>
          </a:xfrm>
        </p:spPr>
        <p:txBody>
          <a:bodyPr/>
          <a:lstStyle/>
          <a:p>
            <a:pPr eaLnBrk="1" hangingPunct="1"/>
            <a:r>
              <a:rPr lang="ru-RU" sz="6600" b="1" dirty="0" smtClean="0">
                <a:solidFill>
                  <a:srgbClr val="FF0000"/>
                </a:solidFill>
              </a:rPr>
              <a:t>3)</a:t>
            </a:r>
            <a:r>
              <a:rPr lang="en-US" sz="5400" b="1" dirty="0" smtClean="0">
                <a:solidFill>
                  <a:srgbClr val="FF0000"/>
                </a:solidFill>
                <a:latin typeface="Algerian" pitchFamily="82" charset="0"/>
              </a:rPr>
              <a:t>Hachik</a:t>
            </a:r>
            <a:r>
              <a:rPr lang="en-US" sz="7200" b="1" dirty="0" smtClean="0">
                <a:solidFill>
                  <a:srgbClr val="FF0000"/>
                </a:solidFill>
                <a:latin typeface="Algerian" pitchFamily="82" charset="0"/>
              </a:rPr>
              <a:t>ō</a:t>
            </a:r>
            <a:r>
              <a:rPr lang="en-US" sz="3600" b="1" dirty="0">
                <a:solidFill>
                  <a:srgbClr val="252525"/>
                </a:solidFill>
                <a:latin typeface="Times New Roman" panose="02020603050405020304" pitchFamily="18" charset="0"/>
                <a:ea typeface="Times New Roman" panose="02020603050405020304" pitchFamily="18" charset="0"/>
              </a:rPr>
              <a:t>(November 10, 1923 – March 8, 1935) </a:t>
            </a:r>
            <a:endParaRPr lang="ru-RU" sz="3600" dirty="0" smtClean="0">
              <a:solidFill>
                <a:srgbClr val="FF0000"/>
              </a:solidFill>
            </a:endParaRPr>
          </a:p>
        </p:txBody>
      </p:sp>
      <p:pic>
        <p:nvPicPr>
          <p:cNvPr id="4" name="Объект 3"/>
          <p:cNvPicPr>
            <a:picLocks noGrp="1" noChangeAspect="1"/>
          </p:cNvPicPr>
          <p:nvPr>
            <p:ph idx="1"/>
          </p:nvPr>
        </p:nvPicPr>
        <p:blipFill>
          <a:blip r:embed="rId2"/>
          <a:stretch>
            <a:fillRect/>
          </a:stretch>
        </p:blipFill>
        <p:spPr>
          <a:xfrm>
            <a:off x="3054860" y="1441342"/>
            <a:ext cx="6197628" cy="4680489"/>
          </a:xfrm>
          <a:effectLst>
            <a:softEdge rad="317500"/>
          </a:effectLst>
        </p:spPr>
      </p:pic>
    </p:spTree>
    <p:extLst>
      <p:ext uri="{BB962C8B-B14F-4D97-AF65-F5344CB8AC3E}">
        <p14:creationId xmlns:p14="http://schemas.microsoft.com/office/powerpoint/2010/main" val="426248424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556</Words>
  <Application>Microsoft Office PowerPoint</Application>
  <PresentationFormat>Широкоэкранный</PresentationFormat>
  <Paragraphs>34</Paragraphs>
  <Slides>16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16</vt:i4>
      </vt:variant>
    </vt:vector>
  </HeadingPairs>
  <TitlesOfParts>
    <vt:vector size="26" baseType="lpstr">
      <vt:lpstr>Algerian</vt:lpstr>
      <vt:lpstr>Arial</vt:lpstr>
      <vt:lpstr>Arial Black</vt:lpstr>
      <vt:lpstr>Bodoni MT Black</vt:lpstr>
      <vt:lpstr>Calibri</vt:lpstr>
      <vt:lpstr>Calibri Light</vt:lpstr>
      <vt:lpstr>Times New Roman</vt:lpstr>
      <vt:lpstr>Тема Office</vt:lpstr>
      <vt:lpstr>1_Тема Office</vt:lpstr>
      <vt:lpstr>2_Тема Office</vt:lpstr>
      <vt:lpstr>ТЕМА РАБОТЫ «The most famous dogs. » </vt:lpstr>
      <vt:lpstr>The most famous dogs. </vt:lpstr>
      <vt:lpstr>   1. Smoky (1943 – 21 February 1957), a Yorkshire terrier. </vt:lpstr>
      <vt:lpstr>Smoky was a famous war dog who served in World War II. In February 1944, Smoky was found by an American soldier in an abandoned foxhole in the New Guinea jungle. Smoky took part in twelve combat missions and awarded eight battle stars.</vt:lpstr>
      <vt:lpstr>Презентация PowerPoint</vt:lpstr>
      <vt:lpstr>             2.Belka and Strelka.</vt:lpstr>
      <vt:lpstr>They were the first animals- Soviet cosmonauts. Belka and Strelka are the names of the first dogs from the Soviet Union that flew into space aboard the “Sputnik».  The launch of the ship took place on August 19, 1960.  </vt:lpstr>
      <vt:lpstr>Презентация PowerPoint</vt:lpstr>
      <vt:lpstr>3)Hachikō(November 10, 1923 – March 8, 1935) </vt:lpstr>
      <vt:lpstr>Презентация PowerPoint</vt:lpstr>
      <vt:lpstr>Sadly, the professor died suddenly at work in 1925 before he could return home.  At that time Hachikō was still young dog.  But he loved his owner so much that he continued to wait at the station every day.  Sometimes, he stayed there for days at a time.  All people at the station knew him and often gave him some food. </vt:lpstr>
      <vt:lpstr>Презентация PowerPoint</vt:lpstr>
      <vt:lpstr>4. Balto. </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Комп</dc:creator>
  <cp:lastModifiedBy>Комп</cp:lastModifiedBy>
  <cp:revision>11</cp:revision>
  <dcterms:created xsi:type="dcterms:W3CDTF">2024-08-10T16:50:25Z</dcterms:created>
  <dcterms:modified xsi:type="dcterms:W3CDTF">2024-08-10T18:47:43Z</dcterms:modified>
</cp:coreProperties>
</file>