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5" r:id="rId5"/>
    <p:sldId id="266" r:id="rId6"/>
    <p:sldId id="260" r:id="rId7"/>
    <p:sldId id="261" r:id="rId8"/>
    <p:sldId id="262" r:id="rId9"/>
    <p:sldId id="263" r:id="rId10"/>
    <p:sldId id="264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216F-2267-4189-AE69-B5865979B1AC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E019-D155-4D92-A30F-B49B48BB4CF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089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216F-2267-4189-AE69-B5865979B1AC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E019-D155-4D92-A30F-B49B48BB4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84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216F-2267-4189-AE69-B5865979B1AC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E019-D155-4D92-A30F-B49B48BB4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42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216F-2267-4189-AE69-B5865979B1AC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E019-D155-4D92-A30F-B49B48BB4CF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6588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216F-2267-4189-AE69-B5865979B1AC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E019-D155-4D92-A30F-B49B48BB4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241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216F-2267-4189-AE69-B5865979B1AC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E019-D155-4D92-A30F-B49B48BB4CF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3349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216F-2267-4189-AE69-B5865979B1AC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E019-D155-4D92-A30F-B49B48BB4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228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216F-2267-4189-AE69-B5865979B1AC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E019-D155-4D92-A30F-B49B48BB4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839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216F-2267-4189-AE69-B5865979B1AC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E019-D155-4D92-A30F-B49B48BB4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9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216F-2267-4189-AE69-B5865979B1AC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E019-D155-4D92-A30F-B49B48BB4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787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216F-2267-4189-AE69-B5865979B1AC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E019-D155-4D92-A30F-B49B48BB4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95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216F-2267-4189-AE69-B5865979B1AC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E019-D155-4D92-A30F-B49B48BB4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01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216F-2267-4189-AE69-B5865979B1AC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E019-D155-4D92-A30F-B49B48BB4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697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216F-2267-4189-AE69-B5865979B1AC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E019-D155-4D92-A30F-B49B48BB4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96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216F-2267-4189-AE69-B5865979B1AC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E019-D155-4D92-A30F-B49B48BB4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084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216F-2267-4189-AE69-B5865979B1AC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E019-D155-4D92-A30F-B49B48BB4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958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5216F-2267-4189-AE69-B5865979B1AC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DE019-D155-4D92-A30F-B49B48BB4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27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4E5216F-2267-4189-AE69-B5865979B1AC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52DE019-D155-4D92-A30F-B49B48BB4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4176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8752" y="875454"/>
            <a:ext cx="1056571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dirty="0" smtClean="0">
                <a:latin typeface="Academia" panose="020B0604020202020204" pitchFamily="34" charset="0"/>
              </a:rPr>
              <a:t>Вспомни и продолжи</a:t>
            </a:r>
          </a:p>
          <a:p>
            <a:pPr algn="ctr"/>
            <a:r>
              <a:rPr lang="ru-RU" sz="6600" dirty="0">
                <a:latin typeface="Academia" panose="020B0604020202020204" pitchFamily="34" charset="0"/>
              </a:rPr>
              <a:t>с</a:t>
            </a:r>
            <a:r>
              <a:rPr lang="ru-RU" sz="6600" dirty="0" smtClean="0">
                <a:latin typeface="Academia" panose="020B0604020202020204" pitchFamily="34" charset="0"/>
              </a:rPr>
              <a:t>тихотворения </a:t>
            </a:r>
            <a:r>
              <a:rPr lang="ru-RU" sz="6600" dirty="0" err="1" smtClean="0">
                <a:latin typeface="Academia" panose="020B0604020202020204" pitchFamily="34" charset="0"/>
              </a:rPr>
              <a:t>А.С.Пушкина</a:t>
            </a:r>
            <a:endParaRPr lang="ru-RU" sz="6600" dirty="0">
              <a:latin typeface="Academi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781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4647" y="698269"/>
            <a:ext cx="103077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latin typeface="Academia" panose="020B0604020202020204" pitchFamily="34" charset="0"/>
              </a:rPr>
              <a:t>Унылая пора! очей очарованье!</a:t>
            </a:r>
            <a:br>
              <a:rPr lang="ru-RU" sz="4800" dirty="0">
                <a:latin typeface="Academia" panose="020B0604020202020204" pitchFamily="34" charset="0"/>
              </a:rPr>
            </a:br>
            <a:r>
              <a:rPr lang="ru-RU" sz="4800" dirty="0">
                <a:latin typeface="Academia" panose="020B0604020202020204" pitchFamily="34" charset="0"/>
              </a:rPr>
              <a:t>Приятна мне твоя прощальная </a:t>
            </a:r>
            <a:r>
              <a:rPr lang="ru-RU" sz="4800" dirty="0" smtClean="0">
                <a:latin typeface="Academia" panose="020B0604020202020204" pitchFamily="34" charset="0"/>
              </a:rPr>
              <a:t>краса</a:t>
            </a:r>
          </a:p>
          <a:p>
            <a:r>
              <a:rPr lang="ru-RU" sz="4800" dirty="0" smtClean="0">
                <a:latin typeface="Academia" panose="020B0604020202020204" pitchFamily="34" charset="0"/>
              </a:rPr>
              <a:t>……………………………………………………….</a:t>
            </a:r>
            <a:endParaRPr lang="ru-RU" sz="4800" dirty="0">
              <a:latin typeface="Academi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963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5919" y="357448"/>
            <a:ext cx="3903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cademia" panose="020B0604020202020204" pitchFamily="34" charset="0"/>
              </a:rPr>
              <a:t>Осень (отрывок)</a:t>
            </a:r>
            <a:endParaRPr lang="ru-RU" sz="4000" dirty="0">
              <a:latin typeface="Academia" panose="020B0604020202020204" pitchFamily="34" charset="0"/>
            </a:endParaRPr>
          </a:p>
        </p:txBody>
      </p:sp>
      <p:pic>
        <p:nvPicPr>
          <p:cNvPr id="1026" name="Picture 2" descr="Ответы Mail: Какая осенняя фотография/рисунок лучше всего подходит в  качестве иллюстрации к стихотворению &quot;Унылая пора!&quot;...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220" y="202718"/>
            <a:ext cx="3725357" cy="329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1424" y="1685939"/>
            <a:ext cx="878101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Academia" panose="020B0604020202020204" pitchFamily="34" charset="0"/>
              </a:rPr>
              <a:t>Унылая пора! очей очарованье!</a:t>
            </a:r>
            <a:br>
              <a:rPr lang="ru-RU" sz="4000" dirty="0">
                <a:latin typeface="Academia" panose="020B0604020202020204" pitchFamily="34" charset="0"/>
              </a:rPr>
            </a:br>
            <a:r>
              <a:rPr lang="ru-RU" sz="4000" dirty="0">
                <a:latin typeface="Academia" panose="020B0604020202020204" pitchFamily="34" charset="0"/>
              </a:rPr>
              <a:t>Приятна мне твоя прощальная краса —</a:t>
            </a:r>
            <a:br>
              <a:rPr lang="ru-RU" sz="4000" dirty="0">
                <a:latin typeface="Academia" panose="020B0604020202020204" pitchFamily="34" charset="0"/>
              </a:rPr>
            </a:br>
            <a:r>
              <a:rPr lang="ru-RU" sz="4000" dirty="0">
                <a:latin typeface="Academia" panose="020B0604020202020204" pitchFamily="34" charset="0"/>
              </a:rPr>
              <a:t>Люблю я пышное природы увяданье,</a:t>
            </a:r>
            <a:br>
              <a:rPr lang="ru-RU" sz="4000" dirty="0">
                <a:latin typeface="Academia" panose="020B0604020202020204" pitchFamily="34" charset="0"/>
              </a:rPr>
            </a:br>
            <a:r>
              <a:rPr lang="ru-RU" sz="4000" dirty="0">
                <a:latin typeface="Academia" panose="020B0604020202020204" pitchFamily="34" charset="0"/>
              </a:rPr>
              <a:t>В багрец и в золото одетые леса,</a:t>
            </a:r>
            <a:br>
              <a:rPr lang="ru-RU" sz="4000" dirty="0">
                <a:latin typeface="Academia" panose="020B0604020202020204" pitchFamily="34" charset="0"/>
              </a:rPr>
            </a:br>
            <a:r>
              <a:rPr lang="ru-RU" sz="4000" dirty="0">
                <a:latin typeface="Academia" panose="020B0604020202020204" pitchFamily="34" charset="0"/>
              </a:rPr>
              <a:t>В их сенях ветра шум и свежее дыханье,</a:t>
            </a:r>
            <a:br>
              <a:rPr lang="ru-RU" sz="4000" dirty="0">
                <a:latin typeface="Academia" panose="020B0604020202020204" pitchFamily="34" charset="0"/>
              </a:rPr>
            </a:br>
            <a:r>
              <a:rPr lang="ru-RU" sz="4000" dirty="0">
                <a:latin typeface="Academia" panose="020B0604020202020204" pitchFamily="34" charset="0"/>
              </a:rPr>
              <a:t>И мглой волнистою покрыты небеса,</a:t>
            </a:r>
            <a:br>
              <a:rPr lang="ru-RU" sz="4000" dirty="0">
                <a:latin typeface="Academia" panose="020B0604020202020204" pitchFamily="34" charset="0"/>
              </a:rPr>
            </a:br>
            <a:r>
              <a:rPr lang="ru-RU" sz="4000" dirty="0">
                <a:latin typeface="Academia" panose="020B0604020202020204" pitchFamily="34" charset="0"/>
              </a:rPr>
              <a:t>И редкий солнца луч, и первые морозы,</a:t>
            </a:r>
            <a:br>
              <a:rPr lang="ru-RU" sz="4000" dirty="0">
                <a:latin typeface="Academia" panose="020B0604020202020204" pitchFamily="34" charset="0"/>
              </a:rPr>
            </a:br>
            <a:r>
              <a:rPr lang="ru-RU" sz="4000" dirty="0">
                <a:latin typeface="Academia" panose="020B0604020202020204" pitchFamily="34" charset="0"/>
              </a:rPr>
              <a:t>И отдаленные седой зимы угрозы.</a:t>
            </a:r>
          </a:p>
        </p:txBody>
      </p:sp>
    </p:spTree>
    <p:extLst>
      <p:ext uri="{BB962C8B-B14F-4D97-AF65-F5344CB8AC3E}">
        <p14:creationId xmlns:p14="http://schemas.microsoft.com/office/powerpoint/2010/main" val="2287615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765" y="706427"/>
            <a:ext cx="1142011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Academia" panose="020B0604020202020204" pitchFamily="34" charset="0"/>
              </a:rPr>
              <a:t>Мороз и солнце; день чудесный!</a:t>
            </a:r>
            <a:r>
              <a:rPr lang="ru-RU" sz="5400" dirty="0" smtClean="0">
                <a:latin typeface="Academia" panose="020B0604020202020204" pitchFamily="34" charset="0"/>
              </a:rPr>
              <a:t/>
            </a:r>
            <a:br>
              <a:rPr lang="ru-RU" sz="5400" dirty="0" smtClean="0">
                <a:latin typeface="Academia" panose="020B0604020202020204" pitchFamily="34" charset="0"/>
              </a:rPr>
            </a:br>
            <a:r>
              <a:rPr lang="ru-RU" sz="5400" dirty="0">
                <a:latin typeface="Academia" panose="020B0604020202020204" pitchFamily="34" charset="0"/>
              </a:rPr>
              <a:t>Еще ты дремлешь, друг прелестный </a:t>
            </a:r>
            <a:r>
              <a:rPr lang="ru-RU" sz="5400" dirty="0" smtClean="0">
                <a:latin typeface="Academia" panose="020B0604020202020204" pitchFamily="34" charset="0"/>
              </a:rPr>
              <a:t>—</a:t>
            </a:r>
          </a:p>
          <a:p>
            <a:r>
              <a:rPr lang="ru-RU" sz="5400" dirty="0" smtClean="0">
                <a:latin typeface="Academia" panose="020B0604020202020204" pitchFamily="34" charset="0"/>
              </a:rPr>
              <a:t>………………………………………………………</a:t>
            </a:r>
            <a:endParaRPr lang="ru-RU" sz="5400" dirty="0">
              <a:latin typeface="Academi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038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188" y="267546"/>
            <a:ext cx="11420114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>
                <a:latin typeface="Academia" panose="020B0604020202020204" pitchFamily="34" charset="0"/>
              </a:rPr>
              <a:t>Зимнее утро</a:t>
            </a:r>
          </a:p>
          <a:p>
            <a:r>
              <a:rPr lang="ru-RU" sz="5400" dirty="0">
                <a:latin typeface="Academia" panose="020B0604020202020204" pitchFamily="34" charset="0"/>
              </a:rPr>
              <a:t>Мороз и солнце; день чудесный!</a:t>
            </a:r>
            <a:br>
              <a:rPr lang="ru-RU" sz="5400" dirty="0">
                <a:latin typeface="Academia" panose="020B0604020202020204" pitchFamily="34" charset="0"/>
              </a:rPr>
            </a:br>
            <a:r>
              <a:rPr lang="ru-RU" sz="5400" dirty="0">
                <a:latin typeface="Academia" panose="020B0604020202020204" pitchFamily="34" charset="0"/>
              </a:rPr>
              <a:t>Еще ты дремлешь, друг прелестный —</a:t>
            </a:r>
            <a:br>
              <a:rPr lang="ru-RU" sz="5400" dirty="0">
                <a:latin typeface="Academia" panose="020B0604020202020204" pitchFamily="34" charset="0"/>
              </a:rPr>
            </a:br>
            <a:r>
              <a:rPr lang="ru-RU" sz="5400" dirty="0">
                <a:latin typeface="Academia" panose="020B0604020202020204" pitchFamily="34" charset="0"/>
              </a:rPr>
              <a:t>Пора, красавица, проснись:</a:t>
            </a:r>
            <a:br>
              <a:rPr lang="ru-RU" sz="5400" dirty="0">
                <a:latin typeface="Academia" panose="020B0604020202020204" pitchFamily="34" charset="0"/>
              </a:rPr>
            </a:br>
            <a:r>
              <a:rPr lang="ru-RU" sz="5400" dirty="0">
                <a:latin typeface="Academia" panose="020B0604020202020204" pitchFamily="34" charset="0"/>
              </a:rPr>
              <a:t>Открой сомкнуты негой взоры</a:t>
            </a:r>
            <a:br>
              <a:rPr lang="ru-RU" sz="5400" dirty="0">
                <a:latin typeface="Academia" panose="020B0604020202020204" pitchFamily="34" charset="0"/>
              </a:rPr>
            </a:br>
            <a:r>
              <a:rPr lang="ru-RU" sz="5400" dirty="0">
                <a:latin typeface="Academia" panose="020B0604020202020204" pitchFamily="34" charset="0"/>
              </a:rPr>
              <a:t>Навстречу северной Авроры,</a:t>
            </a:r>
            <a:br>
              <a:rPr lang="ru-RU" sz="5400" dirty="0">
                <a:latin typeface="Academia" panose="020B0604020202020204" pitchFamily="34" charset="0"/>
              </a:rPr>
            </a:br>
            <a:r>
              <a:rPr lang="ru-RU" sz="5400" dirty="0">
                <a:latin typeface="Academia" panose="020B0604020202020204" pitchFamily="34" charset="0"/>
              </a:rPr>
              <a:t>Звездою севера явись!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2501" y="4472247"/>
            <a:ext cx="3219990" cy="210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16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2204" y="1784111"/>
            <a:ext cx="92797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latin typeface="Academia" panose="020B0604020202020204" pitchFamily="34" charset="0"/>
              </a:rPr>
              <a:t>Уж небо осенью дышало,</a:t>
            </a:r>
            <a:br>
              <a:rPr lang="ru-RU" sz="5400" dirty="0">
                <a:latin typeface="Academia" panose="020B0604020202020204" pitchFamily="34" charset="0"/>
              </a:rPr>
            </a:br>
            <a:r>
              <a:rPr lang="ru-RU" sz="5400" dirty="0">
                <a:latin typeface="Academia" panose="020B0604020202020204" pitchFamily="34" charset="0"/>
              </a:rPr>
              <a:t>Уж реже солнышко </a:t>
            </a:r>
            <a:r>
              <a:rPr lang="ru-RU" sz="5400" dirty="0" smtClean="0">
                <a:latin typeface="Academia" panose="020B0604020202020204" pitchFamily="34" charset="0"/>
              </a:rPr>
              <a:t>блистало</a:t>
            </a:r>
          </a:p>
          <a:p>
            <a:r>
              <a:rPr lang="ru-RU" sz="5400" dirty="0" smtClean="0">
                <a:latin typeface="Academia" panose="020B0604020202020204" pitchFamily="34" charset="0"/>
              </a:rPr>
              <a:t>…………………………………………..</a:t>
            </a:r>
            <a:endParaRPr lang="ru-RU" sz="5400" dirty="0">
              <a:latin typeface="Academi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443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382" y="1225689"/>
            <a:ext cx="1132470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Academia" panose="020B0604020202020204" pitchFamily="34" charset="0"/>
              </a:rPr>
              <a:t>Уж небо осенью дышало,</a:t>
            </a:r>
            <a:br>
              <a:rPr lang="ru-RU" sz="3600" dirty="0">
                <a:latin typeface="Academia" panose="020B0604020202020204" pitchFamily="34" charset="0"/>
              </a:rPr>
            </a:br>
            <a:r>
              <a:rPr lang="ru-RU" sz="3600" dirty="0">
                <a:latin typeface="Academia" panose="020B0604020202020204" pitchFamily="34" charset="0"/>
              </a:rPr>
              <a:t>Уж реже солнышко блистало,</a:t>
            </a:r>
            <a:br>
              <a:rPr lang="ru-RU" sz="3600" dirty="0">
                <a:latin typeface="Academia" panose="020B0604020202020204" pitchFamily="34" charset="0"/>
              </a:rPr>
            </a:br>
            <a:r>
              <a:rPr lang="ru-RU" sz="3600" dirty="0">
                <a:latin typeface="Academia" panose="020B0604020202020204" pitchFamily="34" charset="0"/>
              </a:rPr>
              <a:t>Короче становился день,</a:t>
            </a:r>
            <a:br>
              <a:rPr lang="ru-RU" sz="3600" dirty="0">
                <a:latin typeface="Academia" panose="020B0604020202020204" pitchFamily="34" charset="0"/>
              </a:rPr>
            </a:br>
            <a:r>
              <a:rPr lang="ru-RU" sz="3600" dirty="0">
                <a:latin typeface="Academia" panose="020B0604020202020204" pitchFamily="34" charset="0"/>
              </a:rPr>
              <a:t>Лесов таинственная сень</a:t>
            </a:r>
            <a:br>
              <a:rPr lang="ru-RU" sz="3600" dirty="0">
                <a:latin typeface="Academia" panose="020B0604020202020204" pitchFamily="34" charset="0"/>
              </a:rPr>
            </a:br>
            <a:r>
              <a:rPr lang="ru-RU" sz="3600" dirty="0">
                <a:latin typeface="Academia" panose="020B0604020202020204" pitchFamily="34" charset="0"/>
              </a:rPr>
              <a:t>С печальным шумом обнажалась,</a:t>
            </a:r>
            <a:br>
              <a:rPr lang="ru-RU" sz="3600" dirty="0">
                <a:latin typeface="Academia" panose="020B0604020202020204" pitchFamily="34" charset="0"/>
              </a:rPr>
            </a:br>
            <a:r>
              <a:rPr lang="ru-RU" sz="3600" dirty="0">
                <a:latin typeface="Academia" panose="020B0604020202020204" pitchFamily="34" charset="0"/>
              </a:rPr>
              <a:t>Ложился на поля туман,</a:t>
            </a:r>
            <a:br>
              <a:rPr lang="ru-RU" sz="3600" dirty="0">
                <a:latin typeface="Academia" panose="020B0604020202020204" pitchFamily="34" charset="0"/>
              </a:rPr>
            </a:br>
            <a:r>
              <a:rPr lang="ru-RU" sz="3600" dirty="0">
                <a:latin typeface="Academia" panose="020B0604020202020204" pitchFamily="34" charset="0"/>
              </a:rPr>
              <a:t>Гусей крикливых караван</a:t>
            </a:r>
            <a:br>
              <a:rPr lang="ru-RU" sz="3600" dirty="0">
                <a:latin typeface="Academia" panose="020B0604020202020204" pitchFamily="34" charset="0"/>
              </a:rPr>
            </a:br>
            <a:r>
              <a:rPr lang="ru-RU" sz="3600" dirty="0">
                <a:latin typeface="Academia" panose="020B0604020202020204" pitchFamily="34" charset="0"/>
              </a:rPr>
              <a:t>Тянулся к югу: приближалась</a:t>
            </a:r>
            <a:br>
              <a:rPr lang="ru-RU" sz="3600" dirty="0">
                <a:latin typeface="Academia" panose="020B0604020202020204" pitchFamily="34" charset="0"/>
              </a:rPr>
            </a:br>
            <a:r>
              <a:rPr lang="ru-RU" sz="3600" dirty="0">
                <a:latin typeface="Academia" panose="020B0604020202020204" pitchFamily="34" charset="0"/>
              </a:rPr>
              <a:t>Довольно скучная пора;</a:t>
            </a:r>
            <a:br>
              <a:rPr lang="ru-RU" sz="3600" dirty="0">
                <a:latin typeface="Academia" panose="020B0604020202020204" pitchFamily="34" charset="0"/>
              </a:rPr>
            </a:br>
            <a:r>
              <a:rPr lang="ru-RU" sz="3600" dirty="0">
                <a:latin typeface="Academia" panose="020B0604020202020204" pitchFamily="34" charset="0"/>
              </a:rPr>
              <a:t>Стоял ноябрь уж у двора.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5266" y="133004"/>
            <a:ext cx="11626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cademia" panose="020B0604020202020204" pitchFamily="34" charset="0"/>
              </a:rPr>
              <a:t>Уж небо осенью дышало… (отрывок из романа «Евгений Онегин»)</a:t>
            </a:r>
            <a:endParaRPr lang="ru-RU" sz="4000" dirty="0">
              <a:latin typeface="Academia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0439" y="3200400"/>
            <a:ext cx="5446150" cy="306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54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995" y="570453"/>
            <a:ext cx="1070125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0" i="0" dirty="0" smtClean="0">
                <a:effectLst/>
                <a:latin typeface="Academia" panose="020B0604020202020204" pitchFamily="34" charset="0"/>
              </a:rPr>
              <a:t>Вот север, тучи нагоняя,</a:t>
            </a:r>
            <a:r>
              <a:rPr lang="ru-RU" sz="6600" dirty="0" smtClean="0">
                <a:latin typeface="Academia" panose="020B0604020202020204" pitchFamily="34" charset="0"/>
              </a:rPr>
              <a:t/>
            </a:r>
            <a:br>
              <a:rPr lang="ru-RU" sz="6600" dirty="0" smtClean="0">
                <a:latin typeface="Academia" panose="020B0604020202020204" pitchFamily="34" charset="0"/>
              </a:rPr>
            </a:br>
            <a:r>
              <a:rPr lang="ru-RU" sz="6600" b="0" i="0" dirty="0" smtClean="0">
                <a:effectLst/>
                <a:latin typeface="Academia" panose="020B0604020202020204" pitchFamily="34" charset="0"/>
              </a:rPr>
              <a:t>Дохнул, завыл — и вот сама</a:t>
            </a:r>
          </a:p>
          <a:p>
            <a:r>
              <a:rPr lang="ru-RU" sz="6600" dirty="0" smtClean="0">
                <a:latin typeface="Academia" panose="020B0604020202020204" pitchFamily="34" charset="0"/>
              </a:rPr>
              <a:t>…………………………………………</a:t>
            </a:r>
            <a:endParaRPr lang="ru-RU" sz="6600" dirty="0">
              <a:latin typeface="Academi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246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462" y="74815"/>
            <a:ext cx="9817111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>
                <a:latin typeface="Academia" panose="020B0604020202020204" pitchFamily="34" charset="0"/>
              </a:rPr>
              <a:t>Вот север, тучи нагоняя</a:t>
            </a:r>
            <a:r>
              <a:rPr lang="ru-RU" sz="4400" b="1" dirty="0" smtClean="0">
                <a:latin typeface="Academia" panose="020B0604020202020204" pitchFamily="34" charset="0"/>
              </a:rPr>
              <a:t>…</a:t>
            </a:r>
          </a:p>
          <a:p>
            <a:pPr algn="ctr"/>
            <a:r>
              <a:rPr lang="ru-RU" sz="4400" b="1" dirty="0" smtClean="0">
                <a:latin typeface="Academia" panose="020B0604020202020204" pitchFamily="34" charset="0"/>
              </a:rPr>
              <a:t> </a:t>
            </a:r>
            <a:r>
              <a:rPr lang="ru-RU" sz="4400" b="1" dirty="0">
                <a:latin typeface="Academia" panose="020B0604020202020204" pitchFamily="34" charset="0"/>
              </a:rPr>
              <a:t>(отрывок из романа «Евгений Онегин»)</a:t>
            </a:r>
          </a:p>
          <a:p>
            <a:r>
              <a:rPr lang="ru-RU" sz="4400" dirty="0">
                <a:latin typeface="Academia" panose="020B0604020202020204" pitchFamily="34" charset="0"/>
              </a:rPr>
              <a:t>Вот север, тучи нагоняя,</a:t>
            </a:r>
            <a:br>
              <a:rPr lang="ru-RU" sz="4400" dirty="0">
                <a:latin typeface="Academia" panose="020B0604020202020204" pitchFamily="34" charset="0"/>
              </a:rPr>
            </a:br>
            <a:r>
              <a:rPr lang="ru-RU" sz="4400" dirty="0">
                <a:latin typeface="Academia" panose="020B0604020202020204" pitchFamily="34" charset="0"/>
              </a:rPr>
              <a:t>Дохнул, завыл — и вот сама</a:t>
            </a:r>
            <a:br>
              <a:rPr lang="ru-RU" sz="4400" dirty="0">
                <a:latin typeface="Academia" panose="020B0604020202020204" pitchFamily="34" charset="0"/>
              </a:rPr>
            </a:br>
            <a:r>
              <a:rPr lang="ru-RU" sz="4400" dirty="0">
                <a:latin typeface="Academia" panose="020B0604020202020204" pitchFamily="34" charset="0"/>
              </a:rPr>
              <a:t>Идет волшебница зима.</a:t>
            </a:r>
            <a:br>
              <a:rPr lang="ru-RU" sz="4400" dirty="0">
                <a:latin typeface="Academia" panose="020B0604020202020204" pitchFamily="34" charset="0"/>
              </a:rPr>
            </a:br>
            <a:r>
              <a:rPr lang="ru-RU" sz="4400" dirty="0">
                <a:latin typeface="Academia" panose="020B0604020202020204" pitchFamily="34" charset="0"/>
              </a:rPr>
              <a:t>Пришла, рассыпалась; клоками</a:t>
            </a:r>
            <a:br>
              <a:rPr lang="ru-RU" sz="4400" dirty="0">
                <a:latin typeface="Academia" panose="020B0604020202020204" pitchFamily="34" charset="0"/>
              </a:rPr>
            </a:br>
            <a:r>
              <a:rPr lang="ru-RU" sz="4400" dirty="0">
                <a:latin typeface="Academia" panose="020B0604020202020204" pitchFamily="34" charset="0"/>
              </a:rPr>
              <a:t>Повисла на суках дубов;</a:t>
            </a:r>
            <a:br>
              <a:rPr lang="ru-RU" sz="4400" dirty="0">
                <a:latin typeface="Academia" panose="020B0604020202020204" pitchFamily="34" charset="0"/>
              </a:rPr>
            </a:br>
            <a:r>
              <a:rPr lang="ru-RU" sz="4400" dirty="0">
                <a:latin typeface="Academia" panose="020B0604020202020204" pitchFamily="34" charset="0"/>
              </a:rPr>
              <a:t>Легла волнистыми коврами</a:t>
            </a:r>
            <a:br>
              <a:rPr lang="ru-RU" sz="4400" dirty="0">
                <a:latin typeface="Academia" panose="020B0604020202020204" pitchFamily="34" charset="0"/>
              </a:rPr>
            </a:br>
            <a:r>
              <a:rPr lang="ru-RU" sz="4400" dirty="0">
                <a:latin typeface="Academia" panose="020B0604020202020204" pitchFamily="34" charset="0"/>
              </a:rPr>
              <a:t>Среди полей, вокруг </a:t>
            </a:r>
            <a:r>
              <a:rPr lang="ru-RU" sz="4400" dirty="0" smtClean="0">
                <a:latin typeface="Academia" panose="020B0604020202020204" pitchFamily="34" charset="0"/>
              </a:rPr>
              <a:t>холмов…</a:t>
            </a:r>
            <a:endParaRPr lang="ru-RU" sz="4400" dirty="0">
              <a:latin typeface="Academia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147" y="3640974"/>
            <a:ext cx="3602183" cy="270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23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0269" y="711770"/>
            <a:ext cx="96122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0" i="0" dirty="0" smtClean="0">
                <a:effectLst/>
                <a:latin typeface="Academia" panose="020B0604020202020204" pitchFamily="34" charset="0"/>
              </a:rPr>
              <a:t>Буря мглою небо кроет,</a:t>
            </a:r>
            <a:r>
              <a:rPr lang="ru-RU" sz="6600" dirty="0" smtClean="0">
                <a:latin typeface="Academia" panose="020B0604020202020204" pitchFamily="34" charset="0"/>
              </a:rPr>
              <a:t/>
            </a:r>
            <a:br>
              <a:rPr lang="ru-RU" sz="6600" dirty="0" smtClean="0">
                <a:latin typeface="Academia" panose="020B0604020202020204" pitchFamily="34" charset="0"/>
              </a:rPr>
            </a:br>
            <a:r>
              <a:rPr lang="ru-RU" sz="6600" b="0" i="0" dirty="0" smtClean="0">
                <a:effectLst/>
                <a:latin typeface="Academia" panose="020B0604020202020204" pitchFamily="34" charset="0"/>
              </a:rPr>
              <a:t>Вихри снежные крутя…</a:t>
            </a:r>
          </a:p>
          <a:p>
            <a:r>
              <a:rPr lang="ru-RU" sz="6600" dirty="0" smtClean="0">
                <a:latin typeface="Academia" panose="020B0604020202020204" pitchFamily="34" charset="0"/>
              </a:rPr>
              <a:t>…………………………………</a:t>
            </a:r>
            <a:endParaRPr lang="ru-RU" sz="6600" dirty="0">
              <a:latin typeface="Academi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254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7679" y="199506"/>
            <a:ext cx="1058487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700" b="1" i="0" dirty="0" smtClean="0">
                <a:effectLst/>
                <a:latin typeface="Academia" panose="020B0604020202020204" pitchFamily="34" charset="0"/>
              </a:rPr>
              <a:t>Зимний вечер</a:t>
            </a:r>
          </a:p>
          <a:p>
            <a:r>
              <a:rPr lang="ru-RU" sz="4700" b="0" i="0" dirty="0" smtClean="0">
                <a:effectLst/>
                <a:latin typeface="Academia" panose="020B0604020202020204" pitchFamily="34" charset="0"/>
              </a:rPr>
              <a:t>Буря мглою небо кроет,</a:t>
            </a:r>
            <a:br>
              <a:rPr lang="ru-RU" sz="4700" b="0" i="0" dirty="0" smtClean="0">
                <a:effectLst/>
                <a:latin typeface="Academia" panose="020B0604020202020204" pitchFamily="34" charset="0"/>
              </a:rPr>
            </a:br>
            <a:r>
              <a:rPr lang="ru-RU" sz="4700" b="0" i="0" dirty="0" smtClean="0">
                <a:effectLst/>
                <a:latin typeface="Academia" panose="020B0604020202020204" pitchFamily="34" charset="0"/>
              </a:rPr>
              <a:t>Вихри снежные крутя;</a:t>
            </a:r>
            <a:br>
              <a:rPr lang="ru-RU" sz="4700" b="0" i="0" dirty="0" smtClean="0">
                <a:effectLst/>
                <a:latin typeface="Academia" panose="020B0604020202020204" pitchFamily="34" charset="0"/>
              </a:rPr>
            </a:br>
            <a:r>
              <a:rPr lang="ru-RU" sz="4700" b="0" i="0" dirty="0" smtClean="0">
                <a:effectLst/>
                <a:latin typeface="Academia" panose="020B0604020202020204" pitchFamily="34" charset="0"/>
              </a:rPr>
              <a:t>То, как зверь, она завоет,</a:t>
            </a:r>
            <a:br>
              <a:rPr lang="ru-RU" sz="4700" b="0" i="0" dirty="0" smtClean="0">
                <a:effectLst/>
                <a:latin typeface="Academia" panose="020B0604020202020204" pitchFamily="34" charset="0"/>
              </a:rPr>
            </a:br>
            <a:r>
              <a:rPr lang="ru-RU" sz="4700" b="0" i="0" dirty="0" smtClean="0">
                <a:effectLst/>
                <a:latin typeface="Academia" panose="020B0604020202020204" pitchFamily="34" charset="0"/>
              </a:rPr>
              <a:t>То заплачет, как дитя,</a:t>
            </a:r>
            <a:br>
              <a:rPr lang="ru-RU" sz="4700" b="0" i="0" dirty="0" smtClean="0">
                <a:effectLst/>
                <a:latin typeface="Academia" panose="020B0604020202020204" pitchFamily="34" charset="0"/>
              </a:rPr>
            </a:br>
            <a:r>
              <a:rPr lang="ru-RU" sz="4700" b="0" i="0" dirty="0" smtClean="0">
                <a:effectLst/>
                <a:latin typeface="Academia" panose="020B0604020202020204" pitchFamily="34" charset="0"/>
              </a:rPr>
              <a:t>То по кровле обветшалой</a:t>
            </a:r>
            <a:br>
              <a:rPr lang="ru-RU" sz="4700" b="0" i="0" dirty="0" smtClean="0">
                <a:effectLst/>
                <a:latin typeface="Academia" panose="020B0604020202020204" pitchFamily="34" charset="0"/>
              </a:rPr>
            </a:br>
            <a:r>
              <a:rPr lang="ru-RU" sz="4700" b="0" i="0" dirty="0" smtClean="0">
                <a:effectLst/>
                <a:latin typeface="Academia" panose="020B0604020202020204" pitchFamily="34" charset="0"/>
              </a:rPr>
              <a:t>Вдруг соломой зашумит,</a:t>
            </a:r>
            <a:br>
              <a:rPr lang="ru-RU" sz="4700" b="0" i="0" dirty="0" smtClean="0">
                <a:effectLst/>
                <a:latin typeface="Academia" panose="020B0604020202020204" pitchFamily="34" charset="0"/>
              </a:rPr>
            </a:br>
            <a:r>
              <a:rPr lang="ru-RU" sz="4700" b="0" i="0" dirty="0" smtClean="0">
                <a:effectLst/>
                <a:latin typeface="Academia" panose="020B0604020202020204" pitchFamily="34" charset="0"/>
              </a:rPr>
              <a:t>То, как путник запоздалый,</a:t>
            </a:r>
            <a:br>
              <a:rPr lang="ru-RU" sz="4700" b="0" i="0" dirty="0" smtClean="0">
                <a:effectLst/>
                <a:latin typeface="Academia" panose="020B0604020202020204" pitchFamily="34" charset="0"/>
              </a:rPr>
            </a:br>
            <a:r>
              <a:rPr lang="ru-RU" sz="4700" b="0" i="0" dirty="0" smtClean="0">
                <a:effectLst/>
                <a:latin typeface="Academia" panose="020B0604020202020204" pitchFamily="34" charset="0"/>
              </a:rPr>
              <a:t>К нам в окошко застучит.</a:t>
            </a:r>
            <a:endParaRPr lang="ru-RU" sz="4700" b="0" i="0" dirty="0">
              <a:effectLst/>
              <a:latin typeface="Academia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968" y="1886988"/>
            <a:ext cx="4895010" cy="321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9250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</TotalTime>
  <Words>70</Words>
  <Application>Microsoft Office PowerPoint</Application>
  <PresentationFormat>Широкоэкранный</PresentationFormat>
  <Paragraphs>23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Academia</vt:lpstr>
      <vt:lpstr>Arial</vt:lpstr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Первая Московская гимназия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Брацук Л.В.</dc:creator>
  <cp:lastModifiedBy>Брацук Л.В.</cp:lastModifiedBy>
  <cp:revision>6</cp:revision>
  <dcterms:created xsi:type="dcterms:W3CDTF">2024-10-01T13:42:31Z</dcterms:created>
  <dcterms:modified xsi:type="dcterms:W3CDTF">2024-12-25T09:19:38Z</dcterms:modified>
</cp:coreProperties>
</file>