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98" r:id="rId4"/>
    <p:sldId id="259" r:id="rId5"/>
    <p:sldId id="257" r:id="rId6"/>
    <p:sldId id="260" r:id="rId7"/>
    <p:sldId id="258" r:id="rId8"/>
    <p:sldId id="262" r:id="rId9"/>
    <p:sldId id="263" r:id="rId10"/>
    <p:sldId id="265" r:id="rId11"/>
    <p:sldId id="264" r:id="rId12"/>
    <p:sldId id="266" r:id="rId13"/>
    <p:sldId id="268" r:id="rId14"/>
    <p:sldId id="301" r:id="rId15"/>
    <p:sldId id="267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306" r:id="rId24"/>
    <p:sldId id="278" r:id="rId25"/>
    <p:sldId id="279" r:id="rId26"/>
    <p:sldId id="281" r:id="rId27"/>
    <p:sldId id="304" r:id="rId28"/>
    <p:sldId id="308" r:id="rId29"/>
    <p:sldId id="288" r:id="rId30"/>
    <p:sldId id="261" r:id="rId31"/>
    <p:sldId id="284" r:id="rId32"/>
    <p:sldId id="285" r:id="rId33"/>
    <p:sldId id="286" r:id="rId34"/>
    <p:sldId id="287" r:id="rId35"/>
    <p:sldId id="291" r:id="rId36"/>
    <p:sldId id="282" r:id="rId37"/>
    <p:sldId id="290" r:id="rId38"/>
    <p:sldId id="289" r:id="rId39"/>
    <p:sldId id="280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F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103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15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3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01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24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29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565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86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6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377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52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9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4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4.png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96752"/>
            <a:ext cx="87129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 smtClean="0">
              <a:latin typeface="Georgia" panose="02040502050405020303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« Я люблю тебя</a:t>
            </a:r>
            <a:r>
              <a:rPr lang="en-US" sz="4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, </a:t>
            </a:r>
            <a:r>
              <a:rPr lang="ru-RU" sz="4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Россия</a:t>
            </a:r>
            <a:r>
              <a:rPr lang="en-US" sz="4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!</a:t>
            </a:r>
            <a:endParaRPr lang="ru-RU" sz="48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ru-RU" sz="54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1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63588" y="4581128"/>
            <a:ext cx="75608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</a:rPr>
              <a:t>В какой стране под небом вьётся 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</a:rPr>
              <a:t>Флаг бело-сине-красный? 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</a:rPr>
              <a:t>Врагу он в руки не даётся, 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</a:rPr>
              <a:t>Такой флаг есть в стране… 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2" descr="4. Gif Российский флаг на прозрачном фоне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941"/>
            <a:ext cx="6500448" cy="40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06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01.geekpic.net/dl-217S2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350431"/>
            <a:ext cx="798166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348880"/>
            <a:ext cx="126374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60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tsdo-kyzyl.rtyva.ru/wp-content/uploads/2020/06/0-02-0a-a5e884bd6d6ebd7780ff1ea7740f30fe3dc0b9bfb27e915effd8c47d5c2d9545_33d629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" y="486156"/>
            <a:ext cx="9001000" cy="54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44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60993" y="3437263"/>
            <a:ext cx="2357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РОССИЯ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V="1">
            <a:off x="7238082" y="4286255"/>
            <a:ext cx="120000" cy="45719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pPr algn="ctr"/>
            <a:r>
              <a:rPr lang="ru-RU" sz="6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mpir Deco" pitchFamily="2" charset="0"/>
              </a:rPr>
              <a:t>Моя  Россия</a:t>
            </a:r>
            <a:endParaRPr lang="ru-RU" sz="6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mpir Dec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6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oir.mobi/uploads/posts/2021-06/1623936701_5-oir_mobi-p-priroda-moei-rodini-priroda-krasivo-foto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75791"/>
            <a:ext cx="7956376" cy="596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95936" y="1230424"/>
            <a:ext cx="4536504" cy="5366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Нет края на свете красивей,</a:t>
            </a:r>
            <a:b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Нет Родины в мире светлей!</a:t>
            </a:r>
            <a:b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Россия, Россия, Россия, -</a:t>
            </a:r>
            <a:b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Что может быть сердцу милей?</a:t>
            </a:r>
            <a:b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Россия! Как Синюю птицу,</a:t>
            </a:r>
            <a:b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Тебя бережём мы и чтим,</a:t>
            </a:r>
            <a:b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А если нарушат границу,</a:t>
            </a:r>
            <a:b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Мы грудью тебя защитим!</a:t>
            </a:r>
            <a:b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И если бы нас вдруг спросили:</a:t>
            </a:r>
            <a:b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"А чем дорога вам страна?"</a:t>
            </a:r>
            <a:b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Да тем, что для всех нас Россия,</a:t>
            </a:r>
            <a:b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Как мама родная, - одна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!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122428"/>
            <a:ext cx="54360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Нет 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края на свете красивей,</a:t>
            </a:r>
            <a:b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Нет Родины в мире светлей!</a:t>
            </a:r>
            <a:b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ru-RU" sz="22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122428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П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ослушайте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стихотворение и определите цель нашего путешествия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6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189131.selcdn.ru/leonardo/uploadsForSiteId/200301/texteditor/5f1a6979-8899-41a8-8ce0-bd0490bfc72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1"/>
          <a:stretch/>
        </p:blipFill>
        <p:spPr bwMode="auto">
          <a:xfrm>
            <a:off x="323528" y="520039"/>
            <a:ext cx="8352928" cy="528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papik.pro/uploads/posts/2021-09/1630689828_7-papik-pro-p-teplokhod-detskii-risunok-7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2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10216"/>
            <a:ext cx="3320177" cy="232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Snow\Desktop\ðºoð¼ð¼ðµñ€ñ‡ðµñ_ðºð¸-ñ_ð°ð¼oð»ðµñ‚-ð½ð°-ð±ðµð»oð¹-ð¿ñ€ðµð-ð¿oñ_ñ‹ð»ðºðµ-ð¸ð»ð»ñžñ_ñ‚ñ€ð°ñ†ð¸ð¸-ð¿ñ€ðµð-ð¿oñ_ñ‹ð»ðºð¸-13924577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485" y="84625"/>
            <a:ext cx="3064371" cy="118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thumbs.dreamstime.com/b/%D0%BB%D0%BE%D0%BA%D0%BE%D0%BC%D0%BE%D1%82%D0%B8%D0%B2%D0%BD%D1%8B%D0%B5-%D1%84%D1%83%D1%80%D1%8B-%D0%BF%D0%B0%D1%80%D0%B0-8721513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677" b="975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31"/>
          <a:stretch/>
        </p:blipFill>
        <p:spPr bwMode="auto">
          <a:xfrm>
            <a:off x="-1" y="5181600"/>
            <a:ext cx="5220073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23528" y="2044005"/>
            <a:ext cx="835292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Путешествие по России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47864" y="520039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2">
                    <a:lumMod val="50000"/>
                  </a:schemeClr>
                </a:solidFill>
              </a:rPr>
              <a:t>Цель  </a:t>
            </a:r>
            <a:r>
              <a:rPr lang="ru-RU" sz="800" dirty="0" err="1" smtClean="0">
                <a:solidFill>
                  <a:schemeClr val="tx2">
                    <a:lumMod val="50000"/>
                  </a:schemeClr>
                </a:solidFill>
              </a:rPr>
              <a:t>путешествия;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Чем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же дорога НАША РОДИНА?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35292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задание</a:t>
            </a:r>
          </a:p>
          <a:p>
            <a:pPr algn="ctr"/>
            <a:r>
              <a:rPr lang="ru-RU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(конверт</a:t>
            </a:r>
            <a:r>
              <a:rPr lang="ru-RU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№1)</a:t>
            </a:r>
          </a:p>
          <a:p>
            <a:pPr algn="ctr"/>
            <a:r>
              <a:rPr lang="ru-RU" sz="4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слов составить название вашего фоторепортажа (стенгазеты)</a:t>
            </a:r>
          </a:p>
        </p:txBody>
      </p:sp>
      <p:pic>
        <p:nvPicPr>
          <p:cNvPr id="4" name="Picture 2" descr="https://goldengrail.ru/podarki_image/288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04741"/>
            <a:ext cx="6470510" cy="378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83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3" y="188640"/>
            <a:ext cx="8780177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задание</a:t>
            </a:r>
          </a:p>
          <a:p>
            <a:pPr algn="ctr"/>
            <a:r>
              <a:rPr lang="ru-RU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(конверт№2)</a:t>
            </a:r>
            <a:endParaRPr lang="ru-RU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государство называется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Федерацией.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«Федерация»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многих республик, краёв и областей.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Главой нашего государства является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Президент,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избирается гражданами для руководства страной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Вам </a:t>
            </a:r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найти фотографию президента нашей страны и вспомнить его фамилию, имя, отчество.</a:t>
            </a:r>
          </a:p>
        </p:txBody>
      </p:sp>
      <p:pic>
        <p:nvPicPr>
          <p:cNvPr id="5" name="Picture 2" descr="https://goldengrail.ru/podarki_image/28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432"/>
            <a:ext cx="2587489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8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задание</a:t>
            </a:r>
          </a:p>
          <a:p>
            <a:pPr algn="ctr"/>
            <a:r>
              <a:rPr lang="ru-RU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(конверт№3)</a:t>
            </a:r>
            <a:endParaRPr lang="ru-RU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4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конверте рассыпалось слово. </a:t>
            </a:r>
            <a:endParaRPr lang="ru-RU" sz="4000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Соберите </a:t>
            </a:r>
            <a:r>
              <a:rPr lang="ru-RU" sz="4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слово и скажите, что оно означает</a:t>
            </a:r>
            <a:r>
              <a:rPr lang="ru-RU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2" descr="https://goldengrail.ru/podarki_image/28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432"/>
            <a:ext cx="2587489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1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2.infourok.ru/uploads/ex/1083/000392f2-b1772fda/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21316"/>
            <a:ext cx="8640960" cy="64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36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848872" cy="116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1810865"/>
            <a:ext cx="4572000" cy="32362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Люблю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я поле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 березки,</a:t>
            </a:r>
            <a:endParaRPr lang="ru-RU" sz="16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 скамейку под окном,</a:t>
            </a:r>
            <a:endParaRPr lang="ru-RU" sz="16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Заскучаю — вытру слезки,</a:t>
            </a:r>
            <a:endParaRPr lang="ru-RU" sz="16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Вспоминая о родном.</a:t>
            </a:r>
            <a:endParaRPr lang="ru-RU" sz="16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Никуда я не уеду,</a:t>
            </a:r>
            <a:endParaRPr lang="ru-RU" sz="16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Буду здесь работать, жить,</a:t>
            </a:r>
            <a:endParaRPr lang="ru-RU" sz="16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Сердцу место дорогое</a:t>
            </a:r>
            <a:endParaRPr lang="ru-RU" sz="16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Буду я всегда любить!</a:t>
            </a:r>
            <a:endParaRPr lang="ru-RU" sz="16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Место это знаю я,</a:t>
            </a:r>
            <a:endParaRPr lang="ru-RU" sz="16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А вы знаете, друзья?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63688" y="5047136"/>
            <a:ext cx="4680520" cy="47009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Это Родина моя!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1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35292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задание</a:t>
            </a:r>
          </a:p>
          <a:p>
            <a:pPr algn="ctr"/>
            <a:r>
              <a:rPr lang="ru-RU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(конверт№4)</a:t>
            </a:r>
            <a:endParaRPr lang="ru-RU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Вам нужно собрать государственный символ </a:t>
            </a:r>
            <a:r>
              <a:rPr lang="ru-RU" sz="40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России-ФЛАГ.</a:t>
            </a:r>
          </a:p>
          <a:p>
            <a:pPr algn="ctr"/>
            <a:r>
              <a:rPr lang="ru-RU" sz="40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esnya_-_ya_narisuyu_stran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79632" y="4869160"/>
            <a:ext cx="1816968" cy="18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8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6102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     Наш </a:t>
            </a:r>
            <a:r>
              <a:rPr lang="ru-RU" sz="2400" dirty="0">
                <a:solidFill>
                  <a:schemeClr val="tx2"/>
                </a:solidFill>
                <a:latin typeface="Georgia" panose="02040502050405020303" pitchFamily="18" charset="0"/>
              </a:rPr>
              <a:t>российский флаг – трёхцветный. Цвету придаётся особый смысл. </a:t>
            </a:r>
            <a:r>
              <a:rPr lang="ru-RU" sz="2400" b="1" dirty="0">
                <a:solidFill>
                  <a:schemeClr val="tx2"/>
                </a:solidFill>
                <a:latin typeface="Georgia" panose="02040502050405020303" pitchFamily="18" charset="0"/>
              </a:rPr>
              <a:t>Белый</a:t>
            </a:r>
            <a:r>
              <a:rPr lang="ru-RU" sz="2400" dirty="0">
                <a:solidFill>
                  <a:schemeClr val="tx2"/>
                </a:solidFill>
                <a:latin typeface="Georgia" panose="02040502050405020303" pitchFamily="18" charset="0"/>
              </a:rPr>
              <a:t> означает мир и чистоту совести, </a:t>
            </a:r>
            <a:r>
              <a:rPr lang="ru-RU" sz="2400" b="1" dirty="0">
                <a:solidFill>
                  <a:schemeClr val="tx2"/>
                </a:solidFill>
                <a:latin typeface="Georgia" panose="02040502050405020303" pitchFamily="18" charset="0"/>
              </a:rPr>
              <a:t>синий</a:t>
            </a:r>
            <a:r>
              <a:rPr lang="ru-RU" sz="2400" dirty="0">
                <a:solidFill>
                  <a:schemeClr val="tx2"/>
                </a:solidFill>
                <a:latin typeface="Georgia" panose="02040502050405020303" pitchFamily="18" charset="0"/>
              </a:rPr>
              <a:t> – небо, верность и правду, </a:t>
            </a:r>
            <a:r>
              <a:rPr lang="ru-RU" sz="2400" b="1" dirty="0">
                <a:solidFill>
                  <a:schemeClr val="tx2"/>
                </a:solidFill>
                <a:latin typeface="Georgia" panose="02040502050405020303" pitchFamily="18" charset="0"/>
              </a:rPr>
              <a:t>красный</a:t>
            </a:r>
            <a:r>
              <a:rPr lang="ru-RU" sz="2400" dirty="0">
                <a:solidFill>
                  <a:schemeClr val="tx2"/>
                </a:solidFill>
                <a:latin typeface="Georgia" panose="02040502050405020303" pitchFamily="18" charset="0"/>
              </a:rPr>
              <a:t> – огонь и отвагу.</a:t>
            </a:r>
          </a:p>
          <a:p>
            <a:pPr algn="just"/>
            <a:r>
              <a:rPr lang="ru-RU" sz="2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     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День 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22 августа </a:t>
            </a:r>
            <a:r>
              <a:rPr lang="ru-RU" sz="2400" dirty="0">
                <a:solidFill>
                  <a:schemeClr val="tx2"/>
                </a:solidFill>
                <a:latin typeface="Georgia" panose="02040502050405020303" pitchFamily="18" charset="0"/>
              </a:rPr>
              <a:t>отмечается в нашей стране, как День Государственного флага Российской Федерации.</a:t>
            </a:r>
          </a:p>
        </p:txBody>
      </p:sp>
      <p:pic>
        <p:nvPicPr>
          <p:cNvPr id="20482" name="Picture 2" descr="http://tender32.ru/site/upload/root/images/22avgusta%20FLA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47" y="2708920"/>
            <a:ext cx="691276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27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</a:p>
          <a:p>
            <a:pPr algn="ctr"/>
            <a:r>
              <a:rPr lang="ru-RU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(конверт</a:t>
            </a:r>
            <a:r>
              <a:rPr lang="ru-RU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№5)</a:t>
            </a:r>
            <a:endParaRPr lang="ru-RU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goldengrail.ru/podarki_image/288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432"/>
            <a:ext cx="2587489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Театр детской песни _Летний дождь_(авторы Елены Цыганковой и Оксаны Рахмановой) - Родина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3291" y="4727664"/>
            <a:ext cx="1261875" cy="1261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777686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95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cf2.ppt-online.org/files2/slide/a/AqhwUDXRgf4BnrbKcCPGemEIlsH61Z32xatLk5Sdp/slide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19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902" y="26627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  <a:latin typeface="Georgia" panose="02040502050405020303" pitchFamily="18" charset="0"/>
              </a:rPr>
              <a:t>Есть главная песня у нашей страны. </a:t>
            </a:r>
            <a:endParaRPr lang="ru-RU" sz="2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  <a:latin typeface="Georgia" panose="02040502050405020303" pitchFamily="18" charset="0"/>
              </a:rPr>
              <a:t>Услышав её, мы вставать все должны.</a:t>
            </a:r>
            <a:endParaRPr lang="ru-RU" sz="2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Единству </a:t>
            </a:r>
            <a:r>
              <a:rPr lang="ru-RU" sz="2400" b="1" dirty="0">
                <a:solidFill>
                  <a:schemeClr val="tx2"/>
                </a:solidFill>
                <a:latin typeface="Georgia" panose="02040502050405020303" pitchFamily="18" charset="0"/>
              </a:rPr>
              <a:t>народа поётся в ней слава, </a:t>
            </a:r>
            <a:endParaRPr lang="ru-RU" sz="2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  <a:latin typeface="Georgia" panose="02040502050405020303" pitchFamily="18" charset="0"/>
              </a:rPr>
              <a:t>И восхваляется </a:t>
            </a:r>
            <a:r>
              <a:rPr lang="ru-RU" sz="2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наша </a:t>
            </a:r>
            <a:r>
              <a:rPr lang="ru-RU" sz="2400" b="1" dirty="0">
                <a:solidFill>
                  <a:schemeClr val="tx2"/>
                </a:solidFill>
                <a:latin typeface="Georgia" panose="02040502050405020303" pitchFamily="18" charset="0"/>
              </a:rPr>
              <a:t>держава.</a:t>
            </a:r>
            <a:endParaRPr lang="ru-RU" sz="2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  <a:latin typeface="Georgia" panose="02040502050405020303" pitchFamily="18" charset="0"/>
              </a:rPr>
              <a:t>Песню главную страны </a:t>
            </a:r>
            <a:endParaRPr lang="ru-RU" sz="2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  <a:latin typeface="Georgia" panose="02040502050405020303" pitchFamily="18" charset="0"/>
              </a:rPr>
              <a:t>Уважать мы все должны.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endParaRPr lang="ru-RU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4578" name="Picture 2" descr="https://static.life.ru/publications/2021/3/13/1433417376388.69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8090" b="7378"/>
          <a:stretch/>
        </p:blipFill>
        <p:spPr bwMode="auto">
          <a:xfrm>
            <a:off x="179512" y="3550326"/>
            <a:ext cx="3464516" cy="2483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xn--b1aecnthebc1acj.xn--p1ai/uploads/%D0%A4%D0%BE%D1%82%D0%BE%D1%80%D0%B5%D0%BF%D0%BE%D1%80%D1%82%D0%B0%D0%B6/%D0%98%D0%BD%D0%B0%D0%B3%D1%83%D1%80%D0%B0%D1%86%D0%B8%D1%8F/2-%D0%BF1-min.jpg?153690655312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8" r="7669"/>
          <a:stretch/>
        </p:blipFill>
        <p:spPr bwMode="auto">
          <a:xfrm>
            <a:off x="3820188" y="3284984"/>
            <a:ext cx="4891314" cy="3420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04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35292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задание</a:t>
            </a:r>
          </a:p>
          <a:p>
            <a:pPr algn="ctr"/>
            <a:r>
              <a:rPr lang="ru-RU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(конверт№6)</a:t>
            </a:r>
            <a:endParaRPr lang="ru-RU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Вам нужно восстановить</a:t>
            </a:r>
          </a:p>
          <a:p>
            <a:pPr algn="ctr">
              <a:spcAft>
                <a:spcPts val="0"/>
              </a:spcAft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 текст гимна России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 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goldengrail.ru/podarki_image/28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432"/>
            <a:ext cx="2587489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75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2012"/>
            <a:ext cx="4324970" cy="6585988"/>
          </a:xfrm>
        </p:spPr>
      </p:pic>
      <p:pic>
        <p:nvPicPr>
          <p:cNvPr id="5" name="официальный со словами - Гимн Р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6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189131.selcdn.ru/leonardo/uploadsForSiteId/200301/texteditor/5f1a6979-8899-41a8-8ce0-bd0490bfc72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1"/>
          <a:stretch/>
        </p:blipFill>
        <p:spPr bwMode="auto">
          <a:xfrm>
            <a:off x="323528" y="520039"/>
            <a:ext cx="8352928" cy="528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papik.pro/uploads/posts/2021-09/1630689828_7-papik-pro-p-teplokhod-detskii-risunok-7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2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10216"/>
            <a:ext cx="3320177" cy="232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Snow\Desktop\ðºoð¼ð¼ðµñ€ñ‡ðµñ_ðºð¸-ñ_ð°ð¼oð»ðµñ‚-ð½ð°-ð±ðµð»oð¹-ð¿ñ€ðµð-ð¿oñ_ñ‹ð»ðºðµ-ð¸ð»ð»ñžñ_ñ‚ñ€ð°ñ†ð¸ð¸-ð¿ñ€ðµð-ð¿oñ_ñ‹ð»ðºð¸-13924577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485" y="84625"/>
            <a:ext cx="3064371" cy="118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thumbs.dreamstime.com/b/%D0%BB%D0%BE%D0%BA%D0%BE%D0%BC%D0%BE%D1%82%D0%B8%D0%B2%D0%BD%D1%8B%D0%B5-%D1%84%D1%83%D1%80%D1%8B-%D0%BF%D0%B0%D1%80%D0%B0-8721513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677" b="975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31"/>
          <a:stretch/>
        </p:blipFill>
        <p:spPr bwMode="auto">
          <a:xfrm>
            <a:off x="-1" y="5181600"/>
            <a:ext cx="5220073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23528" y="2044005"/>
            <a:ext cx="835292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Путешествие по России</a:t>
            </a:r>
            <a:endParaRPr lang="ru-RU" sz="6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9912" y="84625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C00000"/>
                </a:solidFill>
              </a:rPr>
              <a:t>Физминутка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352928" cy="6021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задание</a:t>
            </a:r>
          </a:p>
          <a:p>
            <a:pPr algn="ctr"/>
            <a:r>
              <a:rPr lang="ru-RU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(конверт №7)</a:t>
            </a:r>
          </a:p>
          <a:p>
            <a:pPr algn="ctr"/>
            <a:endParaRPr lang="ru-RU" sz="1600" dirty="0" smtClean="0">
              <a:ea typeface="Calibri"/>
              <a:cs typeface="Times New Roman"/>
            </a:endParaRPr>
          </a:p>
          <a:p>
            <a:pPr algn="ctr"/>
            <a:endParaRPr lang="ru-RU" sz="1600" dirty="0">
              <a:ea typeface="Calibri"/>
              <a:cs typeface="Times New Roman"/>
            </a:endParaRPr>
          </a:p>
          <a:p>
            <a:pPr algn="ctr"/>
            <a:endParaRPr lang="ru-RU" sz="1600" dirty="0" smtClean="0">
              <a:ea typeface="Calibri"/>
              <a:cs typeface="Times New Roman"/>
            </a:endParaRPr>
          </a:p>
          <a:p>
            <a:pPr algn="ctr"/>
            <a:endParaRPr lang="ru-RU" sz="1600" dirty="0">
              <a:ea typeface="Calibri"/>
              <a:cs typeface="Times New Roman"/>
            </a:endParaRPr>
          </a:p>
          <a:p>
            <a:pPr algn="ctr"/>
            <a:endParaRPr lang="ru-RU" sz="1600" dirty="0" smtClean="0">
              <a:ea typeface="Calibri"/>
              <a:cs typeface="Times New Roman"/>
            </a:endParaRPr>
          </a:p>
          <a:p>
            <a:pPr algn="ctr"/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     Отдыхать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мы любим все, но лучше всего это делать в праздники. </a:t>
            </a:r>
            <a:endParaRPr lang="ru-RU" sz="2800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    Проверим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, как вы знаете праздники. </a:t>
            </a:r>
            <a:endParaRPr lang="ru-RU" sz="2800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           </a:t>
            </a:r>
            <a:r>
              <a:rPr lang="ru-RU" sz="4000" b="1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Найдите </a:t>
            </a:r>
            <a:r>
              <a:rPr lang="ru-RU" sz="4000" b="1" i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названия праздников </a:t>
            </a:r>
            <a:r>
              <a:rPr lang="ru-RU" sz="4000" b="1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и </a:t>
            </a:r>
            <a:r>
              <a:rPr lang="ru-RU" sz="4000" b="1" i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их даты.</a:t>
            </a:r>
            <a:endParaRPr lang="ru-RU" sz="4000" b="1" i="1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pic>
        <p:nvPicPr>
          <p:cNvPr id="5" name="Picture 2" descr="https://goldengrail.ru/podarki_image/288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432"/>
            <a:ext cx="2587489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ruobr.ru/media/program_dod_images/a9212206a5ec453e99858e72f4b28de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3" y="191432"/>
            <a:ext cx="2001289" cy="282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У моей России длинные косички - (минус1)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5445224"/>
            <a:ext cx="1312912" cy="13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9270" y="332803"/>
            <a:ext cx="68407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Этот праздник посвящен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Воинам отважным.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Смелостью их защищен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В наше время каждый. </a:t>
            </a:r>
          </a:p>
        </p:txBody>
      </p:sp>
      <p:pic>
        <p:nvPicPr>
          <p:cNvPr id="5127" name="Picture 7" descr="https://cf3.ppt-online.org/files3/slide/4/40lRyWB2SOg6bpNvoY3DJrzFcZmqsfAPxUw75T/slide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20888"/>
            <a:ext cx="5123813" cy="383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6021288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23 февраля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now\Downloads\2022-03-09-21-33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26064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А что такое Родина?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6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6"/>
            <a:ext cx="68407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Этот праздник каждый год</a:t>
            </a:r>
          </a:p>
          <a:p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Обязательно придет.</a:t>
            </a:r>
          </a:p>
          <a:p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Принесет мороз трескучий,</a:t>
            </a:r>
          </a:p>
          <a:p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Принесет снежок сыпучий,</a:t>
            </a:r>
          </a:p>
          <a:p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Возле елки хоровод.</a:t>
            </a:r>
          </a:p>
          <a:p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Это праздник — ... </a:t>
            </a:r>
          </a:p>
        </p:txBody>
      </p:sp>
      <p:pic>
        <p:nvPicPr>
          <p:cNvPr id="29698" name="Picture 2" descr="https://tadi.pro/upload/iblock/2f1/2f17db04b3a31761d386c5101a2053b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0848"/>
            <a:ext cx="403244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869160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декабря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3356992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5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332656"/>
            <a:ext cx="7848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Он бывает в начале весны.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Подарки готовим женщинам мы,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Им дарим красивые пышные розы,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Приносим им ветки душистой </a:t>
            </a:r>
            <a:r>
              <a:rPr lang="ru-RU" sz="2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мимозы.</a:t>
            </a:r>
            <a:endParaRPr lang="ru-RU" sz="28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" name="AutoShape 2" descr="https://st.depositphotos.com/1987177/2117/v/450/depositphotos_21175943-stock-illustration-greeting-car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5" name="Picture 5" descr="https://img2.freepng.ru/20191116/cek/transparent-plant-flower-colorado-spruce-branch-tree-5dd1359942b0f2.643488841573991833273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742" y="2420888"/>
            <a:ext cx="5028555" cy="413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575" y="4797152"/>
            <a:ext cx="2256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8 марта</a:t>
            </a: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0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332656"/>
            <a:ext cx="7848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Это праздник всей страны —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Помнить мы о нем должны.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Наш народ врагов разбил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И Отчизну защитил. </a:t>
            </a:r>
          </a:p>
        </p:txBody>
      </p:sp>
      <p:sp>
        <p:nvSpPr>
          <p:cNvPr id="2" name="AutoShape 2" descr="https://st.depositphotos.com/1987177/2117/v/450/depositphotos_21175943-stock-illustration-greeting-car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8" name="Picture 4" descr="https://avatars.mds.yandex.net/get-zen_doc/1533968/pub_5cd3339002da9d00b3fc10a0_5cd333fb09cf5200b10a5d7d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" b="5037"/>
          <a:stretch/>
        </p:blipFill>
        <p:spPr bwMode="auto">
          <a:xfrm>
            <a:off x="1547664" y="2348880"/>
            <a:ext cx="5933791" cy="37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0375" y="5858671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9 мая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8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332656"/>
            <a:ext cx="7848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Не кривя своей душою,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Любим Родину мы сильно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И в июне всей страною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Отмечаем День… </a:t>
            </a:r>
          </a:p>
        </p:txBody>
      </p:sp>
      <p:sp>
        <p:nvSpPr>
          <p:cNvPr id="2" name="AutoShape 2" descr="https://st.depositphotos.com/1987177/2117/v/450/depositphotos_21175943-stock-illustration-greeting-car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2" name="Picture 4" descr="https://www.cleartcity.ru/uploads/files/images/catalog-1/Day-of-Russia-916x6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9" t="25216" r="2419" b="11818"/>
          <a:stretch/>
        </p:blipFill>
        <p:spPr bwMode="auto">
          <a:xfrm>
            <a:off x="539552" y="2393923"/>
            <a:ext cx="774706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5927007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12 июня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chemeClr val="tx2"/>
                </a:solidFill>
                <a:latin typeface="Georgia" panose="02040502050405020303" pitchFamily="18" charset="0"/>
              </a:rPr>
              <a:t>Эти яркие сестрички,</a:t>
            </a:r>
            <a:endParaRPr lang="ru-RU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chemeClr val="tx2"/>
                </a:solidFill>
                <a:latin typeface="Georgia" panose="02040502050405020303" pitchFamily="18" charset="0"/>
              </a:rPr>
              <a:t>Дружно спрятали косички</a:t>
            </a:r>
            <a:endParaRPr lang="ru-RU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chemeClr val="tx2"/>
                </a:solidFill>
                <a:latin typeface="Georgia" panose="02040502050405020303" pitchFamily="18" charset="0"/>
              </a:rPr>
              <a:t>И живут семьей одной.</a:t>
            </a:r>
            <a:endParaRPr lang="ru-RU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chemeClr val="tx2"/>
                </a:solidFill>
                <a:latin typeface="Georgia" panose="02040502050405020303" pitchFamily="18" charset="0"/>
              </a:rPr>
              <a:t>Только старшую открой,</a:t>
            </a:r>
            <a:endParaRPr lang="ru-RU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chemeClr val="tx2"/>
                </a:solidFill>
                <a:latin typeface="Georgia" panose="02040502050405020303" pitchFamily="18" charset="0"/>
              </a:rPr>
              <a:t>В ней сидит сестра другая,</a:t>
            </a:r>
            <a:endParaRPr lang="ru-RU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chemeClr val="tx2"/>
                </a:solidFill>
                <a:latin typeface="Georgia" panose="02040502050405020303" pitchFamily="18" charset="0"/>
              </a:rPr>
              <a:t>В той еще сестра меньшая.</a:t>
            </a:r>
            <a:endParaRPr lang="ru-RU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chemeClr val="tx2"/>
                </a:solidFill>
                <a:latin typeface="Georgia" panose="02040502050405020303" pitchFamily="18" charset="0"/>
              </a:rPr>
              <a:t>Доберешься ты до крошки,</a:t>
            </a:r>
            <a:endParaRPr lang="ru-RU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Это мы…. </a:t>
            </a:r>
            <a:endParaRPr lang="ru-RU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5301208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Символ </a:t>
            </a: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России – деревянная игрушка, пришедшая, кстати, из Китая.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  Она </a:t>
            </a: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прячет, оберегает, хранит меньших матрёшек, как мать оберегает своё дитя.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0112" y="4437112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матрёшки</a:t>
            </a:r>
            <a:endParaRPr lang="ru-RU" sz="4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1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352928" cy="3586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задание</a:t>
            </a:r>
          </a:p>
          <a:p>
            <a:pPr algn="ctr"/>
            <a:r>
              <a:rPr lang="ru-RU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(конверт №8)</a:t>
            </a:r>
          </a:p>
          <a:p>
            <a:pPr algn="ctr"/>
            <a:endParaRPr lang="ru-RU" sz="16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              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800" b="1" i="1" dirty="0">
              <a:solidFill>
                <a:schemeClr val="tx2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Собрать всех матрешек по росту.</a:t>
            </a:r>
            <a:endParaRPr lang="ru-RU" sz="4000" b="1" i="1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pic>
        <p:nvPicPr>
          <p:cNvPr id="5" name="Picture 2" descr="https://goldengrail.ru/podarki_image/28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432"/>
            <a:ext cx="2587489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71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815" y="18864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chemeClr val="tx2"/>
                </a:solidFill>
                <a:latin typeface="Georgia" panose="02040502050405020303" pitchFamily="18" charset="0"/>
              </a:rPr>
              <a:t>Желтые глазки в белых ресничках,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chemeClr val="tx2"/>
                </a:solidFill>
                <a:latin typeface="Georgia" panose="02040502050405020303" pitchFamily="18" charset="0"/>
              </a:rPr>
              <a:t>Людям на радость, пчёлкам и птичкам.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chemeClr val="tx2"/>
                </a:solidFill>
                <a:latin typeface="Georgia" panose="02040502050405020303" pitchFamily="18" charset="0"/>
              </a:rPr>
              <a:t>Землю собою они украшают,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chemeClr val="tx2"/>
                </a:solidFill>
                <a:latin typeface="Georgia" panose="02040502050405020303" pitchFamily="18" charset="0"/>
              </a:rPr>
              <a:t>На лепестках их порою гадают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chemeClr val="tx2"/>
                </a:solidFill>
                <a:latin typeface="Georgia" panose="02040502050405020303" pitchFamily="18" charset="0"/>
              </a:rPr>
              <a:t>Бабочки любят их, </a:t>
            </a:r>
            <a:endParaRPr lang="ru-RU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любят </a:t>
            </a:r>
            <a:r>
              <a:rPr lang="ru-RU" b="1" i="1" dirty="0">
                <a:solidFill>
                  <a:schemeClr val="tx2"/>
                </a:solidFill>
                <a:latin typeface="Georgia" panose="02040502050405020303" pitchFamily="18" charset="0"/>
              </a:rPr>
              <a:t>букашки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chemeClr val="tx2"/>
                </a:solidFill>
                <a:latin typeface="Georgia" panose="02040502050405020303" pitchFamily="18" charset="0"/>
              </a:rPr>
              <a:t>Эти цветочки </a:t>
            </a:r>
            <a:r>
              <a:rPr lang="ru-RU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зовутся….</a:t>
            </a:r>
            <a:endParaRPr lang="ru-RU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33796" name="Picture 4" descr="https://photoshop-kopona.com/uploads/posts/2020-09/1599297793_daisy_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0" y="3285259"/>
            <a:ext cx="904875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2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352928" cy="379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задание</a:t>
            </a:r>
          </a:p>
          <a:p>
            <a:pPr algn="ctr"/>
            <a:r>
              <a:rPr lang="ru-RU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(конверт №9)</a:t>
            </a:r>
          </a:p>
          <a:p>
            <a:pPr algn="ctr"/>
            <a:endParaRPr lang="ru-RU" sz="16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                </a:t>
            </a:r>
            <a:endParaRPr lang="ru-RU" sz="2800" b="1" i="1" dirty="0">
              <a:solidFill>
                <a:schemeClr val="tx2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Собрать ромашки и украсить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b="1" i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нижнюю часть стенгазеты.</a:t>
            </a:r>
            <a:endParaRPr lang="ru-RU" sz="4000" b="1" i="1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pic>
        <p:nvPicPr>
          <p:cNvPr id="5" name="Picture 2" descr="https://goldengrail.ru/podarki_image/288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432"/>
            <a:ext cx="2587489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senka-dlya-rossi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4509120"/>
            <a:ext cx="1761728" cy="176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0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ds05.infourok.ru/uploads/ex/0494/000c260b-46dbd318/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73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4138350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Где раньше в праздник </a:t>
            </a:r>
            <a:endParaRPr lang="ru-RU" sz="2800" b="1" i="1" dirty="0" smtClean="0">
              <a:solidFill>
                <a:schemeClr val="tx2"/>
              </a:solidFill>
              <a:latin typeface="Georgia" panose="02040502050405020303" pitchFamily="18" charset="0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всем </a:t>
            </a:r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народом 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В деревне хоровод водили? 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Такие танцы у народа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  <a:ea typeface="Times New Roman"/>
            </a:endParaRPr>
          </a:p>
          <a:p>
            <a:pPr algn="ctr"/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Times New Roman"/>
              </a:rPr>
              <a:t> В стране по имени … 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052" name="Picture 4" descr="https://iknigi.net/books_files/online_html/160927/i_0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5820"/>
            <a:ext cx="4464496" cy="486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260648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Как  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же  называется  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    наша 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Родина? </a:t>
            </a: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4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01.geekpic.net/dl-217S2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350431"/>
            <a:ext cx="798166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76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F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7674" y="90497"/>
            <a:ext cx="73866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</a:rPr>
              <a:t>Где белоствольные берёзки 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</a:rPr>
              <a:t>Растут кругом под небом синим? 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</a:rPr>
              <a:t>Они милы и так </a:t>
            </a:r>
            <a:r>
              <a:rPr lang="ru-RU" sz="2800" b="1" i="1" dirty="0" err="1">
                <a:solidFill>
                  <a:schemeClr val="tx2"/>
                </a:solidFill>
                <a:latin typeface="Georgia" panose="02040502050405020303" pitchFamily="18" charset="0"/>
              </a:rPr>
              <a:t>неброски</a:t>
            </a:r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</a:rPr>
              <a:t>, 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</a:rPr>
              <a:t>Берёзки родом из</a:t>
            </a:r>
            <a:r>
              <a:rPr lang="ru-RU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…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" name="AutoShape 2" descr="https://3mu.ru/wp-content/uploads/2016/01/berezka-na-prozrachnom-fon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3mu.ru/wp-content/uploads/2016/01/berezka-na-prozrachnom-fone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98438"/>
            <a:ext cx="3995936" cy="567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23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01.geekpic.net/dl-217S2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350431"/>
            <a:ext cx="798166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348880"/>
            <a:ext cx="126374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11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7674" y="90497"/>
            <a:ext cx="73866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</a:rPr>
              <a:t>Где раньше сарафаны всюду</a:t>
            </a:r>
          </a:p>
          <a:p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</a:rPr>
              <a:t>Все женщины до пят носили? </a:t>
            </a:r>
          </a:p>
          <a:p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</a:rPr>
              <a:t>Наряды эти – просто чудо, </a:t>
            </a:r>
          </a:p>
          <a:p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</a:rPr>
              <a:t>Они пришли к нам из … </a:t>
            </a:r>
          </a:p>
          <a:p>
            <a:endParaRPr lang="ru-RU" sz="2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" name="AutoShape 2" descr="https://3mu.ru/wp-content/uploads/2016/01/berezka-na-prozrachnom-fon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3mu.ru/wp-content/uploads/2016/01/berezka-na-prozrachnom-fone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sun9-60.userapi.com/impg/c858436/v858436676/1fb5aa/nqRX_XOzslY.jpg?size=604x483&amp;quality=96&amp;sign=ba401a7631f332203cfbfea0e8c2f2ef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781" r="90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916832"/>
            <a:ext cx="5753100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ds05.infourok.ru/uploads/ex/08a1/001194d0-f08f9353/hello_html_b84de9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2" r="12300"/>
          <a:stretch/>
        </p:blipFill>
        <p:spPr bwMode="auto">
          <a:xfrm>
            <a:off x="6234772" y="716439"/>
            <a:ext cx="2579109" cy="576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i.pinimg.com/736x/1d/80/7d/1d807d529d1c41f64d15b7461a1b35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57388"/>
            <a:ext cx="3003560" cy="451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25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01.geekpic.net/dl-217S2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350431"/>
            <a:ext cx="798166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348880"/>
            <a:ext cx="126374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65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681</Words>
  <Application>Microsoft Office PowerPoint</Application>
  <PresentationFormat>Экран (4:3)</PresentationFormat>
  <Paragraphs>147</Paragraphs>
  <Slides>38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Snow</dc:creator>
  <cp:lastModifiedBy>user</cp:lastModifiedBy>
  <cp:revision>43</cp:revision>
  <dcterms:created xsi:type="dcterms:W3CDTF">2022-03-13T13:00:53Z</dcterms:created>
  <dcterms:modified xsi:type="dcterms:W3CDTF">2023-01-22T16:06:15Z</dcterms:modified>
</cp:coreProperties>
</file>