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8.xml" ContentType="application/vnd.openxmlformats-officedocument.presentationml.slide+xml"/>
  <Override PartName="/docProps/app.xml" ContentType="application/vnd.openxmlformats-officedocument.extended-propertie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docProps/core.xml" ContentType="application/vnd.openxmlformats-package.core-properties+xml"/>
  <Override PartName="/ppt/viewProps.xml" ContentType="application/vnd.openxmlformats-officedocument.presentationml.viewProps+xml"/>
  <Override PartName="/ppt/slides/slide11.xml" ContentType="application/vnd.openxmlformats-officedocument.presentationml.slide+xml"/>
  <Override PartName="/ppt/slides/slide7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12192000" cy="6858000"/>
  <p:notesSz cx="12192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190507BA-B63F-D2FA-E486-6E283AB6F216}">
  <a:tblStyle styleId="{190507BA-B63F-D2FA-E486-6E283AB6F216}" styleName="Medium Style 2 - Accent 3">
    <a:wholeTbl>
      <a:tcTxStyle>
        <a:fontRef idx="minor"/>
        <a:schemeClr val="dk1"/>
      </a:tcTxStyle>
      <a:tcStyle>
        <a:tcBdr>
          <a:left>
            <a:ln w="12700">
              <a:solidFill>
                <a:schemeClr val="lt1"/>
              </a:solidFill>
            </a:ln>
          </a:left>
          <a:right>
            <a:ln w="12700">
              <a:solidFill>
                <a:schemeClr val="lt1"/>
              </a:solidFill>
            </a:ln>
          </a:right>
          <a:top>
            <a:ln w="12700">
              <a:solidFill>
                <a:schemeClr val="lt1"/>
              </a:solidFill>
            </a:ln>
          </a:top>
          <a:bottom>
            <a:ln w="12700">
              <a:solidFill>
                <a:schemeClr val="lt1"/>
              </a:solidFill>
            </a:ln>
          </a:bottom>
          <a:insideH>
            <a:ln w="12700">
              <a:solidFill>
                <a:schemeClr val="lt1"/>
              </a:solidFill>
            </a:ln>
          </a:insideH>
          <a:insideV>
            <a:ln w="12700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/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/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/>
        <a:schemeClr val="lt1"/>
      </a:tcTxStyle>
      <a:tcStyle>
        <a:tcBdr>
          <a:top>
            <a:ln w="38100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/>
        <a:schemeClr val="lt1"/>
      </a:tcTxStyle>
      <a:tcStyle>
        <a:tcBdr>
          <a:bottom>
            <a:ln w="38100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236" y="-90"/>
      </p:cViewPr>
      <p:guideLst>
        <p:guide pos="2160" orient="horz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presProps" Target="presProps.xml" /><Relationship Id="rId15" Type="http://schemas.openxmlformats.org/officeDocument/2006/relationships/tableStyles" Target="tableStyles.xml" /><Relationship Id="rId16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itle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auto">
          <a:xfrm>
            <a:off x="1523999" y="1122362"/>
            <a:ext cx="9144000" cy="2387599"/>
          </a:xfrm>
        </p:spPr>
        <p:txBody>
          <a:bodyPr anchor="b"/>
          <a:lstStyle>
            <a:lvl1pPr algn="ctr">
              <a:defRPr sz="45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auto">
          <a:xfrm>
            <a:off x="1523999" y="3602037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>
              <a:defRPr/>
            </a:pPr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vertTx" userDrawn="1">
  <p:cSld name="Title and Vertical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vertTitleAndTx" userDrawn="1">
  <p:cSld name="Vertical Title an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 bwMode="auto">
          <a:xfrm>
            <a:off x="8724899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838198" y="365125"/>
            <a:ext cx="7734299" cy="5811838"/>
          </a:xfrm>
        </p:spPr>
        <p:txBody>
          <a:bodyPr vert="eaVert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obj" userDrawn="1">
  <p:cSld name="Title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secHead" userDrawn="1">
  <p:cSld name="Section Head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woObj" userDrawn="1">
  <p:cSld name="Two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838198" y="1825625"/>
            <a:ext cx="5181599" cy="4351338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599" cy="4351338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/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woTxTwoObj" userDrawn="1">
  <p:cSld name="Compar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9787" y="365125"/>
            <a:ext cx="10515600" cy="1325562"/>
          </a:xfrm>
        </p:spPr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9789" y="1681162"/>
            <a:ext cx="5157785" cy="823911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839789" y="2505074"/>
            <a:ext cx="5157785" cy="3684587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2"/>
            <a:ext cx="5183187" cy="823911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7" cy="3684587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/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itleOnly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/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blank" userDrawn="1">
  <p:cSld name="Blan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/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objTx" userDrawn="1">
  <p:cSld name="Content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9787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5183187" y="987425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839787" y="2057399"/>
            <a:ext cx="3932237" cy="381158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/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picTx" userDrawn="1">
  <p:cSld name="Picture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9787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ChangeAspect="1" noGrp="1"/>
          </p:cNvSpPr>
          <p:nvPr>
            <p:ph type="pic" idx="1"/>
          </p:nvPr>
        </p:nvSpPr>
        <p:spPr bwMode="auto">
          <a:xfrm>
            <a:off x="5183187" y="987425"/>
            <a:ext cx="6172200" cy="487362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>
              <a:defRPr/>
            </a:pPr>
            <a:r>
              <a:rPr lang="en-US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839787" y="2057399"/>
            <a:ext cx="3932237" cy="381158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/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838198" y="365125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198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838198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CC18F51-09EC-435C-A3BA-64A766E099C0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4038598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8610599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>
        <a:lnSpc>
          <a:spcPct val="90000"/>
        </a:lnSpc>
        <a:spcBef>
          <a:spcPts val="0"/>
        </a:spcBef>
        <a:buNone/>
        <a:defRPr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>
        <a:lnSpc>
          <a:spcPct val="90000"/>
        </a:lnSpc>
        <a:spcBef>
          <a:spcPts val="749"/>
        </a:spcBef>
        <a:buFont typeface="Arial"/>
        <a:buChar char="•"/>
        <a:defRPr sz="21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>
        <a:lnSpc>
          <a:spcPct val="90000"/>
        </a:lnSpc>
        <a:spcBef>
          <a:spcPts val="374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>
        <a:lnSpc>
          <a:spcPct val="90000"/>
        </a:lnSpc>
        <a:spcBef>
          <a:spcPts val="374"/>
        </a:spcBef>
        <a:buFont typeface="Arial"/>
        <a:buChar char="•"/>
        <a:defRPr sz="15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>
        <a:lnSpc>
          <a:spcPct val="90000"/>
        </a:lnSpc>
        <a:spcBef>
          <a:spcPts val="374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>
        <a:lnSpc>
          <a:spcPct val="90000"/>
        </a:lnSpc>
        <a:spcBef>
          <a:spcPts val="374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>
        <a:lnSpc>
          <a:spcPct val="90000"/>
        </a:lnSpc>
        <a:spcBef>
          <a:spcPts val="374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>
        <a:lnSpc>
          <a:spcPct val="90000"/>
        </a:lnSpc>
        <a:spcBef>
          <a:spcPts val="374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>
        <a:lnSpc>
          <a:spcPct val="90000"/>
        </a:lnSpc>
        <a:spcBef>
          <a:spcPts val="374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>
        <a:lnSpc>
          <a:spcPct val="90000"/>
        </a:lnSpc>
        <a:spcBef>
          <a:spcPts val="374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1029252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 algn="ctr">
              <a:defRPr/>
            </a:pPr>
            <a:r>
              <a:rPr lang="ru-RU" sz="3300" b="0" i="0" u="none" strike="noStrike" cap="none" spc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Темы:</a:t>
            </a:r>
            <a:endParaRPr sz="3300"/>
          </a:p>
          <a:p>
            <a:pPr>
              <a:defRPr/>
            </a:pPr>
            <a:endParaRPr/>
          </a:p>
        </p:txBody>
      </p:sp>
      <p:sp>
        <p:nvSpPr>
          <p:cNvPr id="1539974603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marL="0" indent="0" algn="just">
              <a:buFont typeface="Arial"/>
              <a:buNone/>
              <a:defRPr/>
            </a:pPr>
            <a:r>
              <a:rPr lang="en-US" sz="2100" b="0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 </a:t>
            </a:r>
            <a:r>
              <a:rPr lang="ru-RU" sz="2100" b="0" i="0" u="none" strike="noStrike" cap="none" spc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Правописание приставок НЕ</a:t>
            </a:r>
            <a:r>
              <a:rPr lang="en-US" sz="2100" b="0" i="0" u="none" strike="noStrike" cap="none" spc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/</a:t>
            </a:r>
            <a:r>
              <a:rPr lang="ru-RU" sz="2100" b="0" i="0" u="none" strike="noStrike" cap="none" spc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НИ;</a:t>
            </a:r>
            <a:endParaRPr sz="2100" i="0">
              <a:latin typeface="Times New Roman"/>
              <a:cs typeface="Times New Roman"/>
            </a:endParaRPr>
          </a:p>
          <a:p>
            <a:pPr marL="0" indent="0" algn="just">
              <a:buFont typeface="Arial"/>
              <a:buNone/>
              <a:defRPr/>
            </a:pPr>
            <a:r>
              <a:rPr lang="en-US" sz="2100" b="0" i="0" u="none" strike="noStrike" cap="none" spc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2)</a:t>
            </a:r>
            <a:r>
              <a:rPr lang="en-US" sz="2100" b="0" i="0" u="none" strike="noStrike" cap="none" spc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100" b="0" i="0" u="none" strike="noStrike" cap="none" spc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Слитное и раздельное написание НЕ с наречиями;</a:t>
            </a:r>
            <a:endParaRPr sz="2100" i="0">
              <a:latin typeface="Times New Roman"/>
              <a:cs typeface="Times New Roman"/>
            </a:endParaRPr>
          </a:p>
          <a:p>
            <a:pPr marL="0" indent="0" algn="just">
              <a:buFont typeface="Arial"/>
              <a:buNone/>
              <a:defRPr/>
            </a:pPr>
            <a:r>
              <a:rPr lang="en-US" sz="2100" b="0" i="0" u="none" strike="noStrike" cap="none" spc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3)</a:t>
            </a:r>
            <a:r>
              <a:rPr lang="en-US" sz="2100" b="0" i="0" u="none" strike="noStrike" cap="none" spc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100" b="0" i="0" u="none" strike="noStrike" cap="none" spc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Дефис между частями слова в наречиях;</a:t>
            </a:r>
            <a:endParaRPr sz="2100" i="0">
              <a:latin typeface="Times New Roman"/>
              <a:cs typeface="Times New Roman"/>
            </a:endParaRPr>
          </a:p>
          <a:p>
            <a:pPr marL="0" indent="0" algn="just">
              <a:buFont typeface="Arial"/>
              <a:buNone/>
              <a:defRPr/>
            </a:pPr>
            <a:r>
              <a:rPr lang="en-US" sz="2100" b="0" i="0" u="none" strike="noStrike" cap="none" spc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4) </a:t>
            </a:r>
            <a:r>
              <a:rPr lang="ru-RU" sz="2100" b="0" i="0" u="none" strike="noStrike" cap="none" spc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Буквы О и А на конце наречий;</a:t>
            </a:r>
            <a:endParaRPr sz="2100" i="0">
              <a:latin typeface="Times New Roman"/>
              <a:cs typeface="Times New Roman"/>
            </a:endParaRPr>
          </a:p>
          <a:p>
            <a:pPr marL="0" indent="0" algn="l">
              <a:buFont typeface="Arial"/>
              <a:buNone/>
              <a:defRPr/>
            </a:pPr>
            <a:r>
              <a:rPr lang="en-US" sz="2100" b="0" i="0" u="none" strike="noStrike" cap="none" spc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5) </a:t>
            </a:r>
            <a:r>
              <a:rPr lang="ru-RU" sz="2100" b="0" i="0" u="none" strike="noStrike" cap="none" spc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Мягкий знак </a:t>
            </a:r>
            <a:r>
              <a:rPr lang="ru-RU" sz="2100" b="0" i="0" u="none" strike="noStrike" cap="none" spc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после шипящих</a:t>
            </a:r>
            <a:r>
              <a:rPr lang="ru-RU" sz="2100" b="0" i="0" u="none" strike="noStrike" cap="none" spc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на конце наречий.</a:t>
            </a:r>
            <a:endParaRPr sz="2100"/>
          </a:p>
          <a:p>
            <a:pPr marL="0" indent="0">
              <a:buFont typeface="Arial"/>
              <a:buNone/>
              <a:defRPr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0234424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 algn="l">
              <a:defRPr/>
            </a:pPr>
            <a:r>
              <a:rPr lang="en-US" sz="3300" b="0" i="0" u="none" strike="noStrike" cap="none" spc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5) </a:t>
            </a:r>
            <a:r>
              <a:rPr lang="ru-RU" sz="3300" b="0" i="0" u="none" strike="noStrike" cap="none" spc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Мягкий знак </a:t>
            </a:r>
            <a:r>
              <a:rPr lang="ru-RU" sz="3300" b="0" i="0" u="none" strike="noStrike" cap="none" spc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после шипящих</a:t>
            </a:r>
            <a:r>
              <a:rPr lang="ru-RU" sz="3300" b="0" i="0" u="none" strike="noStrike" cap="none" spc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на конце наречий.</a:t>
            </a:r>
            <a:endParaRPr sz="3300"/>
          </a:p>
          <a:p>
            <a:pPr>
              <a:defRPr/>
            </a:pPr>
            <a:endParaRPr/>
          </a:p>
        </p:txBody>
      </p:sp>
      <p:sp>
        <p:nvSpPr>
          <p:cNvPr id="1818507195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marL="0" indent="0">
              <a:buFont typeface="Arial"/>
              <a:buNone/>
              <a:defRPr/>
            </a:pPr>
            <a:r>
              <a:rPr/>
              <a:t>Распределите словосочетания на две колонки. Обозначьте орфограмму. </a:t>
            </a:r>
            <a:endParaRPr/>
          </a:p>
          <a:p>
            <a:pPr marL="0" indent="0">
              <a:buFont typeface="Arial"/>
              <a:buNone/>
              <a:defRPr/>
            </a:pPr>
            <a:endParaRPr/>
          </a:p>
          <a:p>
            <a:pPr marL="0" indent="0">
              <a:buFont typeface="Arial"/>
              <a:buNone/>
              <a:defRPr/>
            </a:pPr>
            <a:r>
              <a:rPr/>
              <a:t>Мчаться вскач..., открывается настеж...., сплош... усыпано, выйти замуж..., уйти проч..., ударить наотмаш..., упасть навзнич...., было невтерпеж...</a:t>
            </a:r>
            <a:endParaRPr/>
          </a:p>
          <a:p>
            <a:pPr marL="0" indent="0">
              <a:buFont typeface="Arial"/>
              <a:buNone/>
              <a:defRPr/>
            </a:pPr>
            <a:endParaRPr/>
          </a:p>
        </p:txBody>
      </p:sp>
      <p:graphicFrame>
        <p:nvGraphicFramePr>
          <p:cNvPr id="39666159" name=""/>
          <p:cNvGraphicFramePr>
            <a:graphicFrameLocks xmlns:a="http://schemas.openxmlformats.org/drawingml/2006/main"/>
          </p:cNvGraphicFramePr>
          <p:nvPr/>
        </p:nvGraphicFramePr>
        <p:xfrm>
          <a:off x="838197" y="3567641"/>
          <a:ext cx="8140699" cy="657859"/>
        </p:xfrm>
        <a:graphic>
          <a:graphicData uri="http://schemas.openxmlformats.org/drawingml/2006/table">
            <a:tbl>
              <a:tblPr firstRow="1" firstCol="0" lastRow="0" lastCol="0" bandRow="1" bandCol="0">
                <a:tableStyleId>{190507BA-B63F-D2FA-E486-6E283AB6F216}</a:tableStyleId>
              </a:tblPr>
              <a:tblGrid>
                <a:gridCol w="5111634"/>
                <a:gridCol w="5111634"/>
              </a:tblGrid>
              <a:tr h="936341">
                <a:tc>
                  <a:txBody>
                    <a:bodyPr/>
                    <a:p>
                      <a:pPr>
                        <a:defRPr/>
                      </a:pPr>
                      <a:r>
                        <a:rPr lang="en-US"/>
                        <a:t>    -</a:t>
                      </a:r>
                      <a:r>
                        <a:rPr lang="ru-RU"/>
                        <a:t>Ь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/>
                        <a:t>Без - Ь</a:t>
                      </a:r>
                      <a:endParaRPr/>
                    </a:p>
                  </a:txBody>
                  <a:tcPr/>
                </a:tc>
              </a:tr>
              <a:tr h="973949">
                <a:tc>
                  <a:txBody>
                    <a:bodyPr/>
                    <a:p>
                      <a:pPr>
                        <a:defRPr/>
                      </a:pPr>
                      <a:endParaRPr/>
                    </a:p>
                  </a:txBody>
                  <a:tcPr/>
                </a:tc>
                <a:tc>
                  <a:txBody>
                    <a:bodyPr/>
                    <a:p>
                      <a:pPr>
                        <a:defRPr/>
                      </a:pPr>
                      <a:endParaRPr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45727717" name="Title 1"/>
          <p:cNvSpPr>
            <a:spLocks noGrp="1"/>
          </p:cNvSpPr>
          <p:nvPr>
            <p:ph type="title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 fontScale="90000" lnSpcReduction="2000"/>
          </a:bodyPr>
          <a:lstStyle/>
          <a:p>
            <a:pPr>
              <a:lnSpc>
                <a:spcPct val="100000"/>
              </a:lnSpc>
              <a:spcAft>
                <a:spcPts val="0"/>
              </a:spcAft>
              <a:defRPr/>
            </a:pPr>
            <a:r>
              <a:rPr lang="ru-RU" sz="3300" b="1" i="0" u="none" strike="noStrike" cap="none" spc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Проверь себя!</a:t>
            </a:r>
            <a:endParaRPr sz="3300" b="1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sz="3300" b="0" i="0" u="none" strike="noStrike" cap="none" spc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Оцени каждое выполненное задание: «5» - 0 ошибок, «4» - 1-2 ошибки, «3» - 3-4 ошибки, «2» - 5 и более ошибок.</a:t>
            </a:r>
            <a:endParaRPr sz="3300"/>
          </a:p>
          <a:p>
            <a:pPr>
              <a:defRPr/>
            </a:pPr>
            <a:endParaRPr/>
          </a:p>
        </p:txBody>
      </p:sp>
      <p:sp>
        <p:nvSpPr>
          <p:cNvPr id="828223424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marL="0" indent="0">
              <a:buFont typeface="Arial"/>
              <a:buNone/>
              <a:defRPr/>
            </a:pPr>
            <a:endParaRPr/>
          </a:p>
        </p:txBody>
      </p:sp>
      <p:graphicFrame>
        <p:nvGraphicFramePr>
          <p:cNvPr id="392265110" name=""/>
          <p:cNvGraphicFramePr>
            <a:graphicFrameLocks xmlns:a="http://schemas.openxmlformats.org/drawingml/2006/main"/>
          </p:cNvGraphicFramePr>
          <p:nvPr/>
        </p:nvGraphicFramePr>
        <p:xfrm>
          <a:off x="957260" y="2231494"/>
          <a:ext cx="10235967" cy="1961089"/>
        </p:xfrm>
        <a:graphic>
          <a:graphicData uri="http://schemas.openxmlformats.org/drawingml/2006/table">
            <a:tbl>
              <a:tblPr firstRow="1" firstCol="0" lastRow="0" lastCol="0" bandRow="1" bandCol="0">
                <a:tableStyleId>{190507BA-B63F-D2FA-E486-6E283AB6F216}</a:tableStyleId>
              </a:tblPr>
              <a:tblGrid>
                <a:gridCol w="5111633"/>
                <a:gridCol w="5111633"/>
              </a:tblGrid>
              <a:tr h="955390">
                <a:tc>
                  <a:txBody>
                    <a:bodyPr/>
                    <a:p>
                      <a:pPr>
                        <a:defRPr/>
                      </a:pPr>
                      <a:r>
                        <a:rPr lang="en-US"/>
                        <a:t>    -</a:t>
                      </a:r>
                      <a:r>
                        <a:rPr lang="ru-RU"/>
                        <a:t>Ь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/>
                        <a:t>Без - Ь</a:t>
                      </a:r>
                      <a:endParaRPr/>
                    </a:p>
                  </a:txBody>
                  <a:tcPr/>
                </a:tc>
              </a:tr>
              <a:tr h="980298">
                <a:tc>
                  <a:txBody>
                    <a:bodyPr/>
                    <a:p>
                      <a:pPr>
                        <a:defRPr/>
                      </a:pPr>
                      <a:r>
                        <a:rPr/>
                        <a:t>Мчаться вскачь</a:t>
                      </a:r>
                      <a:endParaRPr/>
                    </a:p>
                    <a:p>
                      <a:pPr>
                        <a:defRPr/>
                      </a:pPr>
                      <a:r>
                        <a:rPr/>
                        <a:t>Открывается настежь</a:t>
                      </a:r>
                      <a:endParaRPr/>
                    </a:p>
                    <a:p>
                      <a:pPr>
                        <a:defRPr/>
                      </a:pPr>
                      <a:r>
                        <a:rPr/>
                        <a:t>Сплошь усыпано</a:t>
                      </a:r>
                      <a:endParaRPr/>
                    </a:p>
                    <a:p>
                      <a:pPr>
                        <a:defRPr/>
                      </a:pPr>
                      <a:r>
                        <a:rPr/>
                        <a:t>Уйти прочь</a:t>
                      </a:r>
                      <a:endParaRPr/>
                    </a:p>
                    <a:p>
                      <a:pPr>
                        <a:defRPr/>
                      </a:pPr>
                      <a:r>
                        <a:rPr/>
                        <a:t>Ударить наотмашь</a:t>
                      </a:r>
                      <a:endParaRPr/>
                    </a:p>
                    <a:p>
                      <a:pPr>
                        <a:defRPr/>
                      </a:pPr>
                      <a:r>
                        <a:rPr/>
                        <a:t>Упасть навзничь</a:t>
                      </a:r>
                      <a:endParaRPr/>
                    </a:p>
                    <a:p>
                      <a:pPr>
                        <a:defRPr/>
                      </a:pPr>
                      <a:endParaRPr/>
                    </a:p>
                  </a:txBody>
                  <a:tcPr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/>
                        <a:t>Выйти замуж</a:t>
                      </a:r>
                      <a:endParaRPr/>
                    </a:p>
                    <a:p>
                      <a:pPr>
                        <a:defRPr/>
                      </a:pPr>
                      <a:r>
                        <a:rPr/>
                        <a:t>Было невтерпеж</a:t>
                      </a:r>
                      <a:endParaRPr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60530813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 marL="449094" indent="-449094">
              <a:buAutoNum type="arabicParenR"/>
              <a:defRPr/>
            </a:pPr>
            <a:r>
              <a:rPr lang="ru-RU"/>
              <a:t>Правописание приставок НЕ</a:t>
            </a:r>
            <a:r>
              <a:rPr lang="en-US"/>
              <a:t>/</a:t>
            </a:r>
            <a:r>
              <a:rPr lang="ru-RU"/>
              <a:t>НИ</a:t>
            </a:r>
            <a:endParaRPr/>
          </a:p>
        </p:txBody>
      </p:sp>
      <p:sp>
        <p:nvSpPr>
          <p:cNvPr id="1846278069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marL="0" indent="0">
              <a:buFont typeface="Arial"/>
              <a:buNone/>
              <a:defRPr/>
            </a:pPr>
            <a:r>
              <a:rPr/>
              <a:t>Спишите. Выделите орфограмму. </a:t>
            </a:r>
            <a:endParaRPr/>
          </a:p>
          <a:p>
            <a:pPr marL="0" indent="0">
              <a:buFont typeface="Arial"/>
              <a:buNone/>
              <a:defRPr/>
            </a:pPr>
            <a:endParaRPr sz="2600"/>
          </a:p>
          <a:p>
            <a:pPr marL="0" indent="0">
              <a:buFont typeface="Arial"/>
              <a:buNone/>
              <a:defRPr/>
            </a:pPr>
            <a:r>
              <a:rPr sz="2600"/>
              <a:t>Н...где</a:t>
            </a:r>
            <a:r>
              <a:rPr sz="2600">
                <a:latin typeface="Cambria Math"/>
                <a:ea typeface="Cambria Math"/>
                <a:cs typeface="Cambria Math"/>
              </a:rPr>
              <a:t>́</a:t>
            </a:r>
            <a:r>
              <a:rPr sz="2600"/>
              <a:t>, н...</a:t>
            </a:r>
            <a:r>
              <a:rPr sz="2600">
                <a:latin typeface="Cambria Math"/>
                <a:ea typeface="Cambria Math"/>
                <a:cs typeface="Cambria Math"/>
              </a:rPr>
              <a:t>́</a:t>
            </a:r>
            <a:r>
              <a:rPr sz="2600"/>
              <a:t>откуда, н...ско</a:t>
            </a:r>
            <a:r>
              <a:rPr sz="2600">
                <a:latin typeface="Cambria Math"/>
                <a:ea typeface="Cambria Math"/>
                <a:cs typeface="Cambria Math"/>
              </a:rPr>
              <a:t>́</a:t>
            </a:r>
            <a:r>
              <a:rPr sz="2600"/>
              <a:t>лько, н...отку</a:t>
            </a:r>
            <a:r>
              <a:rPr sz="2600">
                <a:latin typeface="Cambria Math"/>
                <a:ea typeface="Cambria Math"/>
                <a:cs typeface="Cambria Math"/>
              </a:rPr>
              <a:t>́</a:t>
            </a:r>
            <a:r>
              <a:rPr sz="2600"/>
              <a:t>да, н...</a:t>
            </a:r>
            <a:r>
              <a:rPr sz="2600">
                <a:latin typeface="Cambria Math"/>
                <a:ea typeface="Cambria Math"/>
                <a:cs typeface="Cambria Math"/>
              </a:rPr>
              <a:t>́</a:t>
            </a:r>
            <a:r>
              <a:rPr sz="2600"/>
              <a:t>где, н...чуть, н...</a:t>
            </a:r>
            <a:r>
              <a:rPr sz="2600">
                <a:latin typeface="Cambria Math"/>
                <a:ea typeface="Cambria Math"/>
                <a:cs typeface="Cambria Math"/>
              </a:rPr>
              <a:t>́</a:t>
            </a:r>
            <a:r>
              <a:rPr sz="2600"/>
              <a:t>сколько, н...</a:t>
            </a:r>
            <a:r>
              <a:rPr sz="2600">
                <a:latin typeface="Cambria Math"/>
                <a:ea typeface="Cambria Math"/>
                <a:cs typeface="Cambria Math"/>
              </a:rPr>
              <a:t>́</a:t>
            </a:r>
            <a:r>
              <a:rPr sz="2600"/>
              <a:t>куда, н...мало не испугался, н...куда</a:t>
            </a:r>
            <a:r>
              <a:rPr sz="2600">
                <a:latin typeface="Cambria Math"/>
                <a:ea typeface="Cambria Math"/>
                <a:cs typeface="Cambria Math"/>
              </a:rPr>
              <a:t>́</a:t>
            </a:r>
            <a:r>
              <a:rPr sz="2600"/>
              <a:t>, испытал н...мало трудностей.</a:t>
            </a:r>
            <a:endParaRPr sz="26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72410824" name="Заголовок 1"/>
          <p:cNvSpPr>
            <a:spLocks noGrp="1"/>
          </p:cNvSpPr>
          <p:nvPr>
            <p:ph type="title"/>
          </p:nvPr>
        </p:nvSpPr>
        <p:spPr bwMode="auto">
          <a:xfrm>
            <a:off x="754855" y="1027906"/>
            <a:ext cx="10515600" cy="1325562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 fontScale="90000" lnSpcReduction="2000"/>
          </a:bodyPr>
          <a:lstStyle/>
          <a:p>
            <a:pPr>
              <a:lnSpc>
                <a:spcPct val="100000"/>
              </a:lnSpc>
              <a:spcAft>
                <a:spcPts val="0"/>
              </a:spcAft>
              <a:defRPr/>
            </a:pPr>
            <a:r>
              <a:rPr lang="ru-RU" sz="2800" b="1" i="0" u="none" strike="noStrike" cap="none" spc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Проверь себя!</a:t>
            </a:r>
            <a:endParaRPr sz="2800" b="1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Aft>
                <a:spcPts val="0"/>
              </a:spcAft>
              <a:defRPr/>
            </a:pPr>
            <a:r>
              <a:rPr lang="ru-RU" sz="2800" b="0" i="0" u="none" strike="noStrike" cap="none" spc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Оцени каждое выполненное задание: «5» - 0 ошибок, «4» - 1-2 ошибки, «3» - 3-4 ошибки, «2» - 5 и более ошибок. </a:t>
            </a:r>
            <a:br>
              <a:rPr lang="ru-RU" sz="2800" b="0" i="0" u="none" strike="noStrike" cap="none" spc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</a:br>
            <a:endParaRPr sz="280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>
              <a:defRPr/>
            </a:pPr>
            <a:endParaRPr/>
          </a:p>
        </p:txBody>
      </p:sp>
      <p:sp>
        <p:nvSpPr>
          <p:cNvPr id="183902572" name="Объект 2"/>
          <p:cNvSpPr>
            <a:spLocks noGrp="1"/>
          </p:cNvSpPr>
          <p:nvPr>
            <p:ph idx="1"/>
          </p:nvPr>
        </p:nvSpPr>
        <p:spPr bwMode="auto">
          <a:xfrm flipH="0" flipV="0">
            <a:off x="754855" y="2492375"/>
            <a:ext cx="10515600" cy="282971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marL="0" indent="0">
              <a:buFont typeface="Arial"/>
              <a:buNone/>
              <a:defRPr/>
            </a:pPr>
            <a:r>
              <a:rPr lang="ru-RU" sz="2600" b="0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</a:t>
            </a:r>
            <a:r>
              <a:rPr lang="ru-RU" sz="26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и</a:t>
            </a:r>
            <a:r>
              <a:rPr lang="ru-RU" sz="26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где</a:t>
            </a:r>
            <a:r>
              <a:rPr lang="ru-RU" sz="2600" b="0" i="0" u="none" strike="noStrike" cap="none" spc="0">
                <a:solidFill>
                  <a:schemeClr val="tx1"/>
                </a:solidFill>
                <a:latin typeface="Cambria Math"/>
                <a:ea typeface="Cambria Math"/>
                <a:cs typeface="Cambria Math"/>
              </a:rPr>
              <a:t>́</a:t>
            </a:r>
            <a:r>
              <a:rPr lang="ru-RU" sz="2600" b="0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н</a:t>
            </a:r>
            <a:r>
              <a:rPr lang="ru-RU" sz="26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е</a:t>
            </a:r>
            <a:r>
              <a:rPr lang="ru-RU" sz="2600" b="0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откуда, н</a:t>
            </a:r>
            <a:r>
              <a:rPr lang="ru-RU" sz="26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и</a:t>
            </a:r>
            <a:r>
              <a:rPr lang="ru-RU" sz="26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ско</a:t>
            </a:r>
            <a:r>
              <a:rPr lang="ru-RU" sz="2600" b="0" i="0" u="none" strike="noStrike" cap="none" spc="0">
                <a:solidFill>
                  <a:schemeClr val="tx1"/>
                </a:solidFill>
                <a:latin typeface="Cambria Math"/>
                <a:ea typeface="Cambria Math"/>
                <a:cs typeface="Cambria Math"/>
              </a:rPr>
              <a:t>́</a:t>
            </a:r>
            <a:r>
              <a:rPr lang="ru-RU" sz="2600" b="0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лько, н</a:t>
            </a:r>
            <a:r>
              <a:rPr lang="ru-RU" sz="26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и</a:t>
            </a:r>
            <a:r>
              <a:rPr lang="ru-RU" sz="26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отку</a:t>
            </a:r>
            <a:r>
              <a:rPr lang="ru-RU" sz="2600" b="0" i="0" u="none" strike="noStrike" cap="none" spc="0">
                <a:solidFill>
                  <a:schemeClr val="tx1"/>
                </a:solidFill>
                <a:latin typeface="Cambria Math"/>
                <a:ea typeface="Cambria Math"/>
                <a:cs typeface="Cambria Math"/>
              </a:rPr>
              <a:t>́</a:t>
            </a:r>
            <a:r>
              <a:rPr lang="ru-RU" sz="2600" b="0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да, н</a:t>
            </a:r>
            <a:r>
              <a:rPr lang="ru-RU" sz="26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е</a:t>
            </a:r>
            <a:r>
              <a:rPr lang="ru-RU" sz="2600" b="0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где, н</a:t>
            </a:r>
            <a:r>
              <a:rPr lang="ru-RU" sz="26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и</a:t>
            </a:r>
            <a:r>
              <a:rPr lang="ru-RU" sz="26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чуть, н</a:t>
            </a:r>
            <a:r>
              <a:rPr lang="ru-RU" sz="26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и</a:t>
            </a:r>
            <a:r>
              <a:rPr lang="ru-RU" sz="2600" b="0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сколько, н</a:t>
            </a:r>
            <a:r>
              <a:rPr lang="ru-RU" sz="26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и</a:t>
            </a:r>
            <a:r>
              <a:rPr lang="ru-RU" sz="2600" b="0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куда, н</a:t>
            </a:r>
            <a:r>
              <a:rPr lang="ru-RU" sz="26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и</a:t>
            </a:r>
            <a:r>
              <a:rPr lang="ru-RU" sz="26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мало не испугался </a:t>
            </a:r>
            <a:r>
              <a:rPr lang="ru-RU" sz="2600" b="0" i="1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(=ничуть)</a:t>
            </a:r>
            <a:r>
              <a:rPr lang="ru-RU" sz="26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, н</a:t>
            </a:r>
            <a:r>
              <a:rPr lang="ru-RU" sz="26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и</a:t>
            </a:r>
            <a:r>
              <a:rPr lang="ru-RU" sz="26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куда</a:t>
            </a:r>
            <a:r>
              <a:rPr lang="ru-RU" sz="2600" b="0" i="0" u="none" strike="noStrike" cap="none" spc="0">
                <a:solidFill>
                  <a:schemeClr val="tx1"/>
                </a:solidFill>
                <a:latin typeface="Cambria Math"/>
                <a:ea typeface="Cambria Math"/>
                <a:cs typeface="Cambria Math"/>
              </a:rPr>
              <a:t>́</a:t>
            </a:r>
            <a:r>
              <a:rPr lang="ru-RU" sz="2600" b="0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испытал н</a:t>
            </a:r>
            <a:r>
              <a:rPr lang="ru-RU" sz="26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е</a:t>
            </a:r>
            <a:r>
              <a:rPr lang="ru-RU" sz="26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мало трудностей </a:t>
            </a:r>
            <a:r>
              <a:rPr lang="ru-RU" sz="2600" b="0" i="1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(= много)</a:t>
            </a:r>
            <a:endParaRPr sz="2600"/>
          </a:p>
          <a:p>
            <a:pPr marL="0" indent="0">
              <a:buFont typeface="Arial"/>
              <a:buNone/>
              <a:defRPr/>
            </a:pPr>
            <a:endParaRPr sz="26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12692486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 algn="just">
              <a:defRPr/>
            </a:pPr>
            <a:r>
              <a:rPr lang="en-US" sz="3300" b="0" i="0" u="none" strike="noStrike" cap="none" spc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2)</a:t>
            </a:r>
            <a:r>
              <a:rPr lang="en-US" sz="3300" b="0" i="0" u="none" strike="noStrike" cap="none" spc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3300" b="0" i="0" u="none" strike="noStrike" cap="none" spc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Слитное и раздельное написание НЕ с наречиями;</a:t>
            </a:r>
            <a:endParaRPr sz="3300" i="0">
              <a:latin typeface="Times New Roman"/>
              <a:cs typeface="Times New Roman"/>
            </a:endParaRPr>
          </a:p>
          <a:p>
            <a:pPr>
              <a:defRPr/>
            </a:pPr>
            <a:endParaRPr/>
          </a:p>
        </p:txBody>
      </p:sp>
      <p:sp>
        <p:nvSpPr>
          <p:cNvPr id="1724881326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marL="0" indent="0">
              <a:buFont typeface="Arial"/>
              <a:buNone/>
              <a:defRPr/>
            </a:pPr>
            <a:r>
              <a:rPr/>
              <a:t>Спишите сначала примеры пословиц, где –не в словах – приставка, затем примеры где не – частица.</a:t>
            </a:r>
            <a:endParaRPr/>
          </a:p>
          <a:p>
            <a:pPr marL="0" indent="0">
              <a:buFont typeface="Arial"/>
              <a:buNone/>
              <a:defRPr/>
            </a:pPr>
            <a:endParaRPr/>
          </a:p>
          <a:p>
            <a:pPr marL="316922" indent="-316922">
              <a:buFont typeface="Arial"/>
              <a:buAutoNum type="arabicParenR"/>
              <a:defRPr/>
            </a:pPr>
            <a:r>
              <a:rPr/>
              <a:t>Что (не)складно, то и (не)ладно.</a:t>
            </a:r>
            <a:endParaRPr/>
          </a:p>
          <a:p>
            <a:pPr marL="316922" indent="-316922">
              <a:buFont typeface="Arial"/>
              <a:buAutoNum type="arabicParenR"/>
              <a:defRPr/>
            </a:pPr>
            <a:r>
              <a:rPr/>
              <a:t>Ласковое слово (не)трудно, а споро.</a:t>
            </a:r>
            <a:endParaRPr/>
          </a:p>
          <a:p>
            <a:pPr marL="316922" indent="-316922">
              <a:buFont typeface="Arial"/>
              <a:buAutoNum type="arabicParenR"/>
              <a:defRPr/>
            </a:pPr>
            <a:r>
              <a:rPr/>
              <a:t>Легко сказать, да (не)легко доказать.</a:t>
            </a:r>
            <a:endParaRPr/>
          </a:p>
          <a:p>
            <a:pPr marL="316922" indent="-316922">
              <a:buFont typeface="Arial"/>
              <a:buAutoNum type="arabicParenR"/>
              <a:defRPr/>
            </a:pPr>
            <a:r>
              <a:rPr/>
              <a:t>Умное слово (не)тяжело, а легко.</a:t>
            </a:r>
            <a:endParaRPr/>
          </a:p>
          <a:p>
            <a:pPr marL="316922" indent="-316922">
              <a:buFont typeface="Arial"/>
              <a:buAutoNum type="arabicParenR"/>
              <a:defRPr/>
            </a:pPr>
            <a:r>
              <a:rPr/>
              <a:t>Летела пташка высоко, села (не)далеко.</a:t>
            </a:r>
            <a:endParaRPr/>
          </a:p>
          <a:p>
            <a:pPr marL="0" indent="0">
              <a:buFont typeface="Arial"/>
              <a:buNone/>
              <a:defRPr/>
            </a:pPr>
            <a:endParaRPr/>
          </a:p>
          <a:p>
            <a:pPr marL="0" indent="0">
              <a:buFont typeface="Arial"/>
              <a:buNone/>
              <a:defRPr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50683874" name="Заголовок 1"/>
          <p:cNvSpPr>
            <a:spLocks noGrp="1"/>
          </p:cNvSpPr>
          <p:nvPr>
            <p:ph type="title"/>
          </p:nvPr>
        </p:nvSpPr>
        <p:spPr bwMode="auto">
          <a:xfrm flipH="0" flipV="0">
            <a:off x="609599" y="274638"/>
            <a:ext cx="9935399" cy="2027235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/>
          </a:bodyPr>
          <a:lstStyle/>
          <a:p>
            <a:pPr>
              <a:lnSpc>
                <a:spcPct val="100000"/>
              </a:lnSpc>
              <a:spcAft>
                <a:spcPts val="0"/>
              </a:spcAft>
              <a:defRPr/>
            </a:pPr>
            <a:r>
              <a:rPr lang="ru-RU" sz="2600" b="1" i="0" u="none" strike="noStrike" cap="none" spc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Проверь себя!</a:t>
            </a:r>
            <a:endParaRPr sz="2600" b="1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sz="2600" b="0" i="0" u="none" strike="noStrike" cap="none" spc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Оцени каждое выполненное задание: «5» - 0 ошибок, «4» - 1-2 ошибки, «3» - 3-4 ошибки, «2» - 5 и более ошибок.</a:t>
            </a:r>
            <a:endParaRPr/>
          </a:p>
        </p:txBody>
      </p:sp>
      <p:sp>
        <p:nvSpPr>
          <p:cNvPr id="406340671" name="Объект 2"/>
          <p:cNvSpPr>
            <a:spLocks noGrp="1"/>
          </p:cNvSpPr>
          <p:nvPr>
            <p:ph idx="1"/>
          </p:nvPr>
        </p:nvSpPr>
        <p:spPr bwMode="auto">
          <a:xfrm flipH="0" flipV="0">
            <a:off x="609598" y="2226468"/>
            <a:ext cx="10972800" cy="428227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pPr marL="0" indent="0">
              <a:buFont typeface="Arial"/>
              <a:buNone/>
              <a:defRPr/>
            </a:pPr>
            <a:r>
              <a:rPr/>
              <a:t>-Не в словах приставка:</a:t>
            </a:r>
            <a:endParaRPr/>
          </a:p>
          <a:p>
            <a:pPr marL="0" indent="0">
              <a:buFont typeface="Arial"/>
              <a:buNone/>
              <a:defRPr/>
            </a:pPr>
            <a:endParaRPr/>
          </a:p>
          <a:p>
            <a:pPr marL="316921" indent="-316921">
              <a:buFont typeface="Arial"/>
              <a:buAutoNum type="arabicParenR"/>
              <a:defRPr/>
            </a:pPr>
            <a:r>
              <a:rPr lang="ru-RU" sz="2100" b="0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Что </a:t>
            </a:r>
            <a:r>
              <a:rPr lang="ru-RU" sz="2100" b="0" i="0" u="none" strike="noStrike" cap="none" spc="0">
                <a:solidFill>
                  <a:schemeClr val="tx1"/>
                </a:solidFill>
                <a:highlight>
                  <a:srgbClr val="00FF00"/>
                </a:highlight>
                <a:latin typeface="Arial"/>
                <a:ea typeface="Arial"/>
                <a:cs typeface="Arial"/>
              </a:rPr>
              <a:t>не</a:t>
            </a:r>
            <a:r>
              <a:rPr lang="ru-RU" sz="21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складно, то и </a:t>
            </a:r>
            <a:r>
              <a:rPr lang="ru-RU" sz="2100" b="0" i="0" u="none" strike="noStrike" cap="none" spc="0">
                <a:solidFill>
                  <a:schemeClr val="tx1"/>
                </a:solidFill>
                <a:highlight>
                  <a:srgbClr val="00FF00"/>
                </a:highlight>
                <a:latin typeface="Arial"/>
                <a:ea typeface="Arial"/>
                <a:cs typeface="Arial"/>
              </a:rPr>
              <a:t>не</a:t>
            </a:r>
            <a:r>
              <a:rPr lang="ru-RU" sz="21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ладно.</a:t>
            </a:r>
            <a:endParaRPr sz="2100"/>
          </a:p>
          <a:p>
            <a:pPr marL="316921" indent="-316921">
              <a:buFont typeface="Arial"/>
              <a:buAutoNum type="arabicParenR"/>
              <a:defRPr/>
            </a:pPr>
            <a:r>
              <a:rPr lang="ru-RU" sz="2100" b="0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Легко сказать, да </a:t>
            </a:r>
            <a:r>
              <a:rPr lang="ru-RU" sz="2100" b="0" i="0" u="none" strike="noStrike" cap="none" spc="0">
                <a:solidFill>
                  <a:schemeClr val="tx1"/>
                </a:solidFill>
                <a:highlight>
                  <a:srgbClr val="00FF00"/>
                </a:highlight>
                <a:latin typeface="Arial"/>
                <a:ea typeface="Arial"/>
                <a:cs typeface="Arial"/>
              </a:rPr>
              <a:t>не</a:t>
            </a:r>
            <a:r>
              <a:rPr lang="ru-RU" sz="21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легко доказать.</a:t>
            </a:r>
            <a:endParaRPr sz="2100"/>
          </a:p>
          <a:p>
            <a:pPr marL="316921" indent="-316921">
              <a:buFont typeface="Arial"/>
              <a:buAutoNum type="arabicParenR"/>
              <a:defRPr/>
            </a:pPr>
            <a:r>
              <a:rPr lang="ru-RU" sz="2100" b="0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Летела пташка высоко, села </a:t>
            </a:r>
            <a:r>
              <a:rPr lang="ru-RU" sz="2100" b="0" i="0" u="none" strike="noStrike" cap="none" spc="0">
                <a:solidFill>
                  <a:schemeClr val="tx1"/>
                </a:solidFill>
                <a:highlight>
                  <a:srgbClr val="00FF00"/>
                </a:highlight>
                <a:latin typeface="Arial"/>
                <a:ea typeface="Arial"/>
                <a:cs typeface="Arial"/>
              </a:rPr>
              <a:t>не</a:t>
            </a:r>
            <a:r>
              <a:rPr lang="ru-RU" sz="21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далеко.</a:t>
            </a:r>
            <a:endParaRPr sz="2100"/>
          </a:p>
          <a:p>
            <a:pPr marL="0" indent="0">
              <a:buFont typeface="Arial"/>
              <a:buNone/>
              <a:defRPr/>
            </a:pPr>
            <a:endParaRPr/>
          </a:p>
          <a:p>
            <a:pPr marL="0" indent="0">
              <a:buFont typeface="Arial"/>
              <a:buNone/>
              <a:defRPr/>
            </a:pPr>
            <a:endParaRPr/>
          </a:p>
          <a:p>
            <a:pPr marL="0" indent="0">
              <a:buFont typeface="Arial"/>
              <a:buNone/>
              <a:defRPr/>
            </a:pPr>
            <a:r>
              <a:rPr/>
              <a:t>НЕ частица</a:t>
            </a:r>
            <a:endParaRPr/>
          </a:p>
          <a:p>
            <a:pPr marL="316921" indent="-316921">
              <a:buFont typeface="Arial"/>
              <a:buAutoNum type="arabicParenR"/>
              <a:defRPr/>
            </a:pPr>
            <a:r>
              <a:rPr lang="ru-RU" sz="2100" b="0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Ласковое слово не трудно,</a:t>
            </a:r>
            <a:r>
              <a:rPr lang="ru-RU" sz="2100" b="0" i="0" u="sng" strike="noStrike" cap="none" spc="0">
                <a:solidFill>
                  <a:schemeClr val="tx1"/>
                </a:solidFill>
                <a:highlight>
                  <a:srgbClr val="FF0000"/>
                </a:highlight>
                <a:latin typeface="Arial"/>
                <a:ea typeface="Arial"/>
                <a:cs typeface="Arial"/>
              </a:rPr>
              <a:t> а</a:t>
            </a:r>
            <a:r>
              <a:rPr lang="ru-RU" sz="21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споро.</a:t>
            </a:r>
            <a:endParaRPr lang="ru-RU" sz="2100" b="0" i="0" u="none" strike="noStrike" cap="none" spc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316921" indent="-316921">
              <a:buFont typeface="Arial"/>
              <a:buAutoNum type="arabicParenR"/>
              <a:defRPr/>
            </a:pPr>
            <a:r>
              <a:rPr lang="ru-RU" sz="21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Умное слово не тяжело,</a:t>
            </a:r>
            <a:r>
              <a:rPr lang="ru-RU" sz="2100" b="0" i="0" u="sng" strike="noStrike" cap="none" spc="0">
                <a:solidFill>
                  <a:schemeClr val="tx1"/>
                </a:solidFill>
                <a:highlight>
                  <a:srgbClr val="FF0000"/>
                </a:highlight>
                <a:latin typeface="Arial"/>
                <a:ea typeface="Arial"/>
                <a:cs typeface="Arial"/>
              </a:rPr>
              <a:t> а</a:t>
            </a:r>
            <a:r>
              <a:rPr lang="ru-RU" sz="21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легко.</a:t>
            </a:r>
            <a:endParaRPr sz="21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03668845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3) </a:t>
            </a:r>
            <a:r>
              <a:rPr lang="ru-RU" sz="3300" b="0" i="0" u="none" strike="noStrike" cap="none" spc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Дефис между частями слова в наречиях.</a:t>
            </a:r>
            <a:endParaRPr/>
          </a:p>
        </p:txBody>
      </p:sp>
      <p:sp>
        <p:nvSpPr>
          <p:cNvPr id="225150068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marL="0" indent="0">
              <a:buFont typeface="Arial"/>
              <a:buNone/>
              <a:defRPr/>
            </a:pPr>
            <a:r>
              <a:rPr/>
              <a:t>Спишите слова и словосочетания. Выделите орфограммы.</a:t>
            </a:r>
            <a:endParaRPr/>
          </a:p>
          <a:p>
            <a:pPr marL="0" indent="0">
              <a:buFont typeface="Arial"/>
              <a:buNone/>
              <a:defRPr/>
            </a:pPr>
            <a:endParaRPr/>
          </a:p>
          <a:p>
            <a:pPr marL="0" indent="0">
              <a:buFont typeface="Arial"/>
              <a:buNone/>
              <a:defRPr/>
            </a:pPr>
            <a:r>
              <a:rPr/>
              <a:t>Светило (по)зимнему, (по)прежнему пути, где(то) не близко, кого(либо), откуда(то), видимо(невидимо), ступать (по)медвежьи, точь(в)точь, сделаем (по)вашему, (кое)как.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31605124" name="Title 1"/>
          <p:cNvSpPr>
            <a:spLocks noGrp="1"/>
          </p:cNvSpPr>
          <p:nvPr>
            <p:ph type="title"/>
          </p:nvPr>
        </p:nvSpPr>
        <p:spPr bwMode="auto">
          <a:xfrm flipH="0" flipV="0">
            <a:off x="838198" y="238124"/>
            <a:ext cx="10515600" cy="1452562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 fontScale="90000" lnSpcReduction="2000"/>
          </a:bodyPr>
          <a:lstStyle/>
          <a:p>
            <a:pPr>
              <a:lnSpc>
                <a:spcPct val="100000"/>
              </a:lnSpc>
              <a:spcAft>
                <a:spcPts val="0"/>
              </a:spcAft>
              <a:defRPr/>
            </a:pPr>
            <a:r>
              <a:rPr lang="ru-RU" sz="3300" b="1" i="0" u="none" strike="noStrike" cap="none" spc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Проверь себя!</a:t>
            </a:r>
            <a:endParaRPr sz="3300" b="1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sz="3300" b="0" i="0" u="none" strike="noStrike" cap="none" spc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Оцени каждое выполненное задание: «5» - 0 ошибок, «4» - 1-2 ошибки, «3» - 3-4 ошибки, «2» - 5 и более ошибок.</a:t>
            </a:r>
            <a:endParaRPr sz="3300"/>
          </a:p>
          <a:p>
            <a:pPr>
              <a:defRPr/>
            </a:pPr>
            <a:endParaRPr/>
          </a:p>
        </p:txBody>
      </p:sp>
      <p:sp>
        <p:nvSpPr>
          <p:cNvPr id="1408776920" name="Content Placeholder 2"/>
          <p:cNvSpPr>
            <a:spLocks noGrp="1"/>
          </p:cNvSpPr>
          <p:nvPr>
            <p:ph idx="1"/>
          </p:nvPr>
        </p:nvSpPr>
        <p:spPr bwMode="auto">
          <a:xfrm flipH="0" flipV="0">
            <a:off x="838197" y="1825624"/>
            <a:ext cx="10738676" cy="4351338"/>
          </a:xfrm>
        </p:spPr>
        <p:txBody>
          <a:bodyPr/>
          <a:lstStyle/>
          <a:p>
            <a:pPr marL="0" indent="0">
              <a:buFont typeface="Arial"/>
              <a:buNone/>
              <a:defRPr/>
            </a:pPr>
            <a:r>
              <a:rPr lang="ru-RU" sz="2100" b="0" i="1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Дефис в наречиях пишется:</a:t>
            </a:r>
            <a:endParaRPr sz="2100" b="0" i="1" u="none" strike="noStrike" cap="none" spc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 marL="0" indent="0">
              <a:buFont typeface="Arial"/>
              <a:buNone/>
              <a:defRPr/>
            </a:pPr>
            <a:r>
              <a:rPr lang="ru-RU" sz="2100" b="0" i="1" u="none" strike="noStrike" cap="none" spc="0">
                <a:solidFill>
                  <a:schemeClr val="tx1"/>
                </a:solidFill>
                <a:highlight>
                  <a:srgbClr val="00FF00"/>
                </a:highlight>
                <a:latin typeface="Arial"/>
                <a:ea typeface="Arial"/>
                <a:cs typeface="Arial"/>
              </a:rPr>
              <a:t>После приставок по-,в-, (во)-, если в слове есть суффиксы –ому (-ему), ых(-их),-и.</a:t>
            </a:r>
            <a:endParaRPr sz="2100" b="0" i="1" u="none" strike="noStrike" cap="none" spc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 marL="0" indent="0">
              <a:buFont typeface="Arial"/>
              <a:buNone/>
              <a:defRPr/>
            </a:pPr>
            <a:r>
              <a:rPr lang="ru-RU" sz="2100" b="0" i="1" u="none" strike="noStrike" cap="none" spc="0">
                <a:solidFill>
                  <a:schemeClr val="tx1"/>
                </a:solidFill>
                <a:highlight>
                  <a:srgbClr val="00FFFF"/>
                </a:highlight>
                <a:latin typeface="Arial"/>
                <a:ea typeface="Arial"/>
                <a:cs typeface="Arial"/>
              </a:rPr>
              <a:t>Также после приставок кое-; перед суффиксами –то, –либо,-нибудь;</a:t>
            </a:r>
            <a:endParaRPr sz="2100" b="0" i="1" u="none" strike="noStrike" cap="none" spc="0">
              <a:solidFill>
                <a:schemeClr val="tx1"/>
              </a:solidFill>
              <a:highlight>
                <a:srgbClr val="00FFFF"/>
              </a:highlight>
              <a:latin typeface="Arial"/>
              <a:ea typeface="Arial"/>
              <a:cs typeface="Arial"/>
            </a:endParaRPr>
          </a:p>
          <a:p>
            <a:pPr marL="0" indent="0">
              <a:buFont typeface="Arial"/>
              <a:buNone/>
              <a:defRPr/>
            </a:pPr>
            <a:r>
              <a:rPr lang="ru-RU" sz="2100" b="0" i="1" u="none" strike="noStrike" cap="none" spc="0">
                <a:solidFill>
                  <a:schemeClr val="tx1"/>
                </a:solidFill>
                <a:highlight>
                  <a:srgbClr val="FFFF00"/>
                </a:highlight>
                <a:latin typeface="Arial"/>
                <a:ea typeface="Arial"/>
                <a:cs typeface="Arial"/>
              </a:rPr>
              <a:t>В сложных наречиях, образованных с помощью однокоренных слов или повторением слов.</a:t>
            </a:r>
            <a:endParaRPr sz="2100" i="1">
              <a:highlight>
                <a:srgbClr val="FFFF00"/>
              </a:highlight>
            </a:endParaRPr>
          </a:p>
          <a:p>
            <a:pPr marL="0" indent="0">
              <a:buFont typeface="Arial"/>
              <a:buNone/>
              <a:defRPr/>
            </a:pPr>
            <a:endParaRPr lang="ru-RU" sz="2100" b="0" i="0" u="none" strike="noStrike" cap="none" spc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 marL="0" indent="0">
              <a:buFont typeface="Arial"/>
              <a:buNone/>
              <a:defRPr/>
            </a:pPr>
            <a:r>
              <a:rPr lang="ru-RU" sz="21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Ответ:</a:t>
            </a:r>
            <a:endParaRPr lang="ru-RU" sz="2100" b="0" i="0" u="none" strike="noStrike" cap="none" spc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 marL="0" indent="0">
              <a:buFont typeface="Arial"/>
              <a:buNone/>
              <a:defRPr/>
            </a:pPr>
            <a:endParaRPr lang="ru-RU" sz="2100" b="0" i="0" u="none" strike="noStrike" cap="none" spc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 marL="0" indent="0">
              <a:buFont typeface="Arial"/>
              <a:buNone/>
              <a:defRPr/>
            </a:pPr>
            <a:r>
              <a:rPr lang="ru-RU" sz="2100" b="0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Светило </a:t>
            </a:r>
            <a:r>
              <a:rPr lang="ru-RU" sz="2100" b="0" i="0" u="none" strike="noStrike" cap="none" spc="0">
                <a:solidFill>
                  <a:schemeClr val="tx1"/>
                </a:solidFill>
                <a:highlight>
                  <a:srgbClr val="00FF00"/>
                </a:highlight>
                <a:latin typeface="Arial"/>
                <a:ea typeface="Arial"/>
                <a:cs typeface="Arial"/>
              </a:rPr>
              <a:t>по-зимнему</a:t>
            </a:r>
            <a:r>
              <a:rPr lang="ru-RU" sz="21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,</a:t>
            </a:r>
            <a:r>
              <a:rPr lang="ru-RU" sz="2100" b="0" i="0" u="none" strike="noStrike" cap="none" spc="0">
                <a:solidFill>
                  <a:schemeClr val="tx1"/>
                </a:solidFill>
                <a:highlight>
                  <a:srgbClr val="00FF00"/>
                </a:highlight>
                <a:latin typeface="Arial"/>
                <a:ea typeface="Arial"/>
                <a:cs typeface="Arial"/>
              </a:rPr>
              <a:t> по прежнему</a:t>
            </a:r>
            <a:r>
              <a:rPr lang="ru-RU" sz="21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пути, </a:t>
            </a:r>
            <a:r>
              <a:rPr lang="ru-RU" sz="2100" b="0" i="0" u="none" strike="noStrike" cap="none" spc="0">
                <a:solidFill>
                  <a:schemeClr val="tx1"/>
                </a:solidFill>
                <a:highlight>
                  <a:srgbClr val="00FFFF"/>
                </a:highlight>
                <a:latin typeface="Arial"/>
                <a:ea typeface="Arial"/>
                <a:cs typeface="Arial"/>
              </a:rPr>
              <a:t>где-то</a:t>
            </a:r>
            <a:r>
              <a:rPr lang="ru-RU" sz="21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не близко, </a:t>
            </a:r>
            <a:r>
              <a:rPr lang="ru-RU" sz="2100" b="0" i="0" u="none" strike="noStrike" cap="none" spc="0">
                <a:solidFill>
                  <a:schemeClr val="tx1"/>
                </a:solidFill>
                <a:highlight>
                  <a:srgbClr val="00FFFF"/>
                </a:highlight>
                <a:latin typeface="Arial"/>
                <a:ea typeface="Arial"/>
                <a:cs typeface="Arial"/>
              </a:rPr>
              <a:t>кого-либо</a:t>
            </a:r>
            <a:r>
              <a:rPr lang="ru-RU" sz="21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, </a:t>
            </a:r>
            <a:r>
              <a:rPr lang="ru-RU" sz="2100" b="0" i="0" u="none" strike="noStrike" cap="none" spc="0">
                <a:solidFill>
                  <a:schemeClr val="tx1"/>
                </a:solidFill>
                <a:highlight>
                  <a:srgbClr val="00FFFF"/>
                </a:highlight>
                <a:latin typeface="Arial"/>
                <a:ea typeface="Arial"/>
                <a:cs typeface="Arial"/>
              </a:rPr>
              <a:t>откуда-то</a:t>
            </a:r>
            <a:r>
              <a:rPr lang="ru-RU" sz="21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, </a:t>
            </a:r>
            <a:r>
              <a:rPr lang="ru-RU" sz="2100" b="0" i="0" u="none" strike="noStrike" cap="none" spc="0">
                <a:solidFill>
                  <a:schemeClr val="tx1"/>
                </a:solidFill>
                <a:highlight>
                  <a:srgbClr val="FFFF00"/>
                </a:highlight>
                <a:latin typeface="Arial"/>
                <a:ea typeface="Arial"/>
                <a:cs typeface="Arial"/>
              </a:rPr>
              <a:t>видимо-невидимо</a:t>
            </a:r>
            <a:r>
              <a:rPr lang="ru-RU" sz="21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, ступать </a:t>
            </a:r>
            <a:r>
              <a:rPr lang="ru-RU" sz="2100" b="0" i="0" u="none" strike="noStrike" cap="none" spc="0">
                <a:solidFill>
                  <a:schemeClr val="tx1"/>
                </a:solidFill>
                <a:highlight>
                  <a:srgbClr val="00FF00"/>
                </a:highlight>
                <a:latin typeface="Arial"/>
                <a:ea typeface="Arial"/>
                <a:cs typeface="Arial"/>
              </a:rPr>
              <a:t>по-медвежьи</a:t>
            </a:r>
            <a:r>
              <a:rPr lang="ru-RU" sz="21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, </a:t>
            </a:r>
            <a:r>
              <a:rPr lang="ru-RU" sz="2100" b="0" i="0" u="none" strike="noStrike" cap="none" spc="0">
                <a:solidFill>
                  <a:schemeClr val="tx1"/>
                </a:solidFill>
                <a:highlight>
                  <a:srgbClr val="FFFF00"/>
                </a:highlight>
                <a:latin typeface="Arial"/>
                <a:ea typeface="Arial"/>
                <a:cs typeface="Arial"/>
              </a:rPr>
              <a:t>точь-в-точь</a:t>
            </a:r>
            <a:r>
              <a:rPr lang="ru-RU" sz="21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, сделаем </a:t>
            </a:r>
            <a:r>
              <a:rPr lang="ru-RU" sz="2100" b="0" i="0" u="none" strike="noStrike" cap="none" spc="0">
                <a:solidFill>
                  <a:schemeClr val="tx1"/>
                </a:solidFill>
                <a:highlight>
                  <a:srgbClr val="00FF00"/>
                </a:highlight>
                <a:latin typeface="Arial"/>
                <a:ea typeface="Arial"/>
                <a:cs typeface="Arial"/>
              </a:rPr>
              <a:t>по-вашему</a:t>
            </a:r>
            <a:r>
              <a:rPr lang="ru-RU" sz="21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, </a:t>
            </a:r>
            <a:r>
              <a:rPr lang="ru-RU" sz="2100" b="0" i="0" u="none" strike="noStrike" cap="none" spc="0">
                <a:solidFill>
                  <a:schemeClr val="tx1"/>
                </a:solidFill>
                <a:highlight>
                  <a:srgbClr val="00FFFF"/>
                </a:highlight>
                <a:latin typeface="Arial"/>
                <a:ea typeface="Arial"/>
                <a:cs typeface="Arial"/>
              </a:rPr>
              <a:t>кое-как</a:t>
            </a:r>
            <a:endParaRPr sz="2100" b="0" i="0" u="none" strike="noStrike" cap="none" spc="0">
              <a:solidFill>
                <a:schemeClr val="tx1"/>
              </a:solidFill>
              <a:highlight>
                <a:srgbClr val="00FFFF"/>
              </a:highlight>
              <a:latin typeface="Arial"/>
              <a:ea typeface="Arial"/>
              <a:cs typeface="Arial"/>
            </a:endParaRPr>
          </a:p>
          <a:p>
            <a:pPr marL="0" indent="0">
              <a:buFont typeface="Arial"/>
              <a:buNone/>
              <a:defRPr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9750794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 sz="3300" b="0" i="0" u="none" strike="noStrike" cap="none" spc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4) Буквы О и А на конце наречий</a:t>
            </a:r>
            <a:endParaRPr/>
          </a:p>
        </p:txBody>
      </p:sp>
      <p:sp>
        <p:nvSpPr>
          <p:cNvPr id="223834313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marL="0" indent="0">
              <a:buFont typeface="Arial"/>
              <a:buNone/>
              <a:defRPr/>
            </a:pPr>
            <a:r>
              <a:rPr/>
              <a:t>Спишите. Укажите от каких слов образованы наречия. Выделите изучаемую орфограмму.</a:t>
            </a:r>
            <a:endParaRPr/>
          </a:p>
          <a:p>
            <a:pPr marL="0" indent="0">
              <a:buFont typeface="Arial"/>
              <a:buNone/>
              <a:defRPr/>
            </a:pPr>
            <a:endParaRPr/>
          </a:p>
          <a:p>
            <a:pPr marL="0" indent="0">
              <a:buFont typeface="Arial"/>
              <a:buNone/>
              <a:defRPr/>
            </a:pPr>
            <a:r>
              <a:rPr sz="2600"/>
              <a:t>Досыт..., доходчив..., испуганн..., наглух..., сдавленн...., затемн...., изредк..., слев..., направ...., засветл..., искос....</a:t>
            </a:r>
            <a:endParaRPr sz="26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63775315" name="Title 1"/>
          <p:cNvSpPr>
            <a:spLocks noGrp="1"/>
          </p:cNvSpPr>
          <p:nvPr>
            <p:ph type="title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 fontScale="90000" lnSpcReduction="2000"/>
          </a:bodyPr>
          <a:lstStyle/>
          <a:p>
            <a:pPr>
              <a:lnSpc>
                <a:spcPct val="100000"/>
              </a:lnSpc>
              <a:spcAft>
                <a:spcPts val="0"/>
              </a:spcAft>
              <a:defRPr/>
            </a:pPr>
            <a:r>
              <a:rPr lang="ru-RU" sz="3300" b="1" i="0" u="none" strike="noStrike" cap="none" spc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Проверь себя!</a:t>
            </a:r>
            <a:endParaRPr sz="3300" b="1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sz="3300" b="0" i="0" u="none" strike="noStrike" cap="none" spc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Оцени каждое выполненное задание: «5» - 0 ошибок, «4» - 1-2 ошибки, «3» - 3-4 ошибки, «2» - 5 и более ошибок.</a:t>
            </a:r>
            <a:endParaRPr sz="3300"/>
          </a:p>
          <a:p>
            <a:pPr>
              <a:defRPr/>
            </a:pPr>
            <a:endParaRPr/>
          </a:p>
        </p:txBody>
      </p:sp>
      <p:sp>
        <p:nvSpPr>
          <p:cNvPr id="827492729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marL="0" indent="0">
              <a:buFont typeface="Arial"/>
              <a:buNone/>
              <a:defRPr/>
            </a:pPr>
            <a:endParaRPr sz="2400"/>
          </a:p>
          <a:p>
            <a:pPr marL="0" indent="0">
              <a:buFont typeface="Arial"/>
              <a:buNone/>
              <a:defRPr/>
            </a:pPr>
            <a:r>
              <a:rPr lang="ru-RU" sz="2400" b="0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Досыт</a:t>
            </a:r>
            <a:r>
              <a:rPr lang="ru-RU" sz="2400" b="0" i="0" u="none" strike="noStrike" cap="none" spc="0">
                <a:solidFill>
                  <a:schemeClr val="tx1"/>
                </a:solidFill>
                <a:highlight>
                  <a:srgbClr val="FF0000"/>
                </a:highlight>
                <a:latin typeface="Arial"/>
                <a:ea typeface="Arial"/>
                <a:cs typeface="Arial"/>
              </a:rPr>
              <a:t>а</a:t>
            </a:r>
            <a:r>
              <a:rPr lang="ru-RU" sz="2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, доходчив</a:t>
            </a:r>
            <a:r>
              <a:rPr lang="ru-RU" sz="2400" b="0" i="0" u="none" strike="noStrike" cap="none" spc="0">
                <a:solidFill>
                  <a:schemeClr val="tx1"/>
                </a:solidFill>
                <a:highlight>
                  <a:srgbClr val="FF0000"/>
                </a:highlight>
                <a:latin typeface="Arial"/>
                <a:ea typeface="Arial"/>
                <a:cs typeface="Arial"/>
              </a:rPr>
              <a:t>о</a:t>
            </a:r>
            <a:r>
              <a:rPr lang="ru-RU" sz="2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, испуганн</a:t>
            </a:r>
            <a:r>
              <a:rPr lang="ru-RU" sz="2400" b="0" i="0" u="none" strike="noStrike" cap="none" spc="0">
                <a:solidFill>
                  <a:schemeClr val="tx1"/>
                </a:solidFill>
                <a:highlight>
                  <a:srgbClr val="FF0000"/>
                </a:highlight>
                <a:latin typeface="Arial"/>
                <a:ea typeface="Arial"/>
                <a:cs typeface="Arial"/>
              </a:rPr>
              <a:t>о</a:t>
            </a:r>
            <a:r>
              <a:rPr lang="ru-RU" sz="2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, наглух</a:t>
            </a:r>
            <a:r>
              <a:rPr lang="ru-RU" sz="2400" b="0" i="0" u="none" strike="noStrike" cap="none" spc="0">
                <a:solidFill>
                  <a:schemeClr val="tx1"/>
                </a:solidFill>
                <a:highlight>
                  <a:srgbClr val="FF0000"/>
                </a:highlight>
                <a:latin typeface="Arial"/>
                <a:ea typeface="Arial"/>
                <a:cs typeface="Arial"/>
              </a:rPr>
              <a:t>о</a:t>
            </a:r>
            <a:r>
              <a:rPr lang="ru-RU" sz="2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, сдавленн</a:t>
            </a:r>
            <a:r>
              <a:rPr lang="ru-RU" sz="2400" b="0" i="0" u="none" strike="noStrike" cap="none" spc="0">
                <a:solidFill>
                  <a:schemeClr val="tx1"/>
                </a:solidFill>
                <a:highlight>
                  <a:srgbClr val="FF0000"/>
                </a:highlight>
                <a:latin typeface="Arial"/>
                <a:ea typeface="Arial"/>
                <a:cs typeface="Arial"/>
              </a:rPr>
              <a:t>о</a:t>
            </a:r>
            <a:r>
              <a:rPr lang="ru-RU" sz="2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, затемн</a:t>
            </a:r>
            <a:r>
              <a:rPr lang="ru-RU" sz="2400" b="0" i="0" u="none" strike="noStrike" cap="none" spc="0">
                <a:solidFill>
                  <a:schemeClr val="tx1"/>
                </a:solidFill>
                <a:highlight>
                  <a:srgbClr val="FF0000"/>
                </a:highlight>
                <a:latin typeface="Arial"/>
                <a:ea typeface="Arial"/>
                <a:cs typeface="Arial"/>
              </a:rPr>
              <a:t>о</a:t>
            </a:r>
            <a:r>
              <a:rPr lang="ru-RU" sz="2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, изредк</a:t>
            </a:r>
            <a:r>
              <a:rPr lang="ru-RU" sz="2400" b="0" i="0" u="none" strike="noStrike" cap="none" spc="0">
                <a:solidFill>
                  <a:schemeClr val="tx1"/>
                </a:solidFill>
                <a:highlight>
                  <a:srgbClr val="FF0000"/>
                </a:highlight>
                <a:latin typeface="Arial"/>
                <a:ea typeface="Arial"/>
                <a:cs typeface="Arial"/>
              </a:rPr>
              <a:t>а</a:t>
            </a:r>
            <a:r>
              <a:rPr lang="ru-RU" sz="2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, слев</a:t>
            </a:r>
            <a:r>
              <a:rPr lang="ru-RU" sz="2400" b="0" i="0" u="none" strike="noStrike" cap="none" spc="0">
                <a:solidFill>
                  <a:schemeClr val="tx1"/>
                </a:solidFill>
                <a:highlight>
                  <a:srgbClr val="FF0000"/>
                </a:highlight>
                <a:latin typeface="Arial"/>
                <a:ea typeface="Arial"/>
                <a:cs typeface="Arial"/>
              </a:rPr>
              <a:t>а</a:t>
            </a:r>
            <a:r>
              <a:rPr lang="ru-RU" sz="2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, направ</a:t>
            </a:r>
            <a:r>
              <a:rPr lang="ru-RU" sz="2400" b="0" i="0" u="none" strike="noStrike" cap="none" spc="0">
                <a:solidFill>
                  <a:schemeClr val="tx1"/>
                </a:solidFill>
                <a:highlight>
                  <a:srgbClr val="FF0000"/>
                </a:highlight>
                <a:latin typeface="Arial"/>
                <a:ea typeface="Arial"/>
                <a:cs typeface="Arial"/>
              </a:rPr>
              <a:t>о</a:t>
            </a:r>
            <a:r>
              <a:rPr lang="ru-RU" sz="2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, засветл</a:t>
            </a:r>
            <a:r>
              <a:rPr lang="ru-RU" sz="2400" b="0" i="0" u="none" strike="noStrike" cap="none" spc="0">
                <a:solidFill>
                  <a:schemeClr val="tx1"/>
                </a:solidFill>
                <a:highlight>
                  <a:srgbClr val="FF0000"/>
                </a:highlight>
                <a:latin typeface="Arial"/>
                <a:ea typeface="Arial"/>
                <a:cs typeface="Arial"/>
              </a:rPr>
              <a:t>о</a:t>
            </a:r>
            <a:r>
              <a:rPr lang="ru-RU" sz="2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, искос</a:t>
            </a:r>
            <a:r>
              <a:rPr lang="ru-RU" sz="2400" b="0" i="0" u="none" strike="noStrike" cap="none" spc="0">
                <a:solidFill>
                  <a:schemeClr val="tx1"/>
                </a:solidFill>
                <a:highlight>
                  <a:srgbClr val="FF0000"/>
                </a:highlight>
                <a:latin typeface="Arial"/>
                <a:ea typeface="Arial"/>
                <a:cs typeface="Arial"/>
              </a:rPr>
              <a:t>а</a:t>
            </a:r>
            <a:r>
              <a:rPr lang="ru-RU" sz="2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.</a:t>
            </a:r>
            <a:endParaRPr sz="2400"/>
          </a:p>
          <a:p>
            <a:pPr marL="0" indent="0">
              <a:buFont typeface="Arial"/>
              <a:buNone/>
              <a:defRPr/>
            </a:pPr>
            <a:endParaRPr sz="24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Blank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 Them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Р7-Офис/7.2.2.36</Application>
  <DocSecurity>0</DocSecurity>
  <PresentationFormat>Widescreen</PresentationFormat>
  <Paragraphs>0</Paragraphs>
  <Slides>11</Slides>
  <Notes>11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dc:identifier/>
  <dc:language/>
  <cp:lastModifiedBy/>
  <cp:revision>9</cp:revision>
  <dcterms:created xsi:type="dcterms:W3CDTF">2012-12-03T06:56:55Z</dcterms:created>
  <dcterms:modified xsi:type="dcterms:W3CDTF">2024-02-19T03:04:42Z</dcterms:modified>
  <cp:category/>
  <cp:contentStatus/>
  <cp:version/>
</cp:coreProperties>
</file>