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7" r:id="rId12"/>
    <p:sldId id="265" r:id="rId13"/>
    <p:sldId id="266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7AA7-BFBB-4613-9CF4-93852935A240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8E849-3A8B-43E7-8B9D-15DF3D004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665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7AA7-BFBB-4613-9CF4-93852935A240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8E849-3A8B-43E7-8B9D-15DF3D004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204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7AA7-BFBB-4613-9CF4-93852935A240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8E849-3A8B-43E7-8B9D-15DF3D004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174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7AA7-BFBB-4613-9CF4-93852935A240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8E849-3A8B-43E7-8B9D-15DF3D004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052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7AA7-BFBB-4613-9CF4-93852935A240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8E849-3A8B-43E7-8B9D-15DF3D004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603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7AA7-BFBB-4613-9CF4-93852935A240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8E849-3A8B-43E7-8B9D-15DF3D004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836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7AA7-BFBB-4613-9CF4-93852935A240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8E849-3A8B-43E7-8B9D-15DF3D004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270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7AA7-BFBB-4613-9CF4-93852935A240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8E849-3A8B-43E7-8B9D-15DF3D004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53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7AA7-BFBB-4613-9CF4-93852935A240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8E849-3A8B-43E7-8B9D-15DF3D004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613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7AA7-BFBB-4613-9CF4-93852935A240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8E849-3A8B-43E7-8B9D-15DF3D004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040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7AA7-BFBB-4613-9CF4-93852935A240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8E849-3A8B-43E7-8B9D-15DF3D004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911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C7AA7-BFBB-4613-9CF4-93852935A240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8E849-3A8B-43E7-8B9D-15DF3D004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486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rive.google.com/file/d/1sWZ8WNZuNt2g7wnqdAKHKqpoEnaLmBD7/view?usp=drive_link" TargetMode="Externa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olnk.ru/qJBZz" TargetMode="Externa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rutube.ru/video/40d00849090d6231261f4b0c80032da3/" TargetMode="External"/><Relationship Id="rId4" Type="http://schemas.openxmlformats.org/officeDocument/2006/relationships/hyperlink" Target="https://rutube.r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tube.ru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rutube.ru/video/5edc46fd835c28d8aab7c52a1050ebe2/" TargetMode="Externa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90058" y="667657"/>
            <a:ext cx="77506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Единый методический день</a:t>
            </a:r>
            <a:endParaRPr lang="ru-RU" sz="2000" dirty="0" smtClean="0">
              <a:solidFill>
                <a:srgbClr val="FF0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«Формирование функциональной грамотности»</a:t>
            </a:r>
            <a:endParaRPr lang="ru-RU" sz="2000" dirty="0" smtClean="0">
              <a:solidFill>
                <a:srgbClr val="FF0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12.12.2024</a:t>
            </a:r>
            <a:endParaRPr lang="ru-RU" sz="2000" dirty="0">
              <a:solidFill>
                <a:srgbClr val="FF0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3144" y="2119086"/>
            <a:ext cx="108276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сетевой онлайн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проект-конкурс </a:t>
            </a: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Почитаем – 2024» (опыт участия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96908" y="5111205"/>
            <a:ext cx="5573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Отавина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Оксана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Евгеньевна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МАОУ «СОШ «Петролеум+»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ерми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06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015"/>
          <a:stretch/>
        </p:blipFill>
        <p:spPr>
          <a:xfrm>
            <a:off x="145143" y="711199"/>
            <a:ext cx="9337760" cy="452369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7962" y="1422400"/>
            <a:ext cx="3111180" cy="515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02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0914" y="217716"/>
            <a:ext cx="1065348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дает участие в проекте педагогу?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Arial" panose="020B0604020202020204" pitchFamily="34" charset="0"/>
              <a:buChar char="●"/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Повышение уровня </a:t>
            </a:r>
            <a:r>
              <a:rPr lang="ru-RU" sz="2000" dirty="0" smtClean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владени</a:t>
            </a:r>
            <a:r>
              <a:rPr lang="ru-RU" sz="2000" dirty="0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я </a:t>
            </a:r>
            <a:r>
              <a:rPr lang="ru-RU" sz="2000" dirty="0" smtClean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метод</a:t>
            </a:r>
            <a:r>
              <a:rPr lang="ru-RU" sz="2000" dirty="0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а</a:t>
            </a:r>
            <a:r>
              <a:rPr lang="ru-RU" sz="2000" dirty="0" smtClean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педагогического проектирования.  </a:t>
            </a:r>
            <a:endParaRPr lang="ru-RU" sz="2000" dirty="0" smtClean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Arial" panose="020B0604020202020204" pitchFamily="34" charset="0"/>
              <a:buChar char="●"/>
            </a:pPr>
            <a:r>
              <a:rPr lang="ru-RU" sz="2000" dirty="0" smtClean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Повышение уровня педагогической коммуникативной культуры,</a:t>
            </a:r>
            <a:r>
              <a:rPr lang="ru-RU" sz="2000" dirty="0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заинтересованности в  культурном воспитании детей.  </a:t>
            </a:r>
            <a:r>
              <a:rPr lang="ru-RU" sz="2000" b="1" dirty="0" smtClean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 </a:t>
            </a:r>
            <a:endParaRPr lang="ru-RU" sz="2000" dirty="0" smtClean="0">
              <a:effectLst/>
              <a:latin typeface="Noto Sans Symbols"/>
              <a:ea typeface="Noto Sans Symbols"/>
              <a:cs typeface="Noto Sans Symbols"/>
            </a:endParaRPr>
          </a:p>
          <a:p>
            <a:pPr marL="179705" indent="-228600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дает участие в проекте ребенку?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294005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навыков чтения, анализа текстов и интерпретации художественных произведений.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●"/>
            </a:pPr>
            <a:r>
              <a:rPr lang="ru-RU" sz="2000" dirty="0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Реализация и раскрытие творческих возможностей детей.</a:t>
            </a:r>
            <a:endParaRPr lang="ru-RU" sz="2000" dirty="0" smtClean="0">
              <a:effectLst/>
              <a:latin typeface="Noto Sans Symbols"/>
              <a:ea typeface="Noto Sans Symbols"/>
              <a:cs typeface="Noto Sans Symbols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●"/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Литературное  воспитание юных граждан Российской Федерации.</a:t>
            </a:r>
            <a:endParaRPr lang="ru-RU" sz="2000" dirty="0" smtClean="0">
              <a:effectLst/>
              <a:latin typeface="Noto Sans Symbols"/>
              <a:ea typeface="Noto Sans Symbols"/>
              <a:cs typeface="Noto Sans Symbols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●"/>
            </a:pPr>
            <a:r>
              <a:rPr lang="ru-RU" sz="2000" dirty="0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Развитие познавательной активности. </a:t>
            </a:r>
            <a:endParaRPr lang="ru-RU" sz="2000" dirty="0" smtClean="0">
              <a:effectLst/>
              <a:latin typeface="Noto Sans Symbols"/>
              <a:ea typeface="Noto Sans Symbols"/>
              <a:cs typeface="Noto Sans Symbols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●"/>
            </a:pPr>
            <a:r>
              <a:rPr lang="ru-RU" sz="2000" dirty="0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Развитие навыков сотрудничества в команде.</a:t>
            </a: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●"/>
            </a:pPr>
            <a:r>
              <a:rPr lang="ru-RU" sz="2000" dirty="0" smtClean="0">
                <a:highlight>
                  <a:srgbClr val="FFFFFF"/>
                </a:highlight>
                <a:latin typeface="Times New Roman" panose="02020603050405020304" pitchFamily="18" charset="0"/>
                <a:ea typeface="Noto Sans Symbols"/>
                <a:cs typeface="Noto Sans Symbols"/>
              </a:rPr>
              <a:t>Получение  навыков публичного выступления и презентаций. Что может быть полезным в будущем в школьных мероприятиях и внеклассных активностях.</a:t>
            </a:r>
            <a:endParaRPr lang="ru-RU" sz="2000" dirty="0" smtClean="0">
              <a:effectLst/>
              <a:latin typeface="Noto Sans Symbols"/>
              <a:ea typeface="Noto Sans Symbols"/>
              <a:cs typeface="Noto Sans Symbols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дает участие в проекте родителям (законным представителям)?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ru-RU" sz="2000" u="none" strike="noStrik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мотивации к участию в жизни класса/школы.</a:t>
            </a:r>
            <a:endParaRPr lang="ru-RU" sz="2000" u="none" strike="noStrike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ru-RU" sz="2000" u="none" strike="noStrik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Распространение положительного опыта семейного воспитания и повышение ответственности родителей за воспитание детей.</a:t>
            </a:r>
            <a:endParaRPr lang="ru-RU" sz="2000" u="none" strike="noStrike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●"/>
            </a:pPr>
            <a:r>
              <a:rPr lang="ru-RU" sz="2000" u="none" strike="noStrike" dirty="0" smtClean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Мотивация на эмоционально-личностное и патриотическое воспитание детей в условиях семьи.</a:t>
            </a:r>
            <a:endParaRPr lang="ru-RU" sz="20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05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8286" y="421558"/>
            <a:ext cx="10130971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spc="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Уважаемые организаторы проекта! Мы хотим выразить Вам большую благодарность за увлекательное путешествие в волшебный мир сказок А. Волкова!</a:t>
            </a:r>
            <a:br>
              <a:rPr lang="ru-RU" sz="2400" spc="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spc="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получили возможность проявить творчество и фантазию при создании литературной газеты, </a:t>
            </a:r>
            <a:r>
              <a:rPr lang="ru-RU" sz="2400" spc="1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буктрейлера</a:t>
            </a:r>
            <a:r>
              <a:rPr lang="ru-RU" sz="2400" spc="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больше всего нам понравилось быть организаторами и участниками </a:t>
            </a:r>
            <a:r>
              <a:rPr lang="ru-RU" sz="2400" spc="1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флешмоба</a:t>
            </a:r>
            <a:r>
              <a:rPr lang="ru-RU" sz="2400" spc="1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ru-RU" sz="2400" spc="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Интересно было сопоставить свои работы с работами ребят из других городов нашей необъятной Родины. Благодаря проекту, мы, </a:t>
            </a:r>
            <a:r>
              <a:rPr lang="ru-RU" sz="2400" spc="1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«Верные друзья», </a:t>
            </a:r>
            <a:r>
              <a:rPr lang="ru-RU" sz="2400" spc="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стали настоящей командой, получили много знаний и большой заряд бодрости! Нам очень понравилось! А как приятно было поделиться с одноклассниками своими открытиями и достижениями! Ещё раз огромное спасибо организаторам проекта! Всем участникам проекта мы желаем удачи, здоровья, новых, не менее увлекательных путешествий! Никогда не останавливайтесь на достигнутом, всегда стремитесь к покорению новых вершин</a:t>
            </a:r>
            <a:r>
              <a:rPr lang="ru-RU" sz="2400" spc="1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12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371" y="0"/>
            <a:ext cx="5488700" cy="38805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6" y="1128441"/>
            <a:ext cx="6718311" cy="47498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501" y="3880511"/>
            <a:ext cx="5473036" cy="272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72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158" y="638628"/>
            <a:ext cx="3747752" cy="58565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87" y="485809"/>
            <a:ext cx="6840084" cy="582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11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0" b="42519"/>
          <a:stretch/>
        </p:blipFill>
        <p:spPr>
          <a:xfrm>
            <a:off x="502693" y="955265"/>
            <a:ext cx="5744255" cy="2714171"/>
          </a:xfrm>
          <a:prstGeom prst="rect">
            <a:avLst/>
          </a:prstGeom>
        </p:spPr>
      </p:pic>
      <p:pic>
        <p:nvPicPr>
          <p:cNvPr id="5" name="Объект 3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93" b="-1"/>
          <a:stretch/>
        </p:blipFill>
        <p:spPr>
          <a:xfrm>
            <a:off x="6079308" y="4380112"/>
            <a:ext cx="5744255" cy="20465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7697" y="368651"/>
            <a:ext cx="497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СТРАШИЛА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90789" y="3669436"/>
            <a:ext cx="4484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Дровосек</a:t>
            </a:r>
            <a:endParaRPr lang="ru-RU" sz="28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17" t="22751" r="34814" b="35539"/>
          <a:stretch/>
        </p:blipFill>
        <p:spPr>
          <a:xfrm>
            <a:off x="1643992" y="3794386"/>
            <a:ext cx="2423409" cy="32179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0" t="51334" r="66500" b="8666"/>
          <a:stretch/>
        </p:blipFill>
        <p:spPr>
          <a:xfrm>
            <a:off x="8044655" y="517910"/>
            <a:ext cx="1813560" cy="296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77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42" y="1074057"/>
            <a:ext cx="4587234" cy="45507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0003" y="2591657"/>
            <a:ext cx="7959140" cy="39180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73876" y="560332"/>
            <a:ext cx="71700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проекта «Почитаем 2024» -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Вьюн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Наталья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Дмитриевна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«Школы самоопределения» г. Москвы, руководитель международного сетевого педагогического сообщества «Школа учителя «Цифровой Форсайт», цифровой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амбассадор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9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523" y="319313"/>
            <a:ext cx="12052076" cy="19158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7540" y="2352880"/>
            <a:ext cx="110453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 старшего дошкольного возраста под руководством педагога, учащиеся начальной и средней школы под руководством педагога, родители. </a:t>
            </a:r>
          </a:p>
          <a:p>
            <a:r>
              <a:rPr lang="ru-RU" dirty="0"/>
              <a:t> 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7540" y="3947888"/>
            <a:ext cx="113600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условия, обеспечивающие приобщение участников проекта к культурному наследию и развитию их эстетического вкуса посредством знакомства с лучшими образцами литературного творчества.</a:t>
            </a:r>
          </a:p>
        </p:txBody>
      </p:sp>
    </p:spTree>
    <p:extLst>
      <p:ext uri="{BB962C8B-B14F-4D97-AF65-F5344CB8AC3E}">
        <p14:creationId xmlns:p14="http://schemas.microsoft.com/office/powerpoint/2010/main" val="260479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5085" y="362856"/>
            <a:ext cx="11219543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развития творческих способностей, умения самостоятельно работать с различными источниками при получении необходимой информации.</a:t>
            </a:r>
            <a:endParaRPr lang="ru-RU" sz="2400" u="none" strike="noStrike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Формированию навыков исследовательской деятельности, умения применять свои знания на практике при создании творческих продуктов.</a:t>
            </a:r>
            <a:endParaRPr lang="ru-RU" sz="2400" u="none" strike="noStrike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интереса к совместной работе в команде, творческих способностей, познавательной активности, навыков межличностного общения.</a:t>
            </a:r>
            <a:endParaRPr lang="ru-RU" sz="24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5085" y="3998185"/>
            <a:ext cx="119597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проведения, виды деятельности: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Познавательно-исследовательская (сбор и анализ информации).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Коммуникативная (свободное общение и взаимодействие со взрослыми и сверстниками).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Продуктивная (ручной и художественный труд).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Трудовая (развитие трудовой деятельности).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3357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804" y="647163"/>
            <a:ext cx="3593688" cy="52036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45990" y="185498"/>
            <a:ext cx="5747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проведения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614"/>
          <a:stretch/>
        </p:blipFill>
        <p:spPr>
          <a:xfrm>
            <a:off x="261256" y="750329"/>
            <a:ext cx="8103690" cy="49973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681" y="2711553"/>
            <a:ext cx="2239004" cy="313927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4742" y="6066749"/>
            <a:ext cx="95389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drive.google.com/file/d/1sWZ8WNZuNt2g7wnqdAKHKqpoEnaLmBD7/view?usp=drive_link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211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41371" y="312447"/>
            <a:ext cx="29895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проведения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3630" y="809373"/>
            <a:ext cx="3476625" cy="55816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74112"/>
            <a:ext cx="6438900" cy="5029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183" y="2041892"/>
            <a:ext cx="5337578" cy="352897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94246" y="6067858"/>
            <a:ext cx="27647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golnk.ru/qJBZz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134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41371" y="312447"/>
            <a:ext cx="29895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проведения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039" y="312447"/>
            <a:ext cx="3466420" cy="58526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142"/>
            <a:ext cx="3248364" cy="31931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8343" y="2757714"/>
            <a:ext cx="7430948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Arial" panose="020B0604020202020204" pitchFamily="34" charset="0"/>
              <a:buChar char="●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Создать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буктрейлер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(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буктрейлер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- это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короткии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̆ видеоролик,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созданныи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̆ на основе книги,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которыи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̆ помогает привлечь внимание к произведению и заинтересовать читателя. Он состоит из коротких и ярких фрагментов, которые создают образ книги и ее сюжета.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Буктрейлеры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могут быть созданы в разных форматах: от обычного видео до анимации). </a:t>
            </a:r>
            <a:endParaRPr lang="ru-RU" sz="1400" dirty="0" smtClean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Arial" panose="020B0604020202020204" pitchFamily="34" charset="0"/>
              <a:buChar char="●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Представить в формате видео (продолжительность ролика не более 5 мин) и загрузить на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  <a:hlinkClick r:id="rId4"/>
              </a:rPr>
              <a:t>https://rutube.ru/</a:t>
            </a:r>
            <a:endParaRPr lang="ru-RU" sz="1400" dirty="0" smtClean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Arial" panose="020B0604020202020204" pitchFamily="34" charset="0"/>
              <a:buChar char="●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Внести ссылку в Таблицу продвижения.</a:t>
            </a:r>
            <a:endParaRPr lang="ru-RU" sz="1400" dirty="0">
              <a:effectLst/>
              <a:latin typeface="Noto Sans Symbols"/>
              <a:ea typeface="Noto Sans Symbols"/>
              <a:cs typeface="Noto Sans Symbol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15817" y="5907313"/>
            <a:ext cx="71847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https://rutube.ru/video/40d00849090d6231261f4b0c80032da3</a:t>
            </a:r>
            <a:r>
              <a:rPr lang="en-US" dirty="0" smtClean="0">
                <a:hlinkClick r:id="rId5"/>
              </a:rPr>
              <a:t>/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604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41371" y="312447"/>
            <a:ext cx="29895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проведения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4935" y="312447"/>
            <a:ext cx="4013332" cy="624528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2134" y="4922972"/>
            <a:ext cx="6923315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Представить отчет о проведении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флешмоба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ОУ в формате  видеоролика (продолжительность ролика не более 5 мин), и загрузить на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https://rutube.ru/</a:t>
            </a:r>
            <a:endParaRPr lang="ru-RU" sz="14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66" y="896006"/>
            <a:ext cx="7159050" cy="402696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09600" y="6211669"/>
            <a:ext cx="66458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https://rutube.ru/video/5edc46fd835c28d8aab7c52a1050ebe2</a:t>
            </a:r>
            <a:r>
              <a:rPr lang="en-US" dirty="0" smtClean="0">
                <a:hlinkClick r:id="rId5"/>
              </a:rPr>
              <a:t>/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773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379</Words>
  <Application>Microsoft Office PowerPoint</Application>
  <PresentationFormat>Широкоэкранный</PresentationFormat>
  <Paragraphs>54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Noto Sans Symbols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2024-12-11T18:24:23Z</dcterms:created>
  <dcterms:modified xsi:type="dcterms:W3CDTF">2024-12-12T18:17:30Z</dcterms:modified>
</cp:coreProperties>
</file>