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6" r:id="rId9"/>
    <p:sldId id="268" r:id="rId10"/>
    <p:sldId id="269" r:id="rId11"/>
    <p:sldId id="267" r:id="rId12"/>
    <p:sldId id="275" r:id="rId13"/>
    <p:sldId id="274" r:id="rId14"/>
    <p:sldId id="273" r:id="rId15"/>
    <p:sldId id="276" r:id="rId16"/>
    <p:sldId id="278" r:id="rId17"/>
    <p:sldId id="277" r:id="rId18"/>
    <p:sldId id="279" r:id="rId19"/>
    <p:sldId id="280" r:id="rId20"/>
    <p:sldId id="281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04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51C4A-19E7-4916-8137-7A42027142F8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90FF3-0951-44D5-A7E1-1B34525251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195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90FF3-0951-44D5-A7E1-1B345252513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915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21D70-0716-4965-8229-F45EA60AFB2C}" type="datetimeFigureOut">
              <a:rPr lang="ru-RU" smtClean="0"/>
              <a:pPr/>
              <a:t>03.06.2024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14CA5-443B-4F93-BB6E-CFF670E18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21D70-0716-4965-8229-F45EA60AFB2C}" type="datetimeFigureOut">
              <a:rPr lang="ru-RU" smtClean="0"/>
              <a:pPr/>
              <a:t>03.06.2024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14CA5-443B-4F93-BB6E-CFF670E18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21D70-0716-4965-8229-F45EA60AFB2C}" type="datetimeFigureOut">
              <a:rPr lang="ru-RU" smtClean="0"/>
              <a:pPr/>
              <a:t>03.06.2024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14CA5-443B-4F93-BB6E-CFF670E18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21D70-0716-4965-8229-F45EA60AFB2C}" type="datetimeFigureOut">
              <a:rPr lang="ru-RU" smtClean="0"/>
              <a:pPr/>
              <a:t>03.06.2024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14CA5-443B-4F93-BB6E-CFF670E18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21D70-0716-4965-8229-F45EA60AFB2C}" type="datetimeFigureOut">
              <a:rPr lang="ru-RU" smtClean="0"/>
              <a:pPr/>
              <a:t>03.06.2024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14CA5-443B-4F93-BB6E-CFF670E18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21D70-0716-4965-8229-F45EA60AFB2C}" type="datetimeFigureOut">
              <a:rPr lang="ru-RU" smtClean="0"/>
              <a:pPr/>
              <a:t>03.06.2024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14CA5-443B-4F93-BB6E-CFF670E18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21D70-0716-4965-8229-F45EA60AFB2C}" type="datetimeFigureOut">
              <a:rPr lang="ru-RU" smtClean="0"/>
              <a:pPr/>
              <a:t>03.06.2024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14CA5-443B-4F93-BB6E-CFF670E18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21D70-0716-4965-8229-F45EA60AFB2C}" type="datetimeFigureOut">
              <a:rPr lang="ru-RU" smtClean="0"/>
              <a:pPr/>
              <a:t>03.06.2024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14CA5-443B-4F93-BB6E-CFF670E18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21D70-0716-4965-8229-F45EA60AFB2C}" type="datetimeFigureOut">
              <a:rPr lang="ru-RU" smtClean="0"/>
              <a:pPr/>
              <a:t>03.06.2024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14CA5-443B-4F93-BB6E-CFF670E18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21D70-0716-4965-8229-F45EA60AFB2C}" type="datetimeFigureOut">
              <a:rPr lang="ru-RU" smtClean="0"/>
              <a:pPr/>
              <a:t>03.06.2024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14CA5-443B-4F93-BB6E-CFF670E18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21D70-0716-4965-8229-F45EA60AFB2C}" type="datetimeFigureOut">
              <a:rPr lang="ru-RU" smtClean="0"/>
              <a:pPr/>
              <a:t>03.06.2024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14CA5-443B-4F93-BB6E-CFF670E18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021D70-0716-4965-8229-F45EA60AFB2C}" type="datetimeFigureOut">
              <a:rPr lang="ru-RU" smtClean="0"/>
              <a:pPr/>
              <a:t>03.06.2024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E314CA5-443B-4F93-BB6E-CFF670E180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3071833"/>
          </a:xfrm>
        </p:spPr>
        <p:txBody>
          <a:bodyPr/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Кластер как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метод  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критического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мышления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3438" y="4572008"/>
            <a:ext cx="3571876" cy="1655762"/>
          </a:xfrm>
        </p:spPr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44371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ЧОУ СОШ «СТУПЕНИ»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01291" y="4882683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Учитель истории и обществознания </a:t>
            </a:r>
            <a:r>
              <a:rPr lang="ru-RU" b="1" i="1" dirty="0" smtClean="0"/>
              <a:t>Князева Ольга Валерьевна</a:t>
            </a:r>
          </a:p>
          <a:p>
            <a:r>
              <a:rPr lang="ru-RU" dirty="0" smtClean="0"/>
              <a:t>Учитель математики </a:t>
            </a:r>
            <a:r>
              <a:rPr lang="ru-RU" b="1" i="1" dirty="0" smtClean="0"/>
              <a:t>Петряев Игорь Викторович</a:t>
            </a:r>
            <a:endParaRPr lang="ru-RU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Я\Desktop\9601f3a3-bac9-4a2e-88eb-9a62a46f13ea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14282" y="285728"/>
            <a:ext cx="8643998" cy="589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кластеров учеников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91264" cy="4929411"/>
          </a:xfrm>
        </p:spPr>
        <p:txBody>
          <a:bodyPr/>
          <a:lstStyle/>
          <a:p>
            <a:pPr algn="ctr"/>
            <a:r>
              <a:rPr lang="ru-RU" sz="2000" dirty="0" smtClean="0"/>
              <a:t>Предмет – </a:t>
            </a:r>
            <a:r>
              <a:rPr lang="ru-RU" sz="2000" i="1" dirty="0" smtClean="0">
                <a:solidFill>
                  <a:srgbClr val="FF0000"/>
                </a:solidFill>
              </a:rPr>
              <a:t>История 8 класс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sus\Desktop\пед идеи\сканы обществознания\Скан_20240407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8684"/>
            <a:ext cx="7272808" cy="528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кластеров учеников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/>
          <a:lstStyle/>
          <a:p>
            <a:pPr algn="ctr"/>
            <a:r>
              <a:rPr lang="ru-RU" sz="2000" dirty="0" smtClean="0"/>
              <a:t>Предмет – </a:t>
            </a:r>
            <a:r>
              <a:rPr lang="ru-RU" sz="2000" i="1" dirty="0" smtClean="0">
                <a:solidFill>
                  <a:srgbClr val="FF0000"/>
                </a:solidFill>
              </a:rPr>
              <a:t>История 8 класс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sus\Desktop\пед идеи\сканы обществознания\Скан_20240407 (3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31763"/>
            <a:ext cx="7239265" cy="52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91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кластеров учеников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147248" cy="4929411"/>
          </a:xfrm>
        </p:spPr>
        <p:txBody>
          <a:bodyPr/>
          <a:lstStyle/>
          <a:p>
            <a:pPr algn="ctr"/>
            <a:r>
              <a:rPr lang="ru-RU" sz="2000" dirty="0" smtClean="0"/>
              <a:t>Предмет – </a:t>
            </a:r>
            <a:r>
              <a:rPr lang="ru-RU" sz="2000" i="1" dirty="0" smtClean="0">
                <a:solidFill>
                  <a:srgbClr val="FF0000"/>
                </a:solidFill>
              </a:rPr>
              <a:t>История 8 класс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sus\Desktop\пед идеи\сканы обществознания\Скан_202404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7056784" cy="513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14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кластеров учеников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algn="ctr"/>
            <a:r>
              <a:rPr lang="ru-RU" sz="2000" dirty="0" smtClean="0"/>
              <a:t>Предмет – </a:t>
            </a:r>
            <a:r>
              <a:rPr lang="ru-RU" sz="2000" i="1" dirty="0" smtClean="0">
                <a:solidFill>
                  <a:srgbClr val="FF0000"/>
                </a:solidFill>
              </a:rPr>
              <a:t>История 8 класс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asus\Desktop\пед идеи\сканы обществознания\Скан_20240407 (5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36229"/>
            <a:ext cx="7119791" cy="517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8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кластеров учеников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pPr algn="ctr"/>
            <a:r>
              <a:rPr lang="ru-RU" sz="2000" dirty="0" smtClean="0"/>
              <a:t>Предмет – </a:t>
            </a:r>
            <a:r>
              <a:rPr lang="ru-RU" sz="2000" i="1" dirty="0" smtClean="0">
                <a:solidFill>
                  <a:srgbClr val="FF0000"/>
                </a:solidFill>
              </a:rPr>
              <a:t>Алгебра  8 класс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4" y="1556792"/>
            <a:ext cx="7285031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2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кластеров учеников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pPr algn="ctr"/>
            <a:r>
              <a:rPr lang="ru-RU" sz="2000" dirty="0" smtClean="0"/>
              <a:t>Предмет – </a:t>
            </a:r>
            <a:r>
              <a:rPr lang="ru-RU" sz="2000" i="1" dirty="0" smtClean="0">
                <a:solidFill>
                  <a:srgbClr val="FF0000"/>
                </a:solidFill>
              </a:rPr>
              <a:t>Алгебра  8 класс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1"/>
            <a:ext cx="781235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9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кластеров учеников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pPr algn="ctr"/>
            <a:r>
              <a:rPr lang="ru-RU" sz="2000" dirty="0" smtClean="0"/>
              <a:t>Предмет – </a:t>
            </a:r>
            <a:r>
              <a:rPr lang="ru-RU" sz="2000" i="1" dirty="0" smtClean="0">
                <a:solidFill>
                  <a:srgbClr val="FF0000"/>
                </a:solidFill>
              </a:rPr>
              <a:t>Алгебра  8 класс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asus\Desktop\пед идеи\сканы работ\Скан_20240402 (5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082" y="1632764"/>
            <a:ext cx="7206732" cy="52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66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кластеров учеников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pPr algn="ctr"/>
            <a:r>
              <a:rPr lang="ru-RU" sz="2000" dirty="0" smtClean="0"/>
              <a:t>Предмет – </a:t>
            </a:r>
            <a:r>
              <a:rPr lang="ru-RU" sz="2000" i="1" dirty="0" smtClean="0">
                <a:solidFill>
                  <a:srgbClr val="FF0000"/>
                </a:solidFill>
              </a:rPr>
              <a:t>Геометрия  8 класс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3"/>
            <a:ext cx="738081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6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кластеров учеников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pPr algn="ctr"/>
            <a:r>
              <a:rPr lang="ru-RU" sz="2000" dirty="0" smtClean="0"/>
              <a:t>Предмет – </a:t>
            </a:r>
            <a:r>
              <a:rPr lang="ru-RU" sz="2000" i="1" dirty="0" smtClean="0">
                <a:solidFill>
                  <a:srgbClr val="FF0000"/>
                </a:solidFill>
              </a:rPr>
              <a:t>Геометрия  8 класс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1"/>
            <a:ext cx="7056784" cy="513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74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Что такое критическое мышление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умение всесторонне анализировать информацию и делать обоснованные выводы.</a:t>
            </a:r>
          </a:p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Способность ставить под сомнение </a:t>
            </a:r>
          </a:p>
          <a:p>
            <a:pPr marL="0" lvl="0" indent="0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юбую информацию.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072990" y="4214818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кластеров учеников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pPr algn="ctr"/>
            <a:r>
              <a:rPr lang="ru-RU" sz="2000" dirty="0" smtClean="0"/>
              <a:t>Предмет – </a:t>
            </a:r>
            <a:r>
              <a:rPr lang="ru-RU" sz="2000" i="1" dirty="0" smtClean="0">
                <a:solidFill>
                  <a:srgbClr val="FF0000"/>
                </a:solidFill>
              </a:rPr>
              <a:t>Геометрия  8 класс</a:t>
            </a:r>
            <a:endParaRPr lang="ru-RU" sz="2000" i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22" y="1556792"/>
            <a:ext cx="7156494" cy="520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40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25024" y="1700808"/>
            <a:ext cx="3807216" cy="388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Развитие критического мышления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дает следующие результаты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1. Высокая мотивация учащихся к образовательному процессу.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2. Возрастание мыслительных возможностей учащихся, гибкости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мышления.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Развитие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навыков самостоятельно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конструировать,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формулировать понятия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оперировать ими. 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4. Развитие способностей передавать другим авторскую информацию, подвергать ее коррекции, понимать и принимать точку зрения другого человека.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5. Развитие умения анализировать полученную информацию.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Что дает технология критического мышления ученику?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эффективности восприятия информации;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повышение интереса, как к изучаемому материалу, так и к самому процессу обучения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умение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самостоятельно добывать и анализировать информацию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-умение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работать в сотрудничестве с другими;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- улучшить качество полученных знаний;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- интерес учиться в течении всей жизни.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Что дает технология критического мышления учителю?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endParaRPr lang="ru-RU" dirty="0"/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- умение создать в классе атмосферу открытости и ответственного сотрудничества;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способствует формированию самостоятельности учеников в процессе обучения;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грамотно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анализировать свою деятельность;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- стать источником ценной профессиональной информации для других учителей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Понятие кластер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Кластер («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гроздь, скопление, кисть, рой»)–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обьединение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нескольких однородных элементов , которое может рассматриваться как самостоятельная единица, обладающая определенными свойствами.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886700" cy="1325563"/>
          </a:xfrm>
        </p:spPr>
        <p:txBody>
          <a:bodyPr/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Правила создания кластера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- в центре листа записывается тема, а от нее крупные смысловые единицы; 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- система кластеров охватывает большее количество информации, чем мы получаем при обычной работе;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- не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бояться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записывать все, что приходит на ум. Дать волю воображению и интуиции;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- продолжать работу, пока не кончится время и идеи не иссякнут;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- постараться построить как можно больше связей.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Примеры кластеров</a:t>
            </a:r>
            <a:endParaRPr lang="ru-RU" dirty="0"/>
          </a:p>
        </p:txBody>
      </p:sp>
      <p:pic>
        <p:nvPicPr>
          <p:cNvPr id="5" name="Содержимое 4" descr="https://ds05.infourok.ru/uploads/ex/07bf/0006be7e-53766fd9/2/img19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1560" y="1412776"/>
            <a:ext cx="8103273" cy="530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135049"/>
          </a:xfrm>
        </p:spPr>
        <p:txBody>
          <a:bodyPr/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Составление кластера по теме «Формы государства»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Я\Desktop\f940fee8-9730-48b4-be75-74d513c90d18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940248" y="1643050"/>
            <a:ext cx="3560578" cy="45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137</TotalTime>
  <Words>337</Words>
  <Application>Microsoft Office PowerPoint</Application>
  <PresentationFormat>Экран (4:3)</PresentationFormat>
  <Paragraphs>56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Тема1</vt:lpstr>
      <vt:lpstr>Кластер как  метод   критического мышления</vt:lpstr>
      <vt:lpstr>Что такое критическое мышление?</vt:lpstr>
      <vt:lpstr>Развитие критического мышления дает следующие результаты:</vt:lpstr>
      <vt:lpstr>Что дает технология критического мышления ученику? </vt:lpstr>
      <vt:lpstr>Что дает технология критического мышления учителю?</vt:lpstr>
      <vt:lpstr>Понятие кластер</vt:lpstr>
      <vt:lpstr>Правила создания кластера</vt:lpstr>
      <vt:lpstr>Примеры кластеров</vt:lpstr>
      <vt:lpstr>Составление кластера по теме «Формы государства» </vt:lpstr>
      <vt:lpstr>Презентация PowerPoint</vt:lpstr>
      <vt:lpstr>Примеры кластеров учеников</vt:lpstr>
      <vt:lpstr>Примеры кластеров учеников</vt:lpstr>
      <vt:lpstr>Примеры кластеров учеников</vt:lpstr>
      <vt:lpstr>Примеры кластеров учеников</vt:lpstr>
      <vt:lpstr>Примеры кластеров учеников</vt:lpstr>
      <vt:lpstr>Примеры кластеров учеников</vt:lpstr>
      <vt:lpstr>Примеры кластеров учеников</vt:lpstr>
      <vt:lpstr>Примеры кластеров учеников</vt:lpstr>
      <vt:lpstr>Примеры кластеров учеников</vt:lpstr>
      <vt:lpstr>Примеры кластеров учеников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asus</cp:lastModifiedBy>
  <cp:revision>26</cp:revision>
  <dcterms:created xsi:type="dcterms:W3CDTF">2022-07-17T06:07:59Z</dcterms:created>
  <dcterms:modified xsi:type="dcterms:W3CDTF">2024-06-03T11:46:03Z</dcterms:modified>
</cp:coreProperties>
</file>