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3" r:id="rId11"/>
    <p:sldId id="276" r:id="rId12"/>
    <p:sldId id="269" r:id="rId13"/>
    <p:sldId id="265" r:id="rId14"/>
    <p:sldId id="272" r:id="rId15"/>
    <p:sldId id="279" r:id="rId16"/>
    <p:sldId id="266" r:id="rId17"/>
    <p:sldId id="267" r:id="rId18"/>
    <p:sldId id="277" r:id="rId19"/>
    <p:sldId id="278" r:id="rId20"/>
    <p:sldId id="280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4660"/>
  </p:normalViewPr>
  <p:slideViewPr>
    <p:cSldViewPr snapToGrid="0">
      <p:cViewPr>
        <p:scale>
          <a:sx n="74" d="100"/>
          <a:sy n="74" d="100"/>
        </p:scale>
        <p:origin x="-653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39659" y="1530865"/>
            <a:ext cx="7515617" cy="212365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ln w="0"/>
                <a:solidFill>
                  <a:schemeClr val="accent2">
                    <a:lumMod val="75000"/>
                  </a:schemeClr>
                </a:solidFill>
                <a:latin typeface="Gabriola" pitchFamily="82" charset="0"/>
                <a:cs typeface="Arial" panose="020B0604020202020204" pitchFamily="34" charset="0"/>
              </a:rPr>
              <a:t>         Дети великих писателей</a:t>
            </a:r>
            <a:endParaRPr lang="ru-RU" sz="6600" b="1" i="1" dirty="0">
              <a:ln w="0"/>
              <a:solidFill>
                <a:schemeClr val="accent2">
                  <a:lumMod val="75000"/>
                </a:schemeClr>
              </a:solidFill>
              <a:latin typeface="Gabriola" pitchFamily="8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2706" y="5818910"/>
            <a:ext cx="5729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Работу выполняла Мотовилова Алина, ученица 9А класс</a:t>
            </a:r>
          </a:p>
          <a:p>
            <a:r>
              <a:rPr lang="ru-RU" dirty="0" smtClean="0"/>
              <a:t>Руководитель- Архипенко Нина Ивановна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0402" y="582228"/>
            <a:ext cx="5728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Gabriola" pitchFamily="82" charset="0"/>
              </a:rPr>
              <a:t>Мария Дмитриевна Исаева</a:t>
            </a:r>
            <a:endParaRPr lang="ru-RU" sz="2800" b="1" dirty="0">
              <a:latin typeface="Gabriola" pitchFamily="82" charset="0"/>
            </a:endParaRP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5" y="1236086"/>
            <a:ext cx="2769503" cy="39252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12521" y="5453150"/>
            <a:ext cx="3802033" cy="8728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Gabriola" pitchFamily="82" charset="0"/>
              </a:rPr>
              <a:t>От первого  </a:t>
            </a:r>
            <a:r>
              <a:rPr lang="ru-RU" b="1" dirty="0" smtClean="0">
                <a:latin typeface="Gabriola" pitchFamily="82" charset="0"/>
              </a:rPr>
              <a:t>брака, </a:t>
            </a:r>
            <a:r>
              <a:rPr lang="ru-RU" b="1" dirty="0">
                <a:latin typeface="Gabriola" pitchFamily="82" charset="0"/>
              </a:rPr>
              <a:t>продлившегося 7 лет, у Ф. М. Достоевского детей не было. </a:t>
            </a:r>
          </a:p>
          <a:p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480559" y="648394"/>
            <a:ext cx="4530437" cy="606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>
                <a:latin typeface="Gabriola" pitchFamily="82" charset="0"/>
              </a:rPr>
              <a:t>Анна Григорьевна </a:t>
            </a:r>
            <a:r>
              <a:rPr lang="ru-RU" b="1" dirty="0" err="1" smtClean="0">
                <a:latin typeface="Gabriola" pitchFamily="82" charset="0"/>
              </a:rPr>
              <a:t>Сниткина</a:t>
            </a:r>
            <a:endParaRPr lang="ru-RU" b="1" dirty="0" smtClean="0">
              <a:latin typeface="Gabriola" pitchFamily="8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4800" b="1" dirty="0" smtClean="0">
              <a:latin typeface="Gabriola" pitchFamily="82" charset="0"/>
            </a:endParaRPr>
          </a:p>
          <a:p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66734" y="5427903"/>
            <a:ext cx="3825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Gabriola" pitchFamily="82" charset="0"/>
              </a:rPr>
              <a:t>От  этого брака было четверо детей</a:t>
            </a:r>
            <a:endParaRPr lang="ru-RU" sz="2400" dirty="0"/>
          </a:p>
        </p:txBody>
      </p:sp>
      <p:pic>
        <p:nvPicPr>
          <p:cNvPr id="10" name="Picture 2" descr="Dostoevskay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34" y="1184927"/>
            <a:ext cx="2917767" cy="41140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45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8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Gabriola" panose="04040605051002020D02" pitchFamily="82" charset="0"/>
              </a:rPr>
              <a:t>Дети Ф. М. Достоевского и А. Н. </a:t>
            </a:r>
            <a:r>
              <a:rPr lang="ru-RU" sz="4000" b="1" dirty="0" err="1" smtClean="0">
                <a:latin typeface="Gabriola" panose="04040605051002020D02" pitchFamily="82" charset="0"/>
              </a:rPr>
              <a:t>Сниткиной</a:t>
            </a:r>
            <a:endParaRPr lang="ru-RU" sz="4000" b="1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0" y="4643952"/>
            <a:ext cx="8008274" cy="1854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>
                <a:latin typeface="Gabriola" pitchFamily="82" charset="0"/>
              </a:rPr>
              <a:t>Дочь </a:t>
            </a:r>
            <a:r>
              <a:rPr lang="ru-RU" sz="2600" b="1" dirty="0" smtClean="0">
                <a:latin typeface="Gabriola" pitchFamily="82" charset="0"/>
              </a:rPr>
              <a:t>Софья Фёдоровна Достоевская </a:t>
            </a:r>
            <a:r>
              <a:rPr lang="ru-RU" sz="2600" b="1" dirty="0">
                <a:latin typeface="Gabriola" pitchFamily="82" charset="0"/>
              </a:rPr>
              <a:t>(1868—1868) </a:t>
            </a:r>
          </a:p>
          <a:p>
            <a:pPr marL="0" indent="0">
              <a:buNone/>
            </a:pPr>
            <a:r>
              <a:rPr lang="ru-RU" sz="2600" b="1" dirty="0">
                <a:latin typeface="Gabriola" pitchFamily="82" charset="0"/>
              </a:rPr>
              <a:t>Сын Алексей </a:t>
            </a:r>
            <a:r>
              <a:rPr lang="ru-RU" sz="2600" b="1" dirty="0" smtClean="0">
                <a:latin typeface="Gabriola" pitchFamily="82" charset="0"/>
              </a:rPr>
              <a:t>Фёдорович Достоевский </a:t>
            </a:r>
            <a:r>
              <a:rPr lang="ru-RU" sz="2600" b="1" dirty="0">
                <a:latin typeface="Gabriola" pitchFamily="82" charset="0"/>
              </a:rPr>
              <a:t>(1875—1878) </a:t>
            </a:r>
          </a:p>
          <a:p>
            <a:endParaRPr lang="ru-RU" dirty="0"/>
          </a:p>
        </p:txBody>
      </p:sp>
      <p:pic>
        <p:nvPicPr>
          <p:cNvPr id="1026" name="Picture 2" descr="Картинки по запросу Любовь Фёдоровна Достоевска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12" y="1338348"/>
            <a:ext cx="2535382" cy="33688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Федор Федорович Достоевски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57" y="1336673"/>
            <a:ext cx="2573828" cy="32933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5760" y="5475129"/>
            <a:ext cx="562205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Gabriola" pitchFamily="82" charset="0"/>
              </a:rPr>
              <a:t>Дочь Любовь Фёдоровна Достоевская </a:t>
            </a:r>
            <a:r>
              <a:rPr lang="ru-RU" sz="2600" b="1" dirty="0" smtClean="0">
                <a:latin typeface="Gabriola" pitchFamily="82" charset="0"/>
              </a:rPr>
              <a:t>(</a:t>
            </a:r>
            <a:r>
              <a:rPr lang="ru-RU" sz="2600" b="1" dirty="0">
                <a:latin typeface="Gabriola" pitchFamily="82" charset="0"/>
              </a:rPr>
              <a:t>1869—1926)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7848" y="5939484"/>
            <a:ext cx="536717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Gabriola" pitchFamily="82" charset="0"/>
              </a:rPr>
              <a:t>Сын </a:t>
            </a:r>
            <a:r>
              <a:rPr lang="ru-RU" sz="2600" b="1" dirty="0" smtClean="0">
                <a:latin typeface="Gabriola" pitchFamily="82" charset="0"/>
              </a:rPr>
              <a:t>Фёдор Фёдорович Достоевский </a:t>
            </a:r>
            <a:r>
              <a:rPr lang="ru-RU" sz="2600" b="1" dirty="0">
                <a:latin typeface="Gabriola" pitchFamily="82" charset="0"/>
              </a:rPr>
              <a:t>(1871—1922)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427664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Gabriola" pitchFamily="82" charset="0"/>
              </a:rPr>
              <a:t>Дети Ф. М. Достоевского и А. Г. </a:t>
            </a:r>
            <a:r>
              <a:rPr lang="ru-RU" sz="4000" b="1" dirty="0" err="1" smtClean="0">
                <a:latin typeface="Gabriola" pitchFamily="82" charset="0"/>
              </a:rPr>
              <a:t>Сниткиной</a:t>
            </a:r>
            <a:endParaRPr lang="ru-RU" sz="4000" b="1" dirty="0">
              <a:latin typeface="Gabriola" pitchFamily="82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63670" y="5248405"/>
            <a:ext cx="4181345" cy="4634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>
                <a:latin typeface="Gabriola" panose="04040605051002020D02" pitchFamily="82" charset="0"/>
              </a:rPr>
              <a:t>Федор и Любовь Достоевские</a:t>
            </a:r>
            <a:endParaRPr lang="ru-RU" dirty="0">
              <a:latin typeface="Gabriola" panose="04040605051002020D02" pitchFamily="82" charset="0"/>
            </a:endParaRPr>
          </a:p>
        </p:txBody>
      </p:sp>
      <p:pic>
        <p:nvPicPr>
          <p:cNvPr id="7" name="Рисунок 6" descr="Fedor-i-Ljubov-Dostoevskie-deti-pisatelj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70" y="1803226"/>
            <a:ext cx="3194137" cy="325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://files.adme.ru/files/news/part_58/583755/0_cf0d2_385eee49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511" y="1407115"/>
            <a:ext cx="3151297" cy="404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78511" y="5561742"/>
            <a:ext cx="2967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latin typeface="Gabriola" panose="04040605051002020D02" pitchFamily="82" charset="0"/>
              </a:rPr>
              <a:t>Анна </a:t>
            </a:r>
            <a:r>
              <a:rPr lang="ru-RU" sz="2800" i="1" dirty="0" err="1">
                <a:latin typeface="Gabriola" panose="04040605051002020D02" pitchFamily="82" charset="0"/>
              </a:rPr>
              <a:t>Сниткина</a:t>
            </a:r>
            <a:r>
              <a:rPr lang="ru-RU" sz="2800" i="1" dirty="0">
                <a:latin typeface="Gabriola" panose="04040605051002020D02" pitchFamily="82" charset="0"/>
              </a:rPr>
              <a:t> и дети</a:t>
            </a:r>
          </a:p>
        </p:txBody>
      </p:sp>
    </p:spTree>
    <p:extLst>
      <p:ext uri="{BB962C8B-B14F-4D97-AF65-F5344CB8AC3E}">
        <p14:creationId xmlns:p14="http://schemas.microsoft.com/office/powerpoint/2010/main" val="369388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6097827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Gabriola" pitchFamily="82" charset="0"/>
              </a:rPr>
              <a:t>Иван Сергеевич Тургенев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85800" y="2339192"/>
            <a:ext cx="388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Gabriola" pitchFamily="82" charset="0"/>
              </a:rPr>
              <a:t>Русский </a:t>
            </a:r>
            <a:r>
              <a:rPr lang="ru-RU" b="1" dirty="0">
                <a:latin typeface="Gabriola" pitchFamily="82" charset="0"/>
              </a:rPr>
              <a:t>писатель-реалист, поэт, публицист, драматург, переводчик. Один из классиков русской литературы, внёсших наиболее значительный вклад в её развитие во второй половине XIX </a:t>
            </a:r>
            <a:r>
              <a:rPr lang="ru-RU" b="1" dirty="0" smtClean="0">
                <a:latin typeface="Gabriola" pitchFamily="82" charset="0"/>
              </a:rPr>
              <a:t>века.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57" y="1383951"/>
            <a:ext cx="3506875" cy="472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0157" y="1540887"/>
            <a:ext cx="4104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 Narrow" panose="020B0606020202030204" pitchFamily="34" charset="0"/>
              </a:rPr>
              <a:t>9 ноября 1818- 3 сентября 1883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17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38411" y="365126"/>
            <a:ext cx="824212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000" b="1" dirty="0" smtClean="0">
                <a:latin typeface="Gabriola" pitchFamily="82" charset="0"/>
              </a:rPr>
              <a:t>Единственная дочь И. С. Тургенева- Пелагея (Полина)</a:t>
            </a:r>
            <a:endParaRPr lang="ru-RU" b="1" dirty="0">
              <a:latin typeface="Gabriola" pitchFamily="82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28650" y="2342367"/>
            <a:ext cx="5095745" cy="3834596"/>
          </a:xfrm>
        </p:spPr>
        <p:txBody>
          <a:bodyPr>
            <a:normAutofit/>
          </a:bodyPr>
          <a:lstStyle/>
          <a:p>
            <a:r>
              <a:rPr lang="ru-RU" b="1" dirty="0">
                <a:latin typeface="Gabriola" pitchFamily="82" charset="0"/>
              </a:rPr>
              <a:t>Иван </a:t>
            </a:r>
            <a:r>
              <a:rPr lang="ru-RU" b="1" dirty="0" smtClean="0">
                <a:latin typeface="Gabriola" pitchFamily="82" charset="0"/>
              </a:rPr>
              <a:t>Сергеевич </a:t>
            </a:r>
            <a:r>
              <a:rPr lang="ru-RU" b="1" dirty="0">
                <a:latin typeface="Gabriola" pitchFamily="82" charset="0"/>
              </a:rPr>
              <a:t>узнал о рождении дочери, когда ей исполнилось восемь лет. </a:t>
            </a:r>
            <a:r>
              <a:rPr lang="ru-RU" b="1" dirty="0" smtClean="0">
                <a:latin typeface="Gabriola" pitchFamily="82" charset="0"/>
              </a:rPr>
              <a:t>В </a:t>
            </a:r>
            <a:r>
              <a:rPr lang="ru-RU" b="1" dirty="0">
                <a:latin typeface="Gabriola" pitchFamily="82" charset="0"/>
              </a:rPr>
              <a:t>1850 году в восьмилетнем возрасте Полина Тургенева </a:t>
            </a:r>
            <a:r>
              <a:rPr lang="ru-RU" b="1" dirty="0" smtClean="0">
                <a:latin typeface="Gabriola" pitchFamily="82" charset="0"/>
              </a:rPr>
              <a:t>уехала из России во Францию, где жила в семье Виардо.</a:t>
            </a:r>
            <a:r>
              <a:rPr lang="ru-RU" b="1" dirty="0">
                <a:latin typeface="Gabriola" pitchFamily="82" charset="0"/>
              </a:rPr>
              <a:t> </a:t>
            </a:r>
            <a:endParaRPr lang="ru-RU" b="1" dirty="0">
              <a:solidFill>
                <a:srgbClr val="FF0000"/>
              </a:solidFill>
              <a:latin typeface="Gabriola" pitchFamily="82" charset="0"/>
            </a:endParaRPr>
          </a:p>
        </p:txBody>
      </p:sp>
      <p:pic>
        <p:nvPicPr>
          <p:cNvPr id="4098" name="Picture 2" descr="https://upload.wikimedia.org/wikipedia/commons/thumb/3/3f/Pelageja_Turgeneva.jpg/145px-Pelageja_Turgene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549" y="1449887"/>
            <a:ext cx="2863197" cy="49365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303" y="181457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>
                <a:latin typeface="Arial Narrow" panose="020B0606020202030204" pitchFamily="34" charset="0"/>
              </a:rPr>
              <a:t>26 апреля 1842 </a:t>
            </a:r>
            <a:r>
              <a:rPr lang="ru-RU" sz="2400" b="1" dirty="0" smtClean="0">
                <a:latin typeface="Arial Narrow" panose="020B0606020202030204" pitchFamily="34" charset="0"/>
              </a:rPr>
              <a:t>- 12</a:t>
            </a:r>
            <a:r>
              <a:rPr lang="ru-RU" sz="2400" b="1" dirty="0">
                <a:latin typeface="Arial Narrow" panose="020B0606020202030204" pitchFamily="34" charset="0"/>
              </a:rPr>
              <a:t> октября 1918 </a:t>
            </a:r>
          </a:p>
        </p:txBody>
      </p:sp>
    </p:spTree>
    <p:extLst>
      <p:ext uri="{BB962C8B-B14F-4D97-AF65-F5344CB8AC3E}">
        <p14:creationId xmlns:p14="http://schemas.microsoft.com/office/powerpoint/2010/main" val="6481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38411" y="365126"/>
            <a:ext cx="8242126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Gabriola" panose="04040605051002020D02" pitchFamily="82" charset="0"/>
              </a:rPr>
              <a:t>Полина Виардо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07303" y="2836324"/>
            <a:ext cx="4533554" cy="1926894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latin typeface="Gabriola" panose="04040605051002020D02" pitchFamily="82" charset="0"/>
              </a:rPr>
              <a:t>Полина Виардо -испано-французская певица ,вокальный педагог и композитор, возлюбленная Ивана </a:t>
            </a:r>
            <a:r>
              <a:rPr lang="ru-RU" b="1" dirty="0" smtClean="0">
                <a:latin typeface="Gabriola" panose="04040605051002020D02" pitchFamily="82" charset="0"/>
              </a:rPr>
              <a:t>Сергеевича Тургенева.</a:t>
            </a:r>
            <a:endParaRPr lang="ru-RU" b="1" dirty="0">
              <a:solidFill>
                <a:srgbClr val="FF0000"/>
              </a:solidFill>
              <a:latin typeface="Gabriola" pitchFamily="8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7303" y="181457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sz="2400" b="1" dirty="0">
              <a:latin typeface="Arial Narrow" panose="020B0606020202030204" pitchFamily="34" charset="0"/>
            </a:endParaRPr>
          </a:p>
        </p:txBody>
      </p:sp>
      <p:pic>
        <p:nvPicPr>
          <p:cNvPr id="6148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857" y="1592292"/>
            <a:ext cx="3285280" cy="431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6621" y="1459855"/>
            <a:ext cx="3467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 Narrow" panose="020B0606020202030204" pitchFamily="34" charset="0"/>
              </a:rPr>
              <a:t>18 июля 1821- 18 мая 1910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15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5173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Gabriola" pitchFamily="82" charset="0"/>
              </a:rPr>
              <a:t>Лев Николаевич Толстой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85800" y="1938359"/>
            <a:ext cx="388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Gabriola" pitchFamily="82" charset="0"/>
              </a:rPr>
              <a:t>Русский писатель </a:t>
            </a:r>
            <a:r>
              <a:rPr lang="ru-RU" b="1" dirty="0">
                <a:latin typeface="Gabriola" pitchFamily="82" charset="0"/>
              </a:rPr>
              <a:t>и </a:t>
            </a:r>
            <a:r>
              <a:rPr lang="ru-RU" b="1" dirty="0" smtClean="0">
                <a:latin typeface="Gabriola" pitchFamily="82" charset="0"/>
              </a:rPr>
              <a:t>мыслитель, </a:t>
            </a:r>
            <a:r>
              <a:rPr lang="ru-RU" b="1" dirty="0">
                <a:latin typeface="Gabriola" pitchFamily="82" charset="0"/>
              </a:rPr>
              <a:t>один из величайших писателей мира. Участник обороны Севастополя. Просветитель, публицист, религиозный мыслитель, его авторитетное мнение послужило причиной возникновения нового религиозно-нравственного течения — толстовства.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145" y="1225018"/>
            <a:ext cx="3294345" cy="46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4570" y="137724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28 августа </a:t>
            </a:r>
            <a:r>
              <a:rPr lang="ru-RU" sz="2400" b="1" dirty="0" smtClean="0">
                <a:latin typeface="Arial Narrow" panose="020B0606020202030204" pitchFamily="34" charset="0"/>
              </a:rPr>
              <a:t>1828-  7 ноября 1910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70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Gabriola" panose="04040605051002020D02" pitchFamily="82" charset="0"/>
              </a:rPr>
              <a:t>Брак с Софьей Андреевной Берс </a:t>
            </a:r>
            <a:endParaRPr lang="ru-RU" sz="4000" b="1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Gabriola" pitchFamily="82" charset="0"/>
              </a:rPr>
              <a:t>В 1862 году</a:t>
            </a:r>
            <a:r>
              <a:rPr lang="ru-RU" b="1" dirty="0">
                <a:latin typeface="Gabriola" pitchFamily="82" charset="0"/>
              </a:rPr>
              <a:t> Лев Николаевич женился на </a:t>
            </a:r>
            <a:r>
              <a:rPr lang="ru-RU" b="1" dirty="0" smtClean="0">
                <a:latin typeface="Gabriola" pitchFamily="82" charset="0"/>
              </a:rPr>
              <a:t>графине </a:t>
            </a:r>
            <a:r>
              <a:rPr lang="ru-RU" b="1" smtClean="0">
                <a:latin typeface="Gabriola" pitchFamily="82" charset="0"/>
              </a:rPr>
              <a:t>Софье Андреевне. </a:t>
            </a:r>
            <a:r>
              <a:rPr lang="ru-RU" b="1" dirty="0">
                <a:latin typeface="Gabriola" pitchFamily="82" charset="0"/>
              </a:rPr>
              <a:t>От брака </a:t>
            </a:r>
            <a:r>
              <a:rPr lang="ru-RU" b="1" dirty="0" smtClean="0">
                <a:latin typeface="Gabriola" pitchFamily="82" charset="0"/>
              </a:rPr>
              <a:t>родилось </a:t>
            </a:r>
            <a:r>
              <a:rPr lang="ru-RU" b="1" dirty="0">
                <a:latin typeface="Gabriola" pitchFamily="82" charset="0"/>
              </a:rPr>
              <a:t>9 сыновей и 4 дочери, пять детей из тринадцати умерли в детстве.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90861" y="5862367"/>
            <a:ext cx="3755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/>
              <a:t>Л. Н. Толстой с женой и детьми</a:t>
            </a:r>
          </a:p>
        </p:txBody>
      </p:sp>
      <p:pic>
        <p:nvPicPr>
          <p:cNvPr id="5124" name="Picture 4" descr="Портр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07" y="3061200"/>
            <a:ext cx="190500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0345" y="5862367"/>
            <a:ext cx="26709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/>
              <a:t>Софья Андреевна </a:t>
            </a:r>
            <a:r>
              <a:rPr lang="ru-RU" sz="2000" i="1" dirty="0" smtClean="0"/>
              <a:t>Берс</a:t>
            </a:r>
            <a:endParaRPr lang="ru-RU" sz="2000" i="1" dirty="0"/>
          </a:p>
        </p:txBody>
      </p:sp>
      <p:pic>
        <p:nvPicPr>
          <p:cNvPr id="5128" name="Picture 8" descr="Картинки по запросу толстой  л н дети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520" y="3039134"/>
            <a:ext cx="2281752" cy="283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29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abriola" panose="04040605051002020D02" pitchFamily="82" charset="0"/>
              </a:rPr>
              <a:t>Дети</a:t>
            </a:r>
            <a:r>
              <a:rPr lang="en-US" b="1" dirty="0" smtClean="0">
                <a:latin typeface="Gabriola" panose="04040605051002020D02" pitchFamily="82" charset="0"/>
              </a:rPr>
              <a:t> </a:t>
            </a:r>
            <a:r>
              <a:rPr lang="ru-RU" b="1" dirty="0" smtClean="0">
                <a:latin typeface="Gabriola" panose="04040605051002020D02" pitchFamily="82" charset="0"/>
              </a:rPr>
              <a:t>Л. Н. Толстого</a:t>
            </a:r>
            <a:endParaRPr lang="ru-RU" b="1" dirty="0">
              <a:latin typeface="Gabriola" panose="04040605051002020D02" pitchFamily="82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03465" y="4561216"/>
            <a:ext cx="7886700" cy="83958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600" b="1" dirty="0" smtClean="0">
                <a:latin typeface="Gabriola" panose="04040605051002020D02" pitchFamily="82" charset="0"/>
              </a:rPr>
              <a:t>Сергей Львович Толстой (1863—1947)</a:t>
            </a:r>
          </a:p>
          <a:p>
            <a:endParaRPr lang="ru-RU" dirty="0"/>
          </a:p>
        </p:txBody>
      </p:sp>
      <p:pic>
        <p:nvPicPr>
          <p:cNvPr id="2050" name="Picture 2" descr="Картинки по запросу Сергей Львович Толсто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4" y="1319511"/>
            <a:ext cx="2050822" cy="27543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татьяна львовна толста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11" y="1342427"/>
            <a:ext cx="2115903" cy="27314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8650" y="5039339"/>
            <a:ext cx="57839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 </a:t>
            </a:r>
            <a:r>
              <a:rPr lang="ru-RU" sz="2600" b="1" dirty="0" smtClean="0">
                <a:latin typeface="Gabriola" panose="04040605051002020D02" pitchFamily="82" charset="0"/>
              </a:rPr>
              <a:t>Татьяна Львовна Толстая (Сухотина) </a:t>
            </a:r>
            <a:r>
              <a:rPr lang="ru-RU" sz="2600" b="1" dirty="0">
                <a:latin typeface="Gabriola" panose="04040605051002020D02" pitchFamily="82" charset="0"/>
              </a:rPr>
              <a:t>(1864—1950)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3465" y="5562559"/>
            <a:ext cx="40927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600" b="1" dirty="0">
                <a:latin typeface="Gabriola" panose="04040605051002020D02" pitchFamily="82" charset="0"/>
              </a:rPr>
              <a:t>Илья  Львович </a:t>
            </a:r>
            <a:r>
              <a:rPr lang="ru-RU" sz="2600" b="1" dirty="0" smtClean="0">
                <a:latin typeface="Gabriola" panose="04040605051002020D02" pitchFamily="82" charset="0"/>
              </a:rPr>
              <a:t>Толстой (1866—1933</a:t>
            </a:r>
            <a:r>
              <a:rPr lang="ru-RU" sz="2600" b="1" dirty="0">
                <a:latin typeface="Gabriola" panose="04040605051002020D02" pitchFamily="82" charset="0"/>
              </a:rPr>
              <a:t>)</a:t>
            </a:r>
          </a:p>
        </p:txBody>
      </p:sp>
      <p:pic>
        <p:nvPicPr>
          <p:cNvPr id="2054" name="Picture 6" descr="Картинки по запросу илья львович толсто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187" y="1309655"/>
            <a:ext cx="2156921" cy="28435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9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Gabriola" panose="04040605051002020D02" pitchFamily="82" charset="0"/>
              </a:rPr>
              <a:t>Дети</a:t>
            </a:r>
            <a:r>
              <a:rPr lang="en-US" b="1" dirty="0">
                <a:latin typeface="Gabriola" panose="04040605051002020D02" pitchFamily="82" charset="0"/>
              </a:rPr>
              <a:t> </a:t>
            </a:r>
            <a:r>
              <a:rPr lang="ru-RU" b="1" dirty="0">
                <a:latin typeface="Gabriola" panose="04040605051002020D02" pitchFamily="82" charset="0"/>
              </a:rPr>
              <a:t>Л. Н. Толстого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7210" y="4322949"/>
            <a:ext cx="4034790" cy="67030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600" b="1" dirty="0" smtClean="0">
                <a:latin typeface="Gabriola" panose="04040605051002020D02" pitchFamily="82" charset="0"/>
              </a:rPr>
              <a:t>Лев Львович Толстой</a:t>
            </a:r>
            <a:r>
              <a:rPr lang="ru-RU" sz="2600" b="1" dirty="0">
                <a:latin typeface="Gabriola" panose="04040605051002020D02" pitchFamily="82" charset="0"/>
              </a:rPr>
              <a:t> </a:t>
            </a:r>
            <a:r>
              <a:rPr lang="ru-RU" sz="2600" b="1" dirty="0" smtClean="0">
                <a:latin typeface="Gabriola" panose="04040605051002020D02" pitchFamily="82" charset="0"/>
              </a:rPr>
              <a:t>(</a:t>
            </a:r>
            <a:r>
              <a:rPr lang="ru-RU" sz="2600" b="1" dirty="0">
                <a:latin typeface="Gabriola" panose="04040605051002020D02" pitchFamily="82" charset="0"/>
              </a:rPr>
              <a:t>1869—1945</a:t>
            </a:r>
            <a:r>
              <a:rPr lang="ru-RU" sz="2600" b="1" dirty="0" smtClean="0">
                <a:latin typeface="Gabriola" panose="04040605051002020D02" pitchFamily="82" charset="0"/>
              </a:rPr>
              <a:t>)</a:t>
            </a:r>
          </a:p>
          <a:p>
            <a:endParaRPr lang="ru-RU" sz="2600" b="1" dirty="0">
              <a:latin typeface="Gabriola" panose="04040605051002020D02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30" y="4678677"/>
            <a:ext cx="43011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600" b="1" dirty="0" smtClean="0">
                <a:latin typeface="Gabriola" panose="04040605051002020D02" pitchFamily="82" charset="0"/>
              </a:rPr>
              <a:t> Мария Львовна Толстая  (</a:t>
            </a:r>
            <a:r>
              <a:rPr lang="ru-RU" sz="2600" b="1" dirty="0">
                <a:latin typeface="Gabriola" panose="04040605051002020D02" pitchFamily="82" charset="0"/>
              </a:rPr>
              <a:t>1871—1906</a:t>
            </a:r>
            <a:r>
              <a:rPr lang="ru-RU" sz="2600" b="1" dirty="0" smtClean="0">
                <a:latin typeface="Gabriola" panose="04040605051002020D02" pitchFamily="82" charset="0"/>
              </a:rPr>
              <a:t>)</a:t>
            </a:r>
            <a:endParaRPr lang="ru-RU" sz="2600" b="1" dirty="0">
              <a:latin typeface="Gabriola" panose="04040605051002020D02" pitchFamily="82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7210" y="5113637"/>
            <a:ext cx="44165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600" b="1" dirty="0" smtClean="0">
                <a:latin typeface="Gabriola" panose="04040605051002020D02" pitchFamily="82" charset="0"/>
              </a:rPr>
              <a:t>Андрей</a:t>
            </a:r>
            <a:r>
              <a:rPr lang="ru-RU" sz="2600" b="1" dirty="0">
                <a:latin typeface="Gabriola" panose="04040605051002020D02" pitchFamily="82" charset="0"/>
              </a:rPr>
              <a:t>  Львович </a:t>
            </a:r>
            <a:r>
              <a:rPr lang="ru-RU" sz="2600" b="1" dirty="0" smtClean="0">
                <a:latin typeface="Gabriola" panose="04040605051002020D02" pitchFamily="82" charset="0"/>
              </a:rPr>
              <a:t>Толстой (</a:t>
            </a:r>
            <a:r>
              <a:rPr lang="ru-RU" sz="2600" b="1" dirty="0">
                <a:latin typeface="Gabriola" panose="04040605051002020D02" pitchFamily="82" charset="0"/>
              </a:rPr>
              <a:t>1877—1916</a:t>
            </a:r>
            <a:r>
              <a:rPr lang="ru-RU" sz="2600" b="1" dirty="0" smtClean="0">
                <a:latin typeface="Gabriola" panose="04040605051002020D02" pitchFamily="82" charset="0"/>
              </a:rPr>
              <a:t>)</a:t>
            </a:r>
            <a:endParaRPr lang="ru-RU" sz="2600" b="1" dirty="0">
              <a:latin typeface="Gabriola" panose="04040605051002020D02" pitchFamily="82" charset="0"/>
            </a:endParaRPr>
          </a:p>
        </p:txBody>
      </p:sp>
      <p:pic>
        <p:nvPicPr>
          <p:cNvPr id="3074" name="Picture 2" descr="Картинки по запросу лев львович толсто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1" y="1330636"/>
            <a:ext cx="2168018" cy="27987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605" y="1395306"/>
            <a:ext cx="1905000" cy="2857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андрей львович толсто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3863"/>
            <a:ext cx="2160264" cy="27887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артинки по запросу александра львовна толста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04" y="1517004"/>
            <a:ext cx="2057471" cy="25824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37210" y="5539507"/>
            <a:ext cx="47884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600" b="1" dirty="0" smtClean="0">
                <a:latin typeface="Gabriola" panose="04040605051002020D02" pitchFamily="82" charset="0"/>
              </a:rPr>
              <a:t>Александра Львовна Толстая  (</a:t>
            </a:r>
            <a:r>
              <a:rPr lang="ru-RU" sz="2600" b="1" dirty="0">
                <a:latin typeface="Gabriola" panose="04040605051002020D02" pitchFamily="82" charset="0"/>
              </a:rPr>
              <a:t>1884—1979</a:t>
            </a:r>
            <a:r>
              <a:rPr lang="ru-RU" sz="2600" b="1" dirty="0" smtClean="0">
                <a:latin typeface="Gabriola" panose="04040605051002020D02" pitchFamily="82" charset="0"/>
              </a:rPr>
              <a:t>)</a:t>
            </a:r>
            <a:endParaRPr lang="ru-RU" sz="2600" b="1" dirty="0">
              <a:latin typeface="Gabriola" panose="04040605051002020D02" pitchFamily="82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767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/>
      <p:bldP spid="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836" y="944476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Gabriola" panose="04040605051002020D02" pitchFamily="82" charset="0"/>
              </a:rPr>
              <a:t>Гипотеза:</a:t>
            </a:r>
          </a:p>
          <a:p>
            <a:pPr marL="0" indent="0">
              <a:buNone/>
            </a:pPr>
            <a:r>
              <a:rPr lang="ru-RU" dirty="0" smtClean="0">
                <a:latin typeface="Gabriola" panose="04040605051002020D02" pitchFamily="82" charset="0"/>
              </a:rPr>
              <a:t>Всегда ли дети великих писателей и поэтов достойно продолжают дело своих отцов.</a:t>
            </a:r>
          </a:p>
          <a:p>
            <a:pPr marL="0" indent="0">
              <a:buNone/>
            </a:pPr>
            <a:r>
              <a:rPr lang="ru-RU" b="1" dirty="0" smtClean="0">
                <a:latin typeface="Gabriola" panose="04040605051002020D02" pitchFamily="82" charset="0"/>
              </a:rPr>
              <a:t>Предмет исследования</a:t>
            </a:r>
            <a:r>
              <a:rPr lang="ru-RU" dirty="0" smtClean="0">
                <a:latin typeface="Gabriola" panose="04040605051002020D02" pitchFamily="82" charset="0"/>
              </a:rPr>
              <a:t>: </a:t>
            </a:r>
            <a:r>
              <a:rPr lang="en-US" dirty="0">
                <a:latin typeface="Gabriola" panose="04040605051002020D02" pitchFamily="82" charset="0"/>
              </a:rPr>
              <a:t> </a:t>
            </a:r>
            <a:r>
              <a:rPr lang="ru-RU" dirty="0" smtClean="0">
                <a:latin typeface="Gabriola" panose="04040605051002020D02" pitchFamily="82" charset="0"/>
              </a:rPr>
              <a:t>творческая судьба детей великих  писателей и поэтов 19 века</a:t>
            </a:r>
          </a:p>
          <a:p>
            <a:pPr marL="0" indent="0">
              <a:buNone/>
            </a:pPr>
            <a:r>
              <a:rPr lang="ru-RU" b="1" dirty="0" smtClean="0">
                <a:latin typeface="Gabriola" panose="04040605051002020D02" pitchFamily="82" charset="0"/>
              </a:rPr>
              <a:t>Задачи исследования: </a:t>
            </a:r>
          </a:p>
          <a:p>
            <a:pPr>
              <a:buFontTx/>
              <a:buChar char="-"/>
            </a:pPr>
            <a:r>
              <a:rPr lang="ru-RU" dirty="0" smtClean="0">
                <a:latin typeface="Gabriola" panose="04040605051002020D02" pitchFamily="82" charset="0"/>
              </a:rPr>
              <a:t>познакомиться с фрагментами  семейной  жизни  писателей и поэтов 19 века;</a:t>
            </a:r>
          </a:p>
          <a:p>
            <a:pPr>
              <a:buFontTx/>
              <a:buChar char="-"/>
            </a:pPr>
            <a:r>
              <a:rPr lang="ru-RU" dirty="0" smtClean="0">
                <a:latin typeface="Gabriola" panose="04040605051002020D02" pitchFamily="82" charset="0"/>
              </a:rPr>
              <a:t>познакомиться с </a:t>
            </a:r>
            <a:r>
              <a:rPr lang="ru-RU" dirty="0" smtClean="0">
                <a:latin typeface="Gabriola" panose="04040605051002020D02" pitchFamily="82" charset="0"/>
              </a:rPr>
              <a:t> </a:t>
            </a:r>
            <a:r>
              <a:rPr lang="ru-RU" dirty="0" smtClean="0">
                <a:latin typeface="Gabriola" panose="04040605051002020D02" pitchFamily="82" charset="0"/>
              </a:rPr>
              <a:t>биографией детей писателей и поэтов 19 века</a:t>
            </a:r>
          </a:p>
          <a:p>
            <a:pPr>
              <a:buFontTx/>
              <a:buChar char="-"/>
            </a:pPr>
            <a:endParaRPr lang="ru-RU" dirty="0" smtClean="0">
              <a:latin typeface="Gabriola" panose="04040605051002020D02" pitchFamily="82" charset="0"/>
            </a:endParaRPr>
          </a:p>
          <a:p>
            <a:pPr>
              <a:buFontTx/>
              <a:buChar char="-"/>
            </a:pPr>
            <a:endParaRPr lang="ru-RU" dirty="0" smtClean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61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chemeClr val="accent2">
                    <a:lumMod val="75000"/>
                  </a:scheme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31308" y="2140480"/>
            <a:ext cx="4481383" cy="45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29" y="265112"/>
            <a:ext cx="2468563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2" y="265112"/>
            <a:ext cx="227965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68" y="265112"/>
            <a:ext cx="2554287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17" y="2140480"/>
            <a:ext cx="2657526" cy="308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99" y="2368972"/>
            <a:ext cx="2120900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0517" y="5112088"/>
            <a:ext cx="6885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Дети </a:t>
            </a:r>
            <a:r>
              <a:rPr lang="ru-RU" sz="3600" b="1" dirty="0">
                <a:solidFill>
                  <a:srgbClr val="FF0000"/>
                </a:solidFill>
                <a:latin typeface="Gabriola" panose="04040605051002020D02" pitchFamily="82" charset="0"/>
              </a:rPr>
              <a:t>великих гениев не стали гениями. </a:t>
            </a:r>
            <a:r>
              <a:rPr lang="ru-RU" sz="3600" b="1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Гении </a:t>
            </a:r>
            <a:r>
              <a:rPr lang="ru-RU" sz="3600" b="1" dirty="0">
                <a:solidFill>
                  <a:srgbClr val="FF0000"/>
                </a:solidFill>
                <a:latin typeface="Gabriola" panose="04040605051002020D02" pitchFamily="82" charset="0"/>
              </a:rPr>
              <a:t>рождаются раз в столетие.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5051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89005" y="2461891"/>
            <a:ext cx="7515617" cy="132343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8000" b="1" i="1" dirty="0" smtClean="0">
                <a:ln w="0"/>
                <a:solidFill>
                  <a:schemeClr val="accent2">
                    <a:lumMod val="75000"/>
                  </a:schemeClr>
                </a:solidFill>
                <a:latin typeface="Gabriola" pitchFamily="82" charset="0"/>
                <a:cs typeface="Arial" panose="020B0604020202020204" pitchFamily="34" charset="0"/>
              </a:rPr>
              <a:t>Спасибо за внимание!</a:t>
            </a:r>
            <a:endParaRPr lang="ru-RU" sz="8000" b="1" i="1" dirty="0">
              <a:ln w="0"/>
              <a:solidFill>
                <a:schemeClr val="accent2">
                  <a:lumMod val="75000"/>
                </a:schemeClr>
              </a:solidFill>
              <a:latin typeface="Gabriola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1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69529" y="5896918"/>
            <a:ext cx="30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chemeClr val="accent2">
                    <a:lumMod val="75000"/>
                  </a:schemeClr>
                </a:solidFill>
                <a:latin typeface="Cassandra" panose="03000600000000020000" pitchFamily="66" charset="0"/>
                <a:cs typeface="Arial" panose="020B0604020202020204" pitchFamily="34" charset="0"/>
              </a:rPr>
              <a:t>Название презентации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31308" y="2140480"/>
            <a:ext cx="4481383" cy="45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29" y="265112"/>
            <a:ext cx="2468563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2" y="265112"/>
            <a:ext cx="227965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2" y="759140"/>
            <a:ext cx="2554287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45" y="3272880"/>
            <a:ext cx="2657526" cy="308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260" y="3429000"/>
            <a:ext cx="2120900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79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49" y="1266991"/>
            <a:ext cx="10832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Текст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+mn-lt"/>
              </a:rPr>
              <a:t>Александр Сергеевич </a:t>
            </a:r>
            <a:r>
              <a:rPr lang="ru-RU" b="1" i="1" dirty="0" smtClean="0">
                <a:latin typeface="+mn-lt"/>
              </a:rPr>
              <a:t>Пушкин</a:t>
            </a:r>
            <a:endParaRPr lang="ru-RU" b="1" i="1" dirty="0">
              <a:latin typeface="+mn-lt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478824" y="2506662"/>
            <a:ext cx="38862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i="1" dirty="0" smtClean="0">
                <a:latin typeface="Gabriola" pitchFamily="82" charset="0"/>
              </a:rPr>
              <a:t>Русский </a:t>
            </a:r>
            <a:r>
              <a:rPr lang="ru-RU" b="1" i="1" dirty="0">
                <a:latin typeface="Gabriola" pitchFamily="82" charset="0"/>
              </a:rPr>
              <a:t>поэт, драматург и прозаик, заложивший основы русского реалистического направления, критик и теоретик литературы, историк, публицист; один из самых авторитетных литературных деятелей первой трети XIX века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223" y="1698172"/>
            <a:ext cx="3720489" cy="431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8650" y="1520906"/>
            <a:ext cx="4120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6 </a:t>
            </a:r>
            <a:r>
              <a:rPr lang="ru-RU" sz="2400" b="1" dirty="0" smtClean="0">
                <a:latin typeface="Arial Narrow" panose="020B0606020202030204" pitchFamily="34" charset="0"/>
              </a:rPr>
              <a:t>июня</a:t>
            </a:r>
            <a:r>
              <a:rPr lang="ru-RU" sz="2400" b="1" dirty="0">
                <a:latin typeface="Arial Narrow" panose="020B0606020202030204" pitchFamily="34" charset="0"/>
              </a:rPr>
              <a:t>  </a:t>
            </a:r>
            <a:r>
              <a:rPr lang="ru-RU" sz="2400" b="1" dirty="0" smtClean="0">
                <a:latin typeface="Arial Narrow" panose="020B0606020202030204" pitchFamily="34" charset="0"/>
              </a:rPr>
              <a:t>1799</a:t>
            </a:r>
            <a:r>
              <a:rPr lang="ru-RU" sz="2400" b="1" dirty="0">
                <a:latin typeface="Arial Narrow" panose="020B0606020202030204" pitchFamily="34" charset="0"/>
              </a:rPr>
              <a:t> — 29 января  1837</a:t>
            </a:r>
          </a:p>
        </p:txBody>
      </p:sp>
    </p:spTree>
    <p:extLst>
      <p:ext uri="{BB962C8B-B14F-4D97-AF65-F5344CB8AC3E}">
        <p14:creationId xmlns:p14="http://schemas.microsoft.com/office/powerpoint/2010/main" val="24728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18" y="753418"/>
            <a:ext cx="314325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21612"/>
            <a:ext cx="3733670" cy="2431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0611" y="4648328"/>
            <a:ext cx="28600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i="1" dirty="0">
                <a:latin typeface="Gabriola" panose="04040605051002020D02" pitchFamily="82" charset="0"/>
              </a:rPr>
              <a:t>Наталья Николаевна Гончарова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84734" y="3906879"/>
            <a:ext cx="4014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latin typeface="Gabriola" panose="04040605051002020D02" pitchFamily="82" charset="0"/>
              </a:rPr>
              <a:t>Дети Пушкина в 1841 году: Гриша, Маша, Наташа, Саша. </a:t>
            </a:r>
            <a:endParaRPr lang="ru-RU" dirty="0">
              <a:latin typeface="Gabriola" panose="04040605051002020D02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62" y="5490929"/>
            <a:ext cx="82088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Gabriola" pitchFamily="82" charset="0"/>
              </a:rPr>
              <a:t> </a:t>
            </a:r>
            <a:r>
              <a:rPr lang="ru-RU" sz="2800" b="1" dirty="0">
                <a:latin typeface="Gabriola" pitchFamily="82" charset="0"/>
              </a:rPr>
              <a:t>В </a:t>
            </a:r>
            <a:r>
              <a:rPr lang="ru-RU" sz="2800" b="1" dirty="0" smtClean="0">
                <a:latin typeface="Gabriola" pitchFamily="82" charset="0"/>
              </a:rPr>
              <a:t>1830 </a:t>
            </a:r>
            <a:r>
              <a:rPr lang="ru-RU" sz="2800" b="1" dirty="0" smtClean="0">
                <a:latin typeface="Gabriola" pitchFamily="82" charset="0"/>
              </a:rPr>
              <a:t>году А</a:t>
            </a:r>
            <a:r>
              <a:rPr lang="ru-RU" sz="2800" b="1" dirty="0" smtClean="0">
                <a:latin typeface="Gabriola" pitchFamily="82" charset="0"/>
              </a:rPr>
              <a:t>. С. Пушкин обвенчался с</a:t>
            </a:r>
            <a:r>
              <a:rPr lang="ru-RU" sz="2800" b="1" dirty="0">
                <a:latin typeface="Gabriola" pitchFamily="82" charset="0"/>
              </a:rPr>
              <a:t> </a:t>
            </a:r>
            <a:r>
              <a:rPr lang="ru-RU" sz="2800" b="1" dirty="0" smtClean="0">
                <a:latin typeface="Gabriola" pitchFamily="82" charset="0"/>
              </a:rPr>
              <a:t>Натальей Николаевной Гончаровой.</a:t>
            </a:r>
            <a:endParaRPr lang="ru-RU" sz="2800" b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69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Gabriola" pitchFamily="82" charset="0"/>
              </a:rPr>
              <a:t>Дети А. С. Пушкина и Н. Н. Гончаровой </a:t>
            </a:r>
            <a:endParaRPr lang="ru-RU" sz="4000" b="1" dirty="0">
              <a:latin typeface="Gabriola" pitchFamily="82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76197" y="4546947"/>
            <a:ext cx="7939153" cy="5238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b="1" dirty="0">
                <a:latin typeface="Gabriola" pitchFamily="82" charset="0"/>
              </a:rPr>
              <a:t>Мария Александровна </a:t>
            </a:r>
            <a:r>
              <a:rPr lang="ru-RU" sz="2600" b="1" dirty="0" err="1" smtClean="0">
                <a:latin typeface="Gabriola" pitchFamily="82" charset="0"/>
              </a:rPr>
              <a:t>Гартунг</a:t>
            </a:r>
            <a:r>
              <a:rPr lang="ru-RU" sz="2600" b="1" dirty="0" smtClean="0">
                <a:latin typeface="Gabriola" pitchFamily="82" charset="0"/>
              </a:rPr>
              <a:t> (1832-1919)</a:t>
            </a:r>
            <a:endParaRPr lang="ru-RU" sz="2600" b="1" dirty="0">
              <a:latin typeface="Gabriola" pitchFamily="82" charset="0"/>
            </a:endParaRPr>
          </a:p>
        </p:txBody>
      </p:sp>
      <p:pic>
        <p:nvPicPr>
          <p:cNvPr id="1026" name="Picture 2" descr="Портрет кисти И. К. Макарова, 186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0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54" y="1574593"/>
            <a:ext cx="2123368" cy="26641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shkin A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565" y="1630766"/>
            <a:ext cx="2213884" cy="26300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Григорий Александрович Пушки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92" y="1630765"/>
            <a:ext cx="2074356" cy="26641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files5.adme.ru/files/news/part_88/883510/14566910-1-600-587e8b8383-148458015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924" y="1658852"/>
            <a:ext cx="2077720" cy="2607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76197" y="4931452"/>
            <a:ext cx="50417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Gabriola" pitchFamily="82" charset="0"/>
              </a:rPr>
              <a:t>Александр Александрович Пушкин  (1833-1914)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6197" y="5378966"/>
            <a:ext cx="49568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Gabriola" pitchFamily="82" charset="0"/>
              </a:rPr>
              <a:t>Григорий Александрович Пушкин (1835-1905)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6197" y="5808401"/>
            <a:ext cx="76816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Gabriola" pitchFamily="82" charset="0"/>
              </a:rPr>
              <a:t>Наталья Александровна Пушкина-</a:t>
            </a:r>
            <a:r>
              <a:rPr lang="ru-RU" sz="2600" b="1" dirty="0" err="1">
                <a:latin typeface="Gabriola" pitchFamily="82" charset="0"/>
              </a:rPr>
              <a:t>Дубельт</a:t>
            </a:r>
            <a:r>
              <a:rPr lang="ru-RU" sz="2600" b="1" dirty="0">
                <a:latin typeface="Gabriola" pitchFamily="82" charset="0"/>
              </a:rPr>
              <a:t> (1836-1913)</a:t>
            </a:r>
          </a:p>
        </p:txBody>
      </p:sp>
    </p:spTree>
    <p:extLst>
      <p:ext uri="{BB962C8B-B14F-4D97-AF65-F5344CB8AC3E}">
        <p14:creationId xmlns:p14="http://schemas.microsoft.com/office/powerpoint/2010/main" val="81392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>
                <a:latin typeface="Gabriola" pitchFamily="82" charset="0"/>
              </a:rPr>
              <a:t>Николай Алексеевич Некрасов </a:t>
            </a:r>
          </a:p>
        </p:txBody>
      </p:sp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685800" y="2289088"/>
            <a:ext cx="388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Gabriola" pitchFamily="82" charset="0"/>
              </a:rPr>
              <a:t>Русский </a:t>
            </a:r>
            <a:r>
              <a:rPr lang="ru-RU" sz="3200" b="1" dirty="0">
                <a:latin typeface="Gabriola" pitchFamily="82" charset="0"/>
              </a:rPr>
              <a:t>поэт, писатель и публицист, классик русской литературы. С 1847 по 1866 год — руководитель литературного и общественно-политического журнала «Современник».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571" y="1402000"/>
            <a:ext cx="3241805" cy="466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3460" y="1553320"/>
            <a:ext cx="4320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28 ноября  </a:t>
            </a:r>
            <a:r>
              <a:rPr lang="ru-RU" sz="2400" b="1" dirty="0" smtClean="0">
                <a:latin typeface="Arial Narrow" panose="020B0606020202030204" pitchFamily="34" charset="0"/>
              </a:rPr>
              <a:t>1821- 27 </a:t>
            </a:r>
            <a:r>
              <a:rPr lang="ru-RU" sz="2400" b="1" dirty="0">
                <a:latin typeface="Arial Narrow" panose="020B0606020202030204" pitchFamily="34" charset="0"/>
              </a:rPr>
              <a:t>декабря 1877</a:t>
            </a:r>
          </a:p>
        </p:txBody>
      </p:sp>
    </p:spTree>
    <p:extLst>
      <p:ext uri="{BB962C8B-B14F-4D97-AF65-F5344CB8AC3E}">
        <p14:creationId xmlns:p14="http://schemas.microsoft.com/office/powerpoint/2010/main" val="36358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999" y="277445"/>
            <a:ext cx="7886700" cy="3488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3895595"/>
            <a:ext cx="7886700" cy="97566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Gabriola" panose="04040605051002020D02" pitchFamily="82" charset="0"/>
              </a:rPr>
              <a:t>Авдотья Яковлевна Панаева – гражданский брак в течение 16 лет (с 1847года ). От брака был сын, прожил недолго.</a:t>
            </a:r>
          </a:p>
        </p:txBody>
      </p:sp>
      <p:pic>
        <p:nvPicPr>
          <p:cNvPr id="4" name="Picture 2" descr="https://upload.wikimedia.org/wikipedia/commons/thumb/5/5b/Avdotya_Panaeva.jpg/200px-Avdotya_Panae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44" y="818553"/>
            <a:ext cx="2863199" cy="30206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commons/thumb/3/3a/Zinaida_Nekrasova.jpg/150px-Zinaida_Nekraso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050" y="818553"/>
            <a:ext cx="2589151" cy="30206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8650" y="4871258"/>
            <a:ext cx="7886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latin typeface="Gabriola" panose="04040605051002020D02" pitchFamily="82" charset="0"/>
              </a:rPr>
              <a:t>Зинаида  Николаевна (Фёкла Анисимовна Викторова). </a:t>
            </a:r>
            <a:r>
              <a:rPr lang="ru-RU" sz="2800" dirty="0" smtClean="0">
                <a:latin typeface="Gabriola" panose="04040605051002020D02" pitchFamily="82" charset="0"/>
              </a:rPr>
              <a:t> </a:t>
            </a:r>
            <a:r>
              <a:rPr lang="ru-RU" sz="2800" dirty="0">
                <a:latin typeface="Gabriola" panose="04040605051002020D02" pitchFamily="82" charset="0"/>
              </a:rPr>
              <a:t>Детей не было. </a:t>
            </a:r>
          </a:p>
        </p:txBody>
      </p:sp>
    </p:spTree>
    <p:extLst>
      <p:ext uri="{BB962C8B-B14F-4D97-AF65-F5344CB8AC3E}">
        <p14:creationId xmlns:p14="http://schemas.microsoft.com/office/powerpoint/2010/main" val="228741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latin typeface="Gabriola" pitchFamily="82" charset="0"/>
              </a:rPr>
              <a:t>Фёдор Михайлович Достоевский</a:t>
            </a:r>
            <a:r>
              <a:rPr lang="ru-RU" dirty="0"/>
              <a:t> 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780322" y="2791482"/>
            <a:ext cx="3886200" cy="3784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Gabriola" pitchFamily="82" charset="0"/>
              </a:rPr>
              <a:t>Р</a:t>
            </a:r>
            <a:r>
              <a:rPr lang="ru-RU" b="1" dirty="0" smtClean="0">
                <a:latin typeface="Gabriola" pitchFamily="82" charset="0"/>
              </a:rPr>
              <a:t>усский </a:t>
            </a:r>
            <a:r>
              <a:rPr lang="ru-RU" b="1" dirty="0">
                <a:latin typeface="Gabriola" pitchFamily="82" charset="0"/>
              </a:rPr>
              <a:t>писатель, мыслитель, философ и </a:t>
            </a:r>
            <a:r>
              <a:rPr lang="ru-RU" b="1" dirty="0" smtClean="0">
                <a:latin typeface="Gabriola" pitchFamily="82" charset="0"/>
              </a:rPr>
              <a:t>публицист. Член-корреспондент Петербургской академии </a:t>
            </a:r>
            <a:r>
              <a:rPr lang="ru-RU" b="1" dirty="0">
                <a:latin typeface="Gabriola" pitchFamily="82" charset="0"/>
              </a:rPr>
              <a:t>наук с </a:t>
            </a:r>
            <a:r>
              <a:rPr lang="ru-RU" b="1" dirty="0" smtClean="0">
                <a:latin typeface="Gabriola" pitchFamily="82" charset="0"/>
              </a:rPr>
              <a:t>1877 года. 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96" y="1549793"/>
            <a:ext cx="3548942" cy="454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8650" y="1632227"/>
            <a:ext cx="4189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 Narrow" panose="020B0606020202030204" pitchFamily="34" charset="0"/>
              </a:rPr>
              <a:t>11 ноября 1821- 9 февраля 1881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6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521</TotalTime>
  <Words>561</Words>
  <Application>Microsoft Office PowerPoint</Application>
  <PresentationFormat>Экран (4:3)</PresentationFormat>
  <Paragraphs>70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Александр Сергеевич Пушкин</vt:lpstr>
      <vt:lpstr>Презентация PowerPoint</vt:lpstr>
      <vt:lpstr>Дети А. С. Пушкина и Н. Н. Гончаровой </vt:lpstr>
      <vt:lpstr>Николай Алексеевич Некрасов </vt:lpstr>
      <vt:lpstr>Презентация PowerPoint</vt:lpstr>
      <vt:lpstr>Фёдор Михайлович Достоевский </vt:lpstr>
      <vt:lpstr>Презентация PowerPoint</vt:lpstr>
      <vt:lpstr>Дети Ф. М. Достоевского и А. Н. Сниткиной</vt:lpstr>
      <vt:lpstr>Дети Ф. М. Достоевского и А. Г. Сниткиной</vt:lpstr>
      <vt:lpstr>Иван Сергеевич Тургенев </vt:lpstr>
      <vt:lpstr>Единственная дочь И. С. Тургенева- Пелагея (Полина)</vt:lpstr>
      <vt:lpstr>Полина Виардо</vt:lpstr>
      <vt:lpstr>Лев Николаевич Толстой </vt:lpstr>
      <vt:lpstr>Брак с Софьей Андреевной Берс </vt:lpstr>
      <vt:lpstr>Дети Л. Н. Толстого</vt:lpstr>
      <vt:lpstr>Дети Л. Н. Толстого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Админ</cp:lastModifiedBy>
  <cp:revision>76</cp:revision>
  <dcterms:created xsi:type="dcterms:W3CDTF">2013-11-19T05:52:05Z</dcterms:created>
  <dcterms:modified xsi:type="dcterms:W3CDTF">2017-12-19T14:15:58Z</dcterms:modified>
</cp:coreProperties>
</file>