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78" r:id="rId2"/>
    <p:sldId id="279" r:id="rId3"/>
    <p:sldId id="280" r:id="rId4"/>
    <p:sldId id="281" r:id="rId5"/>
    <p:sldId id="283" r:id="rId6"/>
    <p:sldId id="284" r:id="rId7"/>
    <p:sldId id="282" r:id="rId8"/>
    <p:sldId id="294" r:id="rId9"/>
    <p:sldId id="289" r:id="rId10"/>
    <p:sldId id="292" r:id="rId11"/>
    <p:sldId id="296" r:id="rId12"/>
    <p:sldId id="297" r:id="rId13"/>
    <p:sldId id="295" r:id="rId14"/>
    <p:sldId id="293" r:id="rId15"/>
    <p:sldId id="298" r:id="rId16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Преобладающие</a:t>
            </a:r>
            <a:r>
              <a:rPr lang="ru-RU" baseline="0"/>
              <a:t> виды мышление у взрослых и подростков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1137357830271"/>
          <c:y val="0.19083333333333333"/>
          <c:w val="0.82081219014289886"/>
          <c:h val="0.59849862517185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предметно-действительное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1">
                  <c:v>взрослые</c:v>
                </c:pt>
                <c:pt idx="3">
                  <c:v>подростки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1-48E7-84AE-A884BFDCC7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наглядно-образное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1">
                  <c:v>взрослые</c:v>
                </c:pt>
                <c:pt idx="3">
                  <c:v>подростки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1-48E7-84AE-A884BFDCC7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словесно-логическое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1">
                  <c:v>взрослые</c:v>
                </c:pt>
                <c:pt idx="3">
                  <c:v>подростки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1-48E7-84AE-A884BFDCC7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креативное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1">
                  <c:v>взрослые</c:v>
                </c:pt>
                <c:pt idx="3">
                  <c:v>подростки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F1-48E7-84AE-A884BFDCC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"/>
        <c:axId val="1174526303"/>
        <c:axId val="1096446847"/>
      </c:barChart>
      <c:catAx>
        <c:axId val="117452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6446847"/>
        <c:crosses val="autoZero"/>
        <c:auto val="1"/>
        <c:lblAlgn val="ctr"/>
        <c:lblOffset val="100"/>
        <c:noMultiLvlLbl val="0"/>
      </c:catAx>
      <c:valAx>
        <c:axId val="1096446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452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2700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5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6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7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7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88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69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5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11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539" y="247727"/>
            <a:ext cx="6342076" cy="25541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>
                <a:latin typeface="+mn-lt"/>
              </a:rPr>
              <a:t>Тема проекта:</a:t>
            </a:r>
            <a:br>
              <a:rPr lang="ru-RU" sz="4000" dirty="0">
                <a:latin typeface="+mn-lt"/>
              </a:rPr>
            </a:br>
            <a:r>
              <a:rPr lang="ru-RU" sz="2000" dirty="0">
                <a:latin typeface="+mn-lt"/>
              </a:rPr>
              <a:t>«к</a:t>
            </a:r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огнитивные исследования. Индивидуальные особенности человека. Мышление.»</a:t>
            </a:r>
            <a:r>
              <a:rPr lang="ru-RU" sz="2000" b="0" dirty="0">
                <a:latin typeface="+mn-lt"/>
              </a:rPr>
              <a:t/>
            </a:r>
            <a:br>
              <a:rPr lang="ru-RU" sz="2000" b="0" dirty="0">
                <a:latin typeface="+mn-lt"/>
              </a:rPr>
            </a:br>
            <a:endParaRPr lang="ru-RU" sz="2000" b="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331" y="3486297"/>
            <a:ext cx="3493008" cy="87890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202289"/>
            <a:ext cx="8470231" cy="1424379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Некритическое и критическое мышление</a:t>
            </a:r>
            <a:br>
              <a:rPr lang="ru-RU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8A4BC42-37E1-4848-A968-41DD13DD6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007" y="2154294"/>
            <a:ext cx="7048100" cy="2700528"/>
          </a:xfrm>
        </p:spPr>
        <p:txBody>
          <a:bodyPr/>
          <a:lstStyle/>
          <a:p>
            <a:pPr fontAlgn="base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Некритическое мышление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принятие на веру всего услышанного и увиденного. В этом случае человек не задумывается о достоверности информации, о важности воспринятого и его цели. Из-за этого многие люди становятся жертвами мошенничества, манипуляции и пропаганды.</a:t>
            </a:r>
          </a:p>
          <a:p>
            <a:pPr fontAlgn="base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отличие от некритического восприятия мира и чрезмерного доверия,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критическое мышление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навык человека осмыслять все вокруг. Хорошо развитая способность критически мыслить позволяет человеку не стать жертвой ранее перечисленных случаев.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90B7-D125-41EF-A74E-3745C1B3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166998"/>
            <a:ext cx="10671048" cy="768096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и теоретическое мышление</a:t>
            </a: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9371A-E92D-4544-A1A4-150077B8E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6755" y="2069432"/>
            <a:ext cx="7151570" cy="4206240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мышление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— это мышление, отличающееся направленностью на преобразование реальной действительности, а не только на ее познание и объяснение. Трудясь, человек познает этот мир также и со стороны путей и возможностей этого преобразования.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Теоретическое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(понятийное) </a:t>
            </a: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 это мышление, пользуясь которым человек в процессе решения задачи обращается к понятиям, выполняет действия в уме, непосредственно не имея дела с опытом, получаемым при помощи органов чувств. Он обсуждает и ищет решения задачи с начало до конца в уме, выраженными в понятийной форме, суждениях умозаключениях.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8EAB8A-86F1-48C8-8FB9-6001DD39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3" y="4132606"/>
            <a:ext cx="2763785" cy="205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49D2EA9-2E5C-4CC5-8680-1F7325DE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5" y="1722922"/>
            <a:ext cx="2763784" cy="187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7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AA9CC-6DA5-4D97-9528-973EBBC7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406" y="595805"/>
            <a:ext cx="7013448" cy="1627632"/>
          </a:xfrm>
        </p:spPr>
        <p:txBody>
          <a:bodyPr/>
          <a:lstStyle/>
          <a:p>
            <a:pPr algn="ctr"/>
            <a:r>
              <a:rPr lang="ru-RU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Творческое(креативное) мышление</a:t>
            </a:r>
            <a:br>
              <a:rPr lang="ru-RU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BDCAB6-AC4B-4397-A42B-7956480FD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2345" y="2144611"/>
            <a:ext cx="6896820" cy="3624822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Творческое мышление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это </a:t>
            </a:r>
            <a:r>
              <a:rPr lang="ru-RU" sz="2000" u="heavy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мышление, результатом которого является открытие принципиально нового или усовершенствованного решения той или иной задачи.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Творческое мышление направлено на создание новых идей. Главное для творческого мышления – умение охватить действительность во всех ее отношениях, а не только в тех, которые закреплены в привычных понятиях и представлениях. </a:t>
            </a:r>
          </a:p>
          <a:p>
            <a:endParaRPr lang="ru-RU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CF43532-2946-4AC8-BE5E-1D69AF21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39" y="4369868"/>
            <a:ext cx="2501530" cy="24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6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6D852-D02C-42C2-A669-D80BF8C0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118" y="252334"/>
            <a:ext cx="7388305" cy="847288"/>
          </a:xfrm>
        </p:spPr>
        <p:txBody>
          <a:bodyPr/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своей исследовательской работы я решила провести тест среди 13 подростков (15-16 лет) и 13 взрослых (от 30 и старше), который определит какой вид мышления у человека развит лучше, чем другие, а также сравню их. В диаграмме представлены результаты пройденных тестов.</a:t>
            </a:r>
            <a:b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6A15AD5-2D66-40FC-A9A2-411980545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31253"/>
              </p:ext>
            </p:extLst>
          </p:nvPr>
        </p:nvGraphicFramePr>
        <p:xfrm>
          <a:off x="3878118" y="2532518"/>
          <a:ext cx="7537443" cy="341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30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137"/>
            <a:ext cx="7950468" cy="1549668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Заключения исследовательского проекта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A4FEF10-AF95-4CC9-AB66-F991773E1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31" y="2259691"/>
            <a:ext cx="5560996" cy="2176272"/>
          </a:xfrm>
        </p:spPr>
        <p:txBody>
          <a:bodyPr/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 правила много времени за исследованием выбранной мной темы, и не жалею об этом, за это время я узнала много нового. Мышление человека стала для меня более понятным, а не чем-то неизведанным, как это было до проекта. Надеюсь, я смогла помочь разобраться в этом и другим людям.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234B8-6180-42D0-BB6B-EB894BB3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2688816"/>
            <a:ext cx="10671048" cy="2653204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6089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19" y="633369"/>
            <a:ext cx="5649986" cy="1201976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  <a:br>
              <a:rPr lang="ru-RU" sz="4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b="0" dirty="0">
              <a:solidFill>
                <a:schemeClr val="accent6"/>
              </a:solidFill>
              <a:latin typeface="+mn-lt"/>
              <a:cs typeface="Arial Black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5" y="2036681"/>
            <a:ext cx="7743039" cy="30973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особенности человека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уникальные способы, которыми отдельные лица обрабатывают информацию. К ним относятся особенности ощущения и восприятия, памяти, мышления, воображения, эмоций и воли и пр.</a:t>
            </a:r>
            <a:b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300" y="457200"/>
            <a:ext cx="6766560" cy="7680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619E555-E9A0-44A7-97A6-27882092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521" y="2140573"/>
            <a:ext cx="6766560" cy="2700528"/>
          </a:xfrm>
        </p:spPr>
        <p:txBody>
          <a:bodyPr/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своем проекте я бы хотела подробней раскрыть такую индивидуальную особенность человека как мышление. Это тема меня заинтересовала сильнее чем другие, потому что для меня мышление человека всегда казалось чем-то загадочным, мне бы хотелось больше разбираться в этом.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192" y="1853715"/>
            <a:ext cx="7682917" cy="3972691"/>
          </a:xfrm>
        </p:spPr>
        <p:txBody>
          <a:bodyPr rtlCol="0"/>
          <a:lstStyle>
            <a:defPPr>
              <a:defRPr lang="ru-RU"/>
            </a:defPPr>
          </a:lstStyle>
          <a:p>
            <a:pPr lvl="1" algn="ctr">
              <a:lnSpc>
                <a:spcPct val="106000"/>
              </a:lnSpc>
              <a:spcAft>
                <a:spcPts val="80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ctr">
              <a:lnSpc>
                <a:spcPct val="106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Когда начали изучать мышление</a:t>
            </a:r>
          </a:p>
          <a:p>
            <a:pPr marL="800100" lvl="1" indent="-342900" algn="ctr">
              <a:lnSpc>
                <a:spcPct val="106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 такое мышление и для чего оно нам</a:t>
            </a:r>
          </a:p>
          <a:p>
            <a:pPr marL="800100" lvl="1" indent="-342900" algn="ctr">
              <a:lnSpc>
                <a:spcPct val="106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работает мышление</a:t>
            </a:r>
          </a:p>
          <a:p>
            <a:pPr marL="800100" lvl="1" indent="-342900" algn="ctr">
              <a:lnSpc>
                <a:spcPct val="106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Какое бывает мышление</a:t>
            </a:r>
          </a:p>
          <a:p>
            <a:pPr marL="800100" lvl="1" indent="-342900" algn="ctr">
              <a:lnSpc>
                <a:spcPct val="106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 работа</a:t>
            </a:r>
          </a:p>
          <a:p>
            <a:pPr marL="800100" lvl="1" indent="-342900" algn="ctr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</a:p>
          <a:p>
            <a:pPr rtl="0"/>
            <a:endParaRPr lang="ru-RU" sz="2800" dirty="0">
              <a:solidFill>
                <a:schemeClr val="accent6"/>
              </a:solidFill>
              <a:cs typeface="Times new Roman" panose="02000500000000000000" pitchFamily="2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31B027-5DCF-4873-B0E9-7B16BC04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95" y="419618"/>
            <a:ext cx="6400800" cy="768096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1733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начали изучать человеческое мышление?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89F3D7-B777-43B0-A984-C2E214019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002" y="2262510"/>
            <a:ext cx="5559301" cy="538824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Начало изучению психических процессов, в том числе познавательных, к которым и относится мышление, положил 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Иван Михайлович Сеченов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(1829 – 1905). Именно он первым начал подробно рассматривать мыслительные процессы, пусть даже с естественно–научной точки зрения, обозначил то, что мышление, как отдельный процесс, имеет место быть.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0A357C-07DB-4CFC-BDF2-0A0AC49D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1" y="1963024"/>
            <a:ext cx="2812281" cy="39470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7839"/>
            <a:ext cx="10457129" cy="155640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мышление и для чего оно нам?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2DCF3-66EE-41DD-B6D8-EDAFEEAAC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845" y="2039113"/>
            <a:ext cx="6399905" cy="3556344"/>
          </a:xfrm>
        </p:spPr>
        <p:txBody>
          <a:bodyPr/>
          <a:lstStyle/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Мышление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 высшая ступень человеческого познания; процесс познания окружающего реального мира, основу которого составляет образование и непрерывное пополнение запаса понятий, представлений; включает в себя вывод новых суждений (осуществление умозаключений).</a:t>
            </a: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 позволяет получить знание о таких объектах, свойствах и отношениях окружающего мира, которые не могут быть непосредственно восприняты при помощи первой сигнальной системы.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5820E30-B823-4974-ACA1-1D4E0D93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94" y="3021782"/>
            <a:ext cx="4456345" cy="29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13" y="952822"/>
            <a:ext cx="8597037" cy="115281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работает наше мышление?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394" y="1759547"/>
            <a:ext cx="6894074" cy="4178452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ts val="1650"/>
              </a:lnSpc>
              <a:spcAft>
                <a:spcPts val="8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в процессе мышления мы задействуем такие логические операции для работы с информацией: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абстрагирование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431F8-4250-43D1-93A6-B114A6D4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16877"/>
            <a:ext cx="10671048" cy="768096"/>
          </a:xfrm>
        </p:spPr>
        <p:txBody>
          <a:bodyPr/>
          <a:lstStyle/>
          <a:p>
            <a:r>
              <a:rPr lang="ru-RU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Какое бывает мышления?</a:t>
            </a:r>
            <a:br>
              <a:rPr lang="ru-RU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9F0BAB-D3A8-4F1E-8D43-3D8295EDB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Предметное-действительное мышление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3A9FC1-BE89-4410-B82A-1FF575F4E7E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/>
          <a:stretch>
            <a:fillRect/>
          </a:stretch>
        </p:blipFill>
        <p:spPr>
          <a:xfrm>
            <a:off x="1906524" y="2098789"/>
            <a:ext cx="932688" cy="932688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4CAA8369-1618-40F7-9F37-F75E77ADB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148" y="4196614"/>
            <a:ext cx="2993457" cy="19603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непосредственное восприятие объекта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7FFEC9B-FCED-4675-A2A6-640F26A45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0550" y="2744163"/>
            <a:ext cx="3328416" cy="3557016"/>
          </a:xfrm>
        </p:spPr>
        <p:txBody>
          <a:bodyPr/>
          <a:lstStyle/>
          <a:p>
            <a:r>
              <a:rPr lang="ru-RU" sz="1400" b="1" dirty="0">
                <a:effectLst/>
                <a:latin typeface="+mn-lt"/>
                <a:ea typeface="Times New Roman" panose="02020603050405020304" pitchFamily="18" charset="0"/>
              </a:rPr>
              <a:t>Наглядно-образное мышление</a:t>
            </a:r>
            <a:endParaRPr lang="ru-RU" sz="1400" dirty="0">
              <a:latin typeface="+mn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15328E-08BA-4081-92A4-E17F1D7B224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/>
          <a:stretch>
            <a:fillRect/>
          </a:stretch>
        </p:blipFill>
        <p:spPr>
          <a:xfrm>
            <a:off x="5628132" y="2098789"/>
            <a:ext cx="932688" cy="932688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6D33510B-7E0D-4D3C-9781-D2E00FD864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оперировать образами в уме, вспоминать объект.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49F3F76-FD2C-49E8-B27B-442FD96051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51292" y="2743200"/>
            <a:ext cx="3328416" cy="3557016"/>
          </a:xfrm>
        </p:spPr>
        <p:txBody>
          <a:bodyPr/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Абстрактное или словесно-логическое мышление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332D60-8216-409E-B5CF-A3386F6555E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l="85" r="85"/>
          <a:stretch>
            <a:fillRect/>
          </a:stretch>
        </p:blipFill>
        <p:spPr>
          <a:xfrm>
            <a:off x="9249625" y="2098141"/>
            <a:ext cx="931749" cy="933336"/>
          </a:xfr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CF14CB4F-0626-4F71-9073-2607C087FD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1007" y="3950208"/>
            <a:ext cx="3208984" cy="197895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выполнять логические операции с понятиями в уме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37" y="1259948"/>
            <a:ext cx="10671048" cy="76809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Логическое и аналитическое мышление</a:t>
            </a:r>
            <a:r>
              <a:rPr lang="ru-RU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968A5216-6EC0-4B8D-AD35-6F3C476362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4634" y="4688466"/>
            <a:ext cx="6553809" cy="1577580"/>
          </a:xfrm>
        </p:spPr>
        <p:txBody>
          <a:bodyPr/>
          <a:lstStyle/>
          <a:p>
            <a:pPr algn="l"/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Аналитическое мышление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– это также важный мыслительный навык, который позволяет интерпретировать информацию, находить закономерности и принимать решения на основании доступных данных.</a:t>
            </a:r>
          </a:p>
          <a:p>
            <a:pPr algn="l"/>
            <a:endParaRPr lang="ru-RU" sz="1800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53A69942-08B3-4D14-9C21-99C1F9D753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9036" y="2028044"/>
            <a:ext cx="7471196" cy="1255134"/>
          </a:xfrm>
        </p:spPr>
        <p:txBody>
          <a:bodyPr/>
          <a:lstStyle/>
          <a:p>
            <a:pPr algn="l" fontAlgn="base">
              <a:lnSpc>
                <a:spcPct val="106000"/>
              </a:lnSpc>
              <a:spcAft>
                <a:spcPts val="800"/>
              </a:spcAft>
            </a:pPr>
            <a:r>
              <a:rPr lang="ru-RU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Логическое мышление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использует такие инструменты: </a:t>
            </a:r>
          </a:p>
          <a:p>
            <a:pPr marL="342900" lvl="0" indent="-342900" algn="l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Дедукция </a:t>
            </a:r>
          </a:p>
          <a:p>
            <a:pPr marL="342900" lvl="0" indent="-342900" algn="l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Индукция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Абдукция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l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Ассоциация</a:t>
            </a:r>
          </a:p>
          <a:p>
            <a:pPr lvl="0" algn="l" fontAlgn="base">
              <a:lnSpc>
                <a:spcPct val="106000"/>
              </a:lnSpc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Кроме того, рассуждения должны соответствовать четырем законам логики, три из которых были сформулированы Аристотелем, а один – Готфридом Лейбницем.</a:t>
            </a:r>
          </a:p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05FB43B-4E6D-4825-AF6E-B356BD6D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0" y="4451415"/>
            <a:ext cx="3662838" cy="18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08558FE-93AE-47F5-AF13-227FB416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48" y="2809706"/>
            <a:ext cx="2711337" cy="13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{419BE970-DF17-40C6-9BD3-6A3A98C74C63}tf78438558_win32</Template>
  <TotalTime>160</TotalTime>
  <Words>384</Words>
  <Application>Microsoft Office PowerPoint</Application>
  <PresentationFormat>Широкоэкранный</PresentationFormat>
  <Paragraphs>60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Symbol</vt:lpstr>
      <vt:lpstr>Times new Roman</vt:lpstr>
      <vt:lpstr>Times new Roman</vt:lpstr>
      <vt:lpstr>Тема Office</vt:lpstr>
      <vt:lpstr>Тема проекта: «когнитивные исследования. Индивидуальные особенности человека. Мышление.» </vt:lpstr>
      <vt:lpstr>Введение </vt:lpstr>
      <vt:lpstr>Цель проекта </vt:lpstr>
      <vt:lpstr>Задачи проекта </vt:lpstr>
      <vt:lpstr>Когда начали изучать человеческое мышление? </vt:lpstr>
      <vt:lpstr>Что такое мышление и для чего оно нам? </vt:lpstr>
      <vt:lpstr>Как работает наше мышление? </vt:lpstr>
      <vt:lpstr>Какое бывает мышления? </vt:lpstr>
      <vt:lpstr>Логическое и аналитическое мышление </vt:lpstr>
      <vt:lpstr>Некритическое и критическое мышление </vt:lpstr>
      <vt:lpstr>Практическое и теоретическое мышление </vt:lpstr>
      <vt:lpstr>Творческое(креативное) мышление </vt:lpstr>
      <vt:lpstr>Исследовательская работа  В качестве своей исследовательской работы я решила провести тест среди 13 подростков (15-16 лет) и 13 взрослых (от 30 и старше), который определит какой вид мышления у человека развит лучше, чем другие, а также сравню их. В диаграмме представлены результаты пройденных тестов.    </vt:lpstr>
      <vt:lpstr>Заключения исследовательского проекта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«когнитивные исследования. Индивидуальные особенности человека.»</dc:title>
  <dc:subject/>
  <dc:creator>777</dc:creator>
  <cp:lastModifiedBy>User</cp:lastModifiedBy>
  <cp:revision>15</cp:revision>
  <dcterms:created xsi:type="dcterms:W3CDTF">2024-02-03T12:26:30Z</dcterms:created>
  <dcterms:modified xsi:type="dcterms:W3CDTF">2024-09-04T03:50:33Z</dcterms:modified>
</cp:coreProperties>
</file>