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5" r:id="rId2"/>
    <p:sldId id="257" r:id="rId3"/>
    <p:sldId id="266" r:id="rId4"/>
    <p:sldId id="267" r:id="rId5"/>
    <p:sldId id="263" r:id="rId6"/>
    <p:sldId id="276" r:id="rId7"/>
    <p:sldId id="270" r:id="rId8"/>
    <p:sldId id="268" r:id="rId9"/>
    <p:sldId id="272" r:id="rId10"/>
    <p:sldId id="271" r:id="rId11"/>
    <p:sldId id="273" r:id="rId12"/>
    <p:sldId id="274" r:id="rId13"/>
    <p:sldId id="277" r:id="rId14"/>
    <p:sldId id="269" r:id="rId15"/>
    <p:sldId id="260" r:id="rId16"/>
    <p:sldId id="278" r:id="rId17"/>
    <p:sldId id="27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66FFCC"/>
    <a:srgbClr val="66FFFF"/>
    <a:srgbClr val="33CCFF"/>
    <a:srgbClr val="FF0066"/>
    <a:srgbClr val="6C1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9FD60-A620-4CE1-A69A-2E0937CB0050}" type="datetimeFigureOut">
              <a:rPr lang="ru-RU"/>
              <a:pPr>
                <a:defRPr/>
              </a:pPr>
              <a:t>15.06.2024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3DA17-8FAE-48AE-A207-C817079BD3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A2217-FA96-426D-805E-1D19E7D0BF9B}" type="datetimeFigureOut">
              <a:rPr lang="ru-RU"/>
              <a:pPr>
                <a:defRPr/>
              </a:pPr>
              <a:t>15.06.2024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D9CD4-9024-4563-B757-B4A397F41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870EC-D6AF-4827-BBE3-1A01B625197A}" type="datetimeFigureOut">
              <a:rPr lang="ru-RU"/>
              <a:pPr>
                <a:defRPr/>
              </a:pPr>
              <a:t>15.06.2024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4151B-EAAD-40CD-8E4C-4AD05B6BA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8BE1B-26E2-489F-A7A6-3350DFE24C13}" type="datetimeFigureOut">
              <a:rPr lang="ru-RU"/>
              <a:pPr>
                <a:defRPr/>
              </a:pPr>
              <a:t>15.06.2024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53F3A-EF51-46D7-8706-E676905DA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6DA64-0765-4670-BEEC-6FBA5AADC0AA}" type="datetimeFigureOut">
              <a:rPr lang="ru-RU"/>
              <a:pPr>
                <a:defRPr/>
              </a:pPr>
              <a:t>15.06.2024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AF36E-6D74-4BE4-A348-B552CB166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A8230-4669-4672-973E-12E41C281437}" type="datetimeFigureOut">
              <a:rPr lang="ru-RU"/>
              <a:pPr>
                <a:defRPr/>
              </a:pPr>
              <a:t>15.06.2024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1C363-2048-4A5A-8BF5-207634605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0794A-ACA0-42F2-8FA8-1431A06E9CBD}" type="datetimeFigureOut">
              <a:rPr lang="ru-RU"/>
              <a:pPr>
                <a:defRPr/>
              </a:pPr>
              <a:t>15.06.2024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5F00C-1579-4A0E-B865-89CC48CEC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FCF5B-0DFC-49F7-9FDF-641A15BD109A}" type="datetimeFigureOut">
              <a:rPr lang="ru-RU"/>
              <a:pPr>
                <a:defRPr/>
              </a:pPr>
              <a:t>15.06.2024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F2135-8F84-4888-9ACD-4AF02DF84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2C0A0-50CB-45D8-A980-14CA7DD0DC5A}" type="datetimeFigureOut">
              <a:rPr lang="ru-RU"/>
              <a:pPr>
                <a:defRPr/>
              </a:pPr>
              <a:t>15.06.2024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D2EB9-402B-4482-A235-9606CFDBE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3ABD5-D35F-4535-B635-45C060A75CAA}" type="datetimeFigureOut">
              <a:rPr lang="ru-RU"/>
              <a:pPr>
                <a:defRPr/>
              </a:pPr>
              <a:t>15.06.2024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E41B2-5C73-432E-8D7A-BA31257E7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A0037-50E4-4FC2-8CEF-EC4119ACB686}" type="datetimeFigureOut">
              <a:rPr lang="ru-RU"/>
              <a:pPr>
                <a:defRPr/>
              </a:pPr>
              <a:t>15.06.2024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B6EE4-2B3A-4E13-B3C1-02B18739E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E23308-A9F4-44AE-8C26-6C9DC3EE6D28}" type="datetimeFigureOut">
              <a:rPr lang="ru-RU"/>
              <a:pPr>
                <a:defRPr/>
              </a:pPr>
              <a:t>15.06.2024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8F8788-4CD3-4491-AD3F-86552C2F8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05" r:id="rId4"/>
    <p:sldLayoutId id="2147483711" r:id="rId5"/>
    <p:sldLayoutId id="2147483706" r:id="rId6"/>
    <p:sldLayoutId id="2147483712" r:id="rId7"/>
    <p:sldLayoutId id="2147483713" r:id="rId8"/>
    <p:sldLayoutId id="2147483714" r:id="rId9"/>
    <p:sldLayoutId id="2147483707" r:id="rId10"/>
    <p:sldLayoutId id="214748371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45720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2400" cap="none" dirty="0" smtClean="0">
                <a:effectLst/>
              </a:rPr>
              <a:t>МБОУ «РСОШ имени В.С.Воронина»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14422"/>
            <a:ext cx="8686800" cy="3151203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endParaRPr lang="ru-RU" sz="4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Обобщающий урок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по теме «Имя числительное»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в 6 классе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«Дружим с числительными»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endParaRPr lang="ru-RU" sz="4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143372" y="4929198"/>
            <a:ext cx="45323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Учитель русского языка и литературы</a:t>
            </a:r>
          </a:p>
          <a:p>
            <a:pPr>
              <a:spcBef>
                <a:spcPct val="50000"/>
              </a:spcBef>
            </a:pPr>
            <a:r>
              <a:rPr lang="ru-RU" dirty="0" smtClean="0"/>
              <a:t>Михайлова Надежда Валерьевна</a:t>
            </a:r>
          </a:p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140200" y="616585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2024 </a:t>
            </a:r>
            <a:r>
              <a:rPr lang="ru-RU" dirty="0"/>
              <a:t>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28604"/>
            <a:ext cx="7691462" cy="578647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>
                <a:solidFill>
                  <a:srgbClr val="C00000"/>
                </a:solidFill>
              </a:rPr>
              <a:t> 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5. «</a:t>
            </a:r>
            <a:r>
              <a:rPr lang="ru-RU" sz="3600" cap="none" dirty="0" smtClean="0">
                <a:solidFill>
                  <a:schemeClr val="bg2">
                    <a:lumMod val="25000"/>
                  </a:schemeClr>
                </a:solidFill>
              </a:rPr>
              <a:t>Грамотеи»</a:t>
            </a:r>
            <a:br>
              <a:rPr lang="ru-RU" sz="3600" cap="none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b="0" cap="none" dirty="0" smtClean="0">
                <a:solidFill>
                  <a:srgbClr val="003399"/>
                </a:solidFill>
              </a:rPr>
              <a:t>Поставьте в нужную падежную  форму данные числительные. </a:t>
            </a:r>
            <a:br>
              <a:rPr lang="ru-RU" sz="3600" b="0" cap="none" dirty="0" smtClean="0">
                <a:solidFill>
                  <a:srgbClr val="003399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1. Держать штурвал (</a:t>
            </a:r>
            <a:r>
              <a:rPr lang="ru-RU" sz="2400" dirty="0" err="1" smtClean="0">
                <a:solidFill>
                  <a:schemeClr val="tx1"/>
                </a:solidFill>
              </a:rPr>
              <a:t>оба;обе</a:t>
            </a:r>
            <a:r>
              <a:rPr lang="ru-RU" sz="2400" dirty="0" smtClean="0">
                <a:solidFill>
                  <a:schemeClr val="tx1"/>
                </a:solidFill>
              </a:rPr>
              <a:t>) руками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    2.Расположиться по (</a:t>
            </a:r>
            <a:r>
              <a:rPr lang="ru-RU" sz="2400" dirty="0" err="1" smtClean="0">
                <a:solidFill>
                  <a:schemeClr val="tx1"/>
                </a:solidFill>
              </a:rPr>
              <a:t>оба;обе</a:t>
            </a:r>
            <a:r>
              <a:rPr lang="ru-RU" sz="2400" dirty="0" smtClean="0">
                <a:solidFill>
                  <a:schemeClr val="tx1"/>
                </a:solidFill>
              </a:rPr>
              <a:t>) сторонам Луны.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3.Отдать почести (</a:t>
            </a:r>
            <a:r>
              <a:rPr lang="ru-RU" sz="2400" dirty="0" err="1" smtClean="0">
                <a:solidFill>
                  <a:schemeClr val="tx1"/>
                </a:solidFill>
              </a:rPr>
              <a:t>оба;обе</a:t>
            </a:r>
            <a:r>
              <a:rPr lang="ru-RU" sz="2400" dirty="0" smtClean="0">
                <a:solidFill>
                  <a:schemeClr val="tx1"/>
                </a:solidFill>
              </a:rPr>
              <a:t>) космонавтам.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4.Оборудование для (</a:t>
            </a:r>
            <a:r>
              <a:rPr lang="ru-RU" sz="2400" dirty="0" err="1" smtClean="0">
                <a:solidFill>
                  <a:schemeClr val="tx1"/>
                </a:solidFill>
              </a:rPr>
              <a:t>оба;обе</a:t>
            </a:r>
            <a:r>
              <a:rPr lang="ru-RU" sz="2400" dirty="0" smtClean="0">
                <a:solidFill>
                  <a:schemeClr val="tx1"/>
                </a:solidFill>
              </a:rPr>
              <a:t>)экипажей.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5.Наблюдать за (</a:t>
            </a:r>
            <a:r>
              <a:rPr lang="ru-RU" sz="2400" dirty="0" err="1" smtClean="0">
                <a:solidFill>
                  <a:schemeClr val="tx1"/>
                </a:solidFill>
              </a:rPr>
              <a:t>оба;обе</a:t>
            </a:r>
            <a:r>
              <a:rPr lang="ru-RU" sz="2400" dirty="0" smtClean="0">
                <a:solidFill>
                  <a:schemeClr val="tx1"/>
                </a:solidFill>
              </a:rPr>
              <a:t>) ракетами.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cap="none" dirty="0" smtClean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42974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 smtClean="0"/>
              <a:t>6. «Знаешь ли ты литературные произведения?»</a:t>
            </a:r>
            <a:endParaRPr lang="ru-RU" cap="none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Назовите литературные произведения, в заголовке которых есть числительные, и их авторов.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Ж. Верн " «20 000 лье под водой» ,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А. П. Чехов "Три сестры" 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«Палата №6», 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"Сказка о мертвой царевне и 7 богатырях" А.С. Пушкин, 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Сказки "3 поросенка", "Волк и 7-ро козлят", "3 медведя",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«Али-баба и 40 разбойников»,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А.Дюма "Три мушкетёра", С.Маршак «Двенадцать месяцев»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5143536"/>
          </a:xfrm>
        </p:spPr>
        <p:txBody>
          <a:bodyPr>
            <a:normAutofit/>
          </a:bodyPr>
          <a:lstStyle/>
          <a:p>
            <a:pPr algn="ctr"/>
            <a:r>
              <a:rPr lang="ru-RU" sz="3200" cap="none" dirty="0" smtClean="0"/>
              <a:t>7. «Грамотные цифры»</a:t>
            </a:r>
            <a:br>
              <a:rPr lang="ru-RU" sz="3200" cap="none" dirty="0" smtClean="0"/>
            </a:br>
            <a:r>
              <a:rPr lang="ru-RU" sz="3200" cap="none" dirty="0" smtClean="0"/>
              <a:t/>
            </a:r>
            <a:br>
              <a:rPr lang="ru-RU" sz="3200" cap="none" dirty="0" smtClean="0"/>
            </a:br>
            <a:r>
              <a:rPr lang="ru-RU" sz="3200" cap="none" dirty="0" smtClean="0"/>
              <a:t/>
            </a:r>
            <a:br>
              <a:rPr lang="ru-RU" sz="3200" cap="none" dirty="0" smtClean="0"/>
            </a:br>
            <a:r>
              <a:rPr lang="ru-RU" sz="3200" cap="none" dirty="0" smtClean="0"/>
              <a:t/>
            </a:r>
            <a:br>
              <a:rPr lang="ru-RU" sz="3200" cap="none" dirty="0" smtClean="0"/>
            </a:br>
            <a:r>
              <a:rPr lang="ru-RU" sz="3200" cap="none" dirty="0" smtClean="0"/>
              <a:t/>
            </a:r>
            <a:br>
              <a:rPr lang="ru-RU" sz="3200" cap="none" dirty="0" smtClean="0"/>
            </a:br>
            <a:r>
              <a:rPr lang="ru-RU" sz="3200" cap="none" dirty="0" smtClean="0"/>
              <a:t/>
            </a:r>
            <a:br>
              <a:rPr lang="ru-RU" sz="3200" cap="none" dirty="0" smtClean="0"/>
            </a:br>
            <a:r>
              <a:rPr lang="ru-RU" sz="3200" cap="none" dirty="0" smtClean="0"/>
              <a:t/>
            </a:r>
            <a:br>
              <a:rPr lang="ru-RU" sz="3200" cap="none" dirty="0" smtClean="0"/>
            </a:br>
            <a:r>
              <a:rPr lang="ru-RU" sz="3200" cap="none" dirty="0" smtClean="0"/>
              <a:t/>
            </a:r>
            <a:br>
              <a:rPr lang="ru-RU" sz="3200" cap="none" dirty="0" smtClean="0"/>
            </a:br>
            <a:r>
              <a:rPr lang="ru-RU" sz="3200" cap="none" dirty="0" smtClean="0"/>
              <a:t/>
            </a:r>
            <a:br>
              <a:rPr lang="ru-RU" sz="3200" cap="none" dirty="0" smtClean="0"/>
            </a:br>
            <a:endParaRPr lang="ru-RU" sz="3200" cap="none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42910" y="3143248"/>
            <a:ext cx="307183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47 + 15 =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189 – 33 =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72 : 12 =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18 Х 10 =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4" name="Рисунок 3" descr="pregun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1714488"/>
            <a:ext cx="4929222" cy="49292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910" y="1285861"/>
            <a:ext cx="32861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Подсчитайте результат и запишите примеры словами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8. «</a:t>
            </a:r>
            <a:r>
              <a:rPr lang="ru-RU" b="1" cap="none" dirty="0" smtClean="0"/>
              <a:t>Остров ошибок»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2910" y="1071546"/>
            <a:ext cx="74295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+mj-lt"/>
              </a:rPr>
              <a:t>Просклоняйте числительные по падежам.</a:t>
            </a:r>
            <a:endParaRPr lang="ru-RU" sz="30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3786190"/>
            <a:ext cx="15001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latin typeface="+mj-lt"/>
              </a:rPr>
              <a:t>258</a:t>
            </a:r>
            <a:endParaRPr lang="ru-RU" sz="5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3" y="2714620"/>
            <a:ext cx="10001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latin typeface="+mj-lt"/>
              </a:rPr>
              <a:t>74</a:t>
            </a:r>
            <a:endParaRPr lang="ru-RU" sz="5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4857760"/>
            <a:ext cx="15001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latin typeface="+mj-lt"/>
              </a:rPr>
              <a:t>169</a:t>
            </a:r>
            <a:endParaRPr lang="ru-RU" sz="50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1571612"/>
            <a:ext cx="2714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Р.п.</a:t>
            </a:r>
            <a:endParaRPr lang="ru-RU" sz="60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3306" y="1571613"/>
            <a:ext cx="1655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Т.п.</a:t>
            </a:r>
            <a:endParaRPr lang="ru-RU" sz="60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58" y="2714620"/>
            <a:ext cx="11523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latin typeface="+mj-lt"/>
              </a:rPr>
              <a:t>25</a:t>
            </a:r>
            <a:endParaRPr lang="ru-RU" sz="50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4744" y="3714752"/>
            <a:ext cx="17305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latin typeface="+mj-lt"/>
              </a:rPr>
              <a:t>487</a:t>
            </a:r>
            <a:endParaRPr lang="ru-RU" sz="50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4744" y="4857760"/>
            <a:ext cx="18587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latin typeface="+mj-lt"/>
              </a:rPr>
              <a:t>316</a:t>
            </a:r>
            <a:endParaRPr lang="ru-RU" sz="50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6512" y="1571612"/>
            <a:ext cx="215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П.п.</a:t>
            </a:r>
            <a:endParaRPr lang="ru-RU" sz="60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57950" y="2643182"/>
            <a:ext cx="15810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latin typeface="+mj-lt"/>
              </a:rPr>
              <a:t>42</a:t>
            </a:r>
            <a:endParaRPr lang="ru-RU" sz="50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57950" y="3714752"/>
            <a:ext cx="16005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latin typeface="+mj-lt"/>
              </a:rPr>
              <a:t>643</a:t>
            </a:r>
            <a:endParaRPr lang="ru-RU" sz="50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57950" y="4857760"/>
            <a:ext cx="17976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latin typeface="+mj-lt"/>
              </a:rPr>
              <a:t>275</a:t>
            </a:r>
            <a:endParaRPr lang="ru-RU" sz="5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7686" y="4143380"/>
            <a:ext cx="4481514" cy="214313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900" cap="none" dirty="0" smtClean="0">
                <a:solidFill>
                  <a:srgbClr val="003399"/>
                </a:solidFill>
              </a:rPr>
              <a:t>Собери свою ромашку!</a:t>
            </a:r>
            <a:r>
              <a:rPr lang="ru-RU" dirty="0" smtClean="0">
                <a:solidFill>
                  <a:srgbClr val="003399"/>
                </a:solidFill>
              </a:rPr>
              <a:t/>
            </a:r>
            <a:br>
              <a:rPr lang="ru-RU" dirty="0" smtClean="0">
                <a:solidFill>
                  <a:srgbClr val="003399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85728"/>
            <a:ext cx="8458200" cy="78581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8.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ru-RU" sz="3600" dirty="0" smtClean="0">
                <a:latin typeface="+mj-lt"/>
              </a:rPr>
              <a:t>«Цветик -семицветик»</a:t>
            </a:r>
            <a:endParaRPr lang="ru-RU" sz="3600" dirty="0">
              <a:latin typeface="+mj-lt"/>
            </a:endParaRPr>
          </a:p>
        </p:txBody>
      </p:sp>
      <p:pic>
        <p:nvPicPr>
          <p:cNvPr id="4" name="Рисунок 3" descr="c7eaa060-2346-11de-a028-000e0c3c90a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357298"/>
            <a:ext cx="3929090" cy="5119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cap="none" dirty="0" smtClean="0"/>
              <a:t>Подводим итоги!</a:t>
            </a:r>
            <a:endParaRPr lang="ru-RU" cap="none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2743200" y="1357313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Сегодня на уроке я научился….</a:t>
            </a:r>
          </a:p>
          <a:p>
            <a:r>
              <a:rPr lang="ru-RU" b="1" dirty="0" smtClean="0"/>
              <a:t>Мне больше всего понравилось….</a:t>
            </a:r>
          </a:p>
          <a:p>
            <a:r>
              <a:rPr lang="ru-RU" b="1" dirty="0" smtClean="0"/>
              <a:t>Мне было интересно….</a:t>
            </a:r>
          </a:p>
          <a:p>
            <a:r>
              <a:rPr lang="ru-RU" b="1" dirty="0" smtClean="0"/>
              <a:t>Я задумался над….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09875"/>
            <a:ext cx="3333750" cy="404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cap="none" dirty="0" smtClean="0"/>
              <a:t>Домашнее задание</a:t>
            </a:r>
            <a:endParaRPr lang="ru-RU" cap="none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2743200" y="1357313"/>
            <a:ext cx="6400800" cy="1752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Написать текст на тему: «Числительные в нашей жизни»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09875"/>
            <a:ext cx="3333750" cy="404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28596" y="1500174"/>
            <a:ext cx="84296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Вы отлично</a:t>
            </a:r>
            <a:r>
              <a:rPr kumimoji="0" lang="ru-RU" sz="6000" b="1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6000" b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поработали!</a:t>
            </a:r>
          </a:p>
        </p:txBody>
      </p:sp>
      <p:pic>
        <p:nvPicPr>
          <p:cNvPr id="4" name="Рисунок 3" descr="0017-017-Molodts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928934"/>
            <a:ext cx="5857916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75" y="3286124"/>
            <a:ext cx="5572125" cy="2038351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Как обойтись бы без числа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Наука точная могла?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Расчёт во всяком деле нужен,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Ты с числителем будь дружен.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5777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28670"/>
            <a:ext cx="8686800" cy="515145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Раз, два, три, четыре, пять!</a:t>
            </a:r>
          </a:p>
          <a:p>
            <a:pPr algn="ctr">
              <a:buNone/>
            </a:pPr>
            <a:r>
              <a:rPr lang="ru-RU" b="1" dirty="0" smtClean="0"/>
              <a:t>Хорошо уметь считать!</a:t>
            </a:r>
          </a:p>
          <a:p>
            <a:pPr algn="ctr">
              <a:buNone/>
            </a:pPr>
            <a:r>
              <a:rPr lang="ru-RU" b="1" dirty="0" smtClean="0"/>
              <a:t>Коль захочешь, сможешь ты</a:t>
            </a:r>
          </a:p>
          <a:p>
            <a:pPr algn="ctr">
              <a:buNone/>
            </a:pPr>
            <a:r>
              <a:rPr lang="ru-RU" b="1" dirty="0" smtClean="0"/>
              <a:t>Сосчитать свои мечты.</a:t>
            </a:r>
          </a:p>
          <a:p>
            <a:pPr algn="ctr">
              <a:buNone/>
            </a:pPr>
            <a:r>
              <a:rPr lang="ru-RU" b="1" dirty="0" smtClean="0"/>
              <a:t>Сто друзей себе прибавить,</a:t>
            </a:r>
          </a:p>
          <a:p>
            <a:pPr algn="ctr">
              <a:buNone/>
            </a:pPr>
            <a:r>
              <a:rPr lang="ru-RU" b="1" dirty="0" smtClean="0"/>
              <a:t>От злодеев мир избавить,</a:t>
            </a:r>
          </a:p>
          <a:p>
            <a:pPr algn="ctr">
              <a:buNone/>
            </a:pPr>
            <a:r>
              <a:rPr lang="ru-RU" b="1" dirty="0" smtClean="0"/>
              <a:t>Все науки изучить,</a:t>
            </a:r>
          </a:p>
          <a:p>
            <a:pPr algn="ctr">
              <a:buNone/>
            </a:pPr>
            <a:r>
              <a:rPr lang="ru-RU" b="1" dirty="0" smtClean="0"/>
              <a:t>  Все пятёрки получить!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e-hemsida6-590x44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460" b="1460"/>
          <a:stretch>
            <a:fillRect/>
          </a:stretch>
        </p:blipFill>
        <p:spPr>
          <a:xfrm>
            <a:off x="3643313" y="2714625"/>
            <a:ext cx="5029200" cy="364333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28604"/>
            <a:ext cx="7691462" cy="214314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 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1. </a:t>
            </a:r>
            <a:r>
              <a:rPr lang="ru-RU" sz="3600" cap="none" dirty="0" smtClean="0">
                <a:solidFill>
                  <a:schemeClr val="bg2">
                    <a:lumMod val="25000"/>
                  </a:schemeClr>
                </a:solidFill>
              </a:rPr>
              <a:t>«Игра на выбывание»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cap="none" dirty="0" smtClean="0">
                <a:solidFill>
                  <a:schemeClr val="tx1"/>
                </a:solidFill>
              </a:rPr>
              <a:t>Подобрать пословицы, поговорки, крылатые выражения, содержащие имена числительные.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cap="none" dirty="0" smtClean="0">
                <a:solidFill>
                  <a:schemeClr val="bg2">
                    <a:lumMod val="25000"/>
                  </a:schemeClr>
                </a:solidFill>
              </a:rPr>
              <a:t> 2. «Работаем корректором!»</a:t>
            </a:r>
            <a:endParaRPr lang="ru-RU" sz="3200" b="1" cap="non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3399"/>
                </a:solidFill>
              </a:rPr>
              <a:t>Корректор (от лат. corrector — направитель, исправитель), корректировщик — специалист издательства, типографии или редакции, вычитывающий тексты, нормализующий грамматику (исправляющий орфографические, пунктуационные, стилистические ошибки)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/>
              <a:t> </a:t>
            </a:r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cap="none" dirty="0" smtClean="0">
                <a:solidFill>
                  <a:schemeClr val="bg2">
                    <a:lumMod val="25000"/>
                  </a:schemeClr>
                </a:solidFill>
              </a:rPr>
              <a:t> 2. «Работаем корректором!»</a:t>
            </a:r>
            <a:endParaRPr lang="ru-RU" sz="3200" b="1" cap="non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3399"/>
                </a:solidFill>
              </a:rPr>
              <a:t>В городе более девятьсот школ.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3399"/>
                </a:solidFill>
              </a:rPr>
              <a:t>По обоим сторонам дороги расстилались поля.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3399"/>
                </a:solidFill>
              </a:rPr>
              <a:t>Трое школьниц направлены на олимпиаду.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3399"/>
                </a:solidFill>
              </a:rPr>
              <a:t>Сосны живут около триста – четыреста лет.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3399"/>
                </a:solidFill>
              </a:rPr>
              <a:t>В городе открыто сорок семеро детских садов</a:t>
            </a:r>
          </a:p>
          <a:p>
            <a:pPr>
              <a:buFont typeface="Wingdings" pitchFamily="2" charset="2"/>
              <a:buChar char="q"/>
            </a:pPr>
            <a:endParaRPr lang="ru-RU" b="1" dirty="0" smtClean="0">
              <a:solidFill>
                <a:srgbClr val="003399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b="1" dirty="0" smtClean="0"/>
              <a:t> </a:t>
            </a:r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cap="none" dirty="0" smtClean="0">
                <a:solidFill>
                  <a:schemeClr val="bg2">
                    <a:lumMod val="25000"/>
                  </a:schemeClr>
                </a:solidFill>
              </a:rPr>
              <a:t>3. «Самый эрудированный!»</a:t>
            </a:r>
            <a:endParaRPr lang="ru-RU" sz="3200" b="1" cap="non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endParaRPr lang="ru-RU" b="1" dirty="0" smtClean="0">
              <a:solidFill>
                <a:srgbClr val="003399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b="1" dirty="0" smtClean="0"/>
              <a:t> </a:t>
            </a:r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4" name="Рисунок 3" descr="0003-003-Rasshifrujte-rebusy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428736"/>
            <a:ext cx="3905245" cy="2928934"/>
          </a:xfrm>
          <a:prstGeom prst="rect">
            <a:avLst/>
          </a:prstGeom>
        </p:spPr>
      </p:pic>
      <p:pic>
        <p:nvPicPr>
          <p:cNvPr id="7" name="Рисунок 6" descr="цифры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071810"/>
            <a:ext cx="4643470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571480"/>
            <a:ext cx="8458200" cy="71438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4. «Кто больше?»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475" y="1285860"/>
            <a:ext cx="4605839" cy="507209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 </a:t>
            </a:r>
            <a:br>
              <a:rPr lang="ru-RU" b="1" dirty="0" smtClean="0"/>
            </a:br>
            <a:r>
              <a:rPr lang="ru-RU" sz="3100" cap="none" dirty="0" smtClean="0">
                <a:solidFill>
                  <a:schemeClr val="tx1"/>
                </a:solidFill>
              </a:rPr>
              <a:t>Таинственное число «семь». Оно особое, в нем есть некое волшебство: семь дней в неделе, семь планет на небе, семь мудрецов на свете было, семь чудес на свете</a:t>
            </a:r>
            <a:r>
              <a:rPr lang="ru-RU" cap="none" dirty="0" smtClean="0">
                <a:solidFill>
                  <a:schemeClr val="tx1"/>
                </a:solidFill>
              </a:rPr>
              <a:t>.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100" b="1" cap="none" dirty="0" smtClean="0">
                <a:solidFill>
                  <a:schemeClr val="tx1"/>
                </a:solidFill>
              </a:rPr>
              <a:t>Подберите пословицы и фразеологизмы с числительным СЕМЬ. </a:t>
            </a:r>
            <a:endParaRPr lang="ru-RU" sz="31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78096623_4030949_number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1357298"/>
            <a:ext cx="3348040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4-024-Fizminut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1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572000" y="3429000"/>
            <a:ext cx="42862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Раз – подняться, потянуться,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Два - нагнуться, разогнуться,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Три - в ладоши три хлопка,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Головою 3 кивка.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 четыре – руки шире,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Пять – руками помахать,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Шесть – на место тихо сесть!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</TotalTime>
  <Words>431</Words>
  <Application>Microsoft Office PowerPoint</Application>
  <PresentationFormat>Экран (4:3)</PresentationFormat>
  <Paragraphs>85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МБОУ «РСОШ имени В.С.Воронина»</vt:lpstr>
      <vt:lpstr>Презентация PowerPoint</vt:lpstr>
      <vt:lpstr>Презентация PowerPoint</vt:lpstr>
      <vt:lpstr> 1. «Игра на выбывание»  Подобрать пословицы, поговорки, крылатые выражения, содержащие имена числительные. </vt:lpstr>
      <vt:lpstr> 2. «Работаем корректором!»</vt:lpstr>
      <vt:lpstr> 2. «Работаем корректором!»</vt:lpstr>
      <vt:lpstr>3. «Самый эрудированный!»</vt:lpstr>
      <vt:lpstr>  Таинственное число «семь». Оно особое, в нем есть некое волшебство: семь дней в неделе, семь планет на небе, семь мудрецов на свете было, семь чудес на свете.  Подберите пословицы и фразеологизмы с числительным СЕМЬ. </vt:lpstr>
      <vt:lpstr>Презентация PowerPoint</vt:lpstr>
      <vt:lpstr> 5. «Грамотеи» Поставьте в нужную падежную  форму данные числительные.   1. Держать штурвал (оба;обе) руками       2.Расположиться по (оба;обе) сторонам Луны.  3.Отдать почести (оба;обе) космонавтам.  4.Оборудование для (оба;обе)экипажей.  5.Наблюдать за (оба;обе) ракетами.  </vt:lpstr>
      <vt:lpstr>6. «Знаешь ли ты литературные произведения?»</vt:lpstr>
      <vt:lpstr>7. «Грамотные цифры»         </vt:lpstr>
      <vt:lpstr>8. «Остров ошибок»</vt:lpstr>
      <vt:lpstr> Собери свою ромашку! </vt:lpstr>
      <vt:lpstr>Подводим итоги!</vt:lpstr>
      <vt:lpstr>Домашнее задание</vt:lpstr>
      <vt:lpstr>Презентация PowerPoint</vt:lpstr>
    </vt:vector>
  </TitlesOfParts>
  <Company>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Nadezhda</cp:lastModifiedBy>
  <cp:revision>61</cp:revision>
  <dcterms:created xsi:type="dcterms:W3CDTF">2011-11-29T13:20:41Z</dcterms:created>
  <dcterms:modified xsi:type="dcterms:W3CDTF">2024-06-15T12:16:02Z</dcterms:modified>
</cp:coreProperties>
</file>