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256" r:id="rId2"/>
    <p:sldId id="279" r:id="rId3"/>
    <p:sldId id="265" r:id="rId4"/>
    <p:sldId id="269" r:id="rId5"/>
    <p:sldId id="270" r:id="rId6"/>
    <p:sldId id="267" r:id="rId7"/>
    <p:sldId id="262" r:id="rId8"/>
    <p:sldId id="266" r:id="rId9"/>
    <p:sldId id="280" r:id="rId10"/>
    <p:sldId id="281" r:id="rId11"/>
    <p:sldId id="282" r:id="rId12"/>
    <p:sldId id="264" r:id="rId13"/>
  </p:sldIdLst>
  <p:sldSz cx="9144000" cy="6858000" type="screen4x3"/>
  <p:notesSz cx="6858000" cy="9144000"/>
  <p:custDataLst>
    <p:tags r:id="rId16"/>
  </p:custDataLst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4374A"/>
    <a:srgbClr val="3399FF"/>
    <a:srgbClr val="666699"/>
    <a:srgbClr val="E59074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317" autoAdjust="0"/>
    <p:restoredTop sz="93557" autoAdjust="0"/>
  </p:normalViewPr>
  <p:slideViewPr>
    <p:cSldViewPr>
      <p:cViewPr varScale="1">
        <p:scale>
          <a:sx n="68" d="100"/>
          <a:sy n="68" d="100"/>
        </p:scale>
        <p:origin x="-954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200" d="100"/>
        <a:sy n="2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63" d="100"/>
          <a:sy n="63" d="100"/>
        </p:scale>
        <p:origin x="-3558" y="-102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tags" Target="tags/tag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86663A1-BE93-4F19-BCAE-33E954C20B2B}" type="datetimeFigureOut">
              <a:rPr lang="ru-RU" smtClean="0"/>
              <a:pPr/>
              <a:t>13.06.2024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40DF26E-F902-4582-B614-0C9EE35F213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04328337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90C0431-2448-4DC3-AF70-2785FBE2C445}" type="datetimeFigureOut">
              <a:rPr lang="ru-RU" smtClean="0"/>
              <a:pPr/>
              <a:t>13.06.2024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74341FE-AE5C-47F1-8FD8-47C4A673A80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0261190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4341FE-AE5C-47F1-8FD8-47C4A673A802}" type="slidenum">
              <a:rPr lang="ru-RU" smtClean="0"/>
              <a:pPr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2216144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27584" y="5229200"/>
            <a:ext cx="7416824" cy="1368152"/>
          </a:xfrm>
        </p:spPr>
        <p:txBody>
          <a:bodyPr/>
          <a:lstStyle>
            <a:lvl1pPr>
              <a:defRPr b="1">
                <a:solidFill>
                  <a:schemeClr val="accent4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ru-RU" dirty="0"/>
              <a:t>Образец</a:t>
            </a:r>
            <a:r>
              <a:rPr lang="en-US" dirty="0"/>
              <a:t> </a:t>
            </a:r>
            <a:r>
              <a:rPr lang="ru-RU" dirty="0"/>
              <a:t>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4">
                    <a:lumMod val="50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13.06.2024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4">
                    <a:lumMod val="50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4">
                    <a:lumMod val="50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51564276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14:conveyor dir="l"/>
      </p:transition>
    </mc:Choice>
    <mc:Fallback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  <a:lvl2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2pPr>
            <a:lvl3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3pPr>
            <a:lvl4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4pPr>
            <a:lvl5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13.06.2024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07880467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14:conveyor dir="l"/>
      </p:transition>
    </mc:Choice>
    <mc:Fallback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  <a:lvl2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2pPr>
            <a:lvl3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3pPr>
            <a:lvl4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4pPr>
            <a:lvl5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13.06.2024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98369546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14:conveyor dir="l"/>
      </p:transition>
    </mc:Choice>
    <mc:Fallback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520259"/>
            <a:ext cx="2133600" cy="365125"/>
          </a:xfrm>
        </p:spPr>
        <p:txBody>
          <a:bodyPr/>
          <a:lstStyle>
            <a:lvl1pPr>
              <a:defRPr>
                <a:solidFill>
                  <a:schemeClr val="accent4">
                    <a:lumMod val="50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13.06.2024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520259"/>
            <a:ext cx="2895600" cy="365125"/>
          </a:xfrm>
        </p:spPr>
        <p:txBody>
          <a:bodyPr/>
          <a:lstStyle>
            <a:lvl1pPr>
              <a:defRPr>
                <a:solidFill>
                  <a:schemeClr val="accent4">
                    <a:lumMod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520259"/>
            <a:ext cx="2133600" cy="365125"/>
          </a:xfrm>
        </p:spPr>
        <p:txBody>
          <a:bodyPr/>
          <a:lstStyle>
            <a:lvl1pPr>
              <a:defRPr>
                <a:solidFill>
                  <a:schemeClr val="accent4">
                    <a:lumMod val="50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Номер слайда 5"/>
          <p:cNvSpPr txBox="1">
            <a:spLocks/>
          </p:cNvSpPr>
          <p:nvPr userDrawn="1"/>
        </p:nvSpPr>
        <p:spPr>
          <a:xfrm>
            <a:off x="6705600" y="65087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ru-RU"/>
            </a:defPPr>
            <a:lvl1pPr marL="0" algn="r" defTabSz="914400" rtl="0" eaLnBrk="1" latinLnBrk="0" hangingPunct="1">
              <a:defRPr sz="1200" kern="1200">
                <a:solidFill>
                  <a:srgbClr val="3399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ru-RU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10" name="Текст 2"/>
          <p:cNvSpPr>
            <a:spLocks noGrp="1"/>
          </p:cNvSpPr>
          <p:nvPr>
            <p:ph idx="1"/>
          </p:nvPr>
        </p:nvSpPr>
        <p:spPr>
          <a:xfrm>
            <a:off x="179512" y="1628800"/>
            <a:ext cx="8784976" cy="4536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>
              <a:defRPr>
                <a:solidFill>
                  <a:schemeClr val="accent4">
                    <a:lumMod val="50000"/>
                  </a:schemeClr>
                </a:solidFill>
              </a:defRPr>
            </a:lvl1pPr>
            <a:lvl2pPr>
              <a:defRPr>
                <a:solidFill>
                  <a:schemeClr val="accent4">
                    <a:lumMod val="50000"/>
                  </a:schemeClr>
                </a:solidFill>
              </a:defRPr>
            </a:lvl2pPr>
            <a:lvl3pPr>
              <a:defRPr>
                <a:solidFill>
                  <a:schemeClr val="accent4">
                    <a:lumMod val="50000"/>
                  </a:schemeClr>
                </a:solidFill>
              </a:defRPr>
            </a:lvl3pPr>
            <a:lvl4pPr>
              <a:defRPr>
                <a:solidFill>
                  <a:schemeClr val="accent4">
                    <a:lumMod val="50000"/>
                  </a:schemeClr>
                </a:solidFill>
              </a:defRPr>
            </a:lvl4pPr>
            <a:lvl5pPr>
              <a:defRPr>
                <a:solidFill>
                  <a:schemeClr val="accent4">
                    <a:lumMod val="50000"/>
                  </a:schemeClr>
                </a:solidFill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11" name="Заголовок 1"/>
          <p:cNvSpPr>
            <a:spLocks noGrp="1"/>
          </p:cNvSpPr>
          <p:nvPr>
            <p:ph type="title"/>
          </p:nvPr>
        </p:nvSpPr>
        <p:spPr>
          <a:xfrm>
            <a:off x="1475656" y="228168"/>
            <a:ext cx="7511129" cy="115089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>
                <a:solidFill>
                  <a:schemeClr val="accent4">
                    <a:lumMod val="50000"/>
                  </a:schemeClr>
                </a:solidFill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</p:spTree>
    <p:extLst>
      <p:ext uri="{BB962C8B-B14F-4D97-AF65-F5344CB8AC3E}">
        <p14:creationId xmlns:p14="http://schemas.microsoft.com/office/powerpoint/2010/main" xmlns="" val="154301415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14:conveyor dir="l"/>
      </p:transition>
    </mc:Choice>
    <mc:Fallback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79512" y="2060848"/>
            <a:ext cx="4320480" cy="4093915"/>
          </a:xfrm>
        </p:spPr>
        <p:txBody>
          <a:bodyPr/>
          <a:lstStyle>
            <a:lvl1pPr>
              <a:defRPr sz="2800">
                <a:solidFill>
                  <a:schemeClr val="accent4">
                    <a:lumMod val="50000"/>
                  </a:schemeClr>
                </a:solidFill>
              </a:defRPr>
            </a:lvl1pPr>
            <a:lvl2pPr>
              <a:defRPr sz="2400">
                <a:solidFill>
                  <a:schemeClr val="accent4">
                    <a:lumMod val="50000"/>
                  </a:schemeClr>
                </a:solidFill>
              </a:defRPr>
            </a:lvl2pPr>
            <a:lvl3pPr>
              <a:defRPr sz="2000">
                <a:solidFill>
                  <a:schemeClr val="accent4">
                    <a:lumMod val="50000"/>
                  </a:schemeClr>
                </a:solidFill>
              </a:defRPr>
            </a:lvl3pPr>
            <a:lvl4pPr>
              <a:defRPr sz="1800">
                <a:solidFill>
                  <a:schemeClr val="accent4">
                    <a:lumMod val="50000"/>
                  </a:schemeClr>
                </a:solidFill>
              </a:defRPr>
            </a:lvl4pPr>
            <a:lvl5pPr>
              <a:defRPr sz="1800">
                <a:solidFill>
                  <a:schemeClr val="accent4">
                    <a:lumMod val="50000"/>
                  </a:schemeClr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4008" y="2071389"/>
            <a:ext cx="4320480" cy="4093915"/>
          </a:xfrm>
        </p:spPr>
        <p:txBody>
          <a:bodyPr/>
          <a:lstStyle>
            <a:lvl1pPr>
              <a:defRPr sz="2800">
                <a:solidFill>
                  <a:schemeClr val="accent4">
                    <a:lumMod val="50000"/>
                  </a:schemeClr>
                </a:solidFill>
              </a:defRPr>
            </a:lvl1pPr>
            <a:lvl2pPr>
              <a:defRPr sz="2400">
                <a:solidFill>
                  <a:schemeClr val="accent4">
                    <a:lumMod val="50000"/>
                  </a:schemeClr>
                </a:solidFill>
              </a:defRPr>
            </a:lvl2pPr>
            <a:lvl3pPr>
              <a:defRPr sz="2000">
                <a:solidFill>
                  <a:schemeClr val="accent4">
                    <a:lumMod val="50000"/>
                  </a:schemeClr>
                </a:solidFill>
              </a:defRPr>
            </a:lvl3pPr>
            <a:lvl4pPr>
              <a:defRPr sz="1800">
                <a:solidFill>
                  <a:schemeClr val="accent4">
                    <a:lumMod val="50000"/>
                  </a:schemeClr>
                </a:solidFill>
              </a:defRPr>
            </a:lvl4pPr>
            <a:lvl5pPr>
              <a:defRPr sz="1800">
                <a:solidFill>
                  <a:schemeClr val="accent4">
                    <a:lumMod val="50000"/>
                  </a:schemeClr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4">
                    <a:lumMod val="50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13.06.2024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4">
                    <a:lumMod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4">
                    <a:lumMod val="50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1"/>
          <p:cNvSpPr>
            <a:spLocks noGrp="1"/>
          </p:cNvSpPr>
          <p:nvPr>
            <p:ph type="title"/>
          </p:nvPr>
        </p:nvSpPr>
        <p:spPr>
          <a:xfrm>
            <a:off x="1475656" y="228168"/>
            <a:ext cx="7511129" cy="115089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>
                <a:solidFill>
                  <a:schemeClr val="accent4">
                    <a:lumMod val="50000"/>
                  </a:schemeClr>
                </a:solidFill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</p:spTree>
    <p:extLst>
      <p:ext uri="{BB962C8B-B14F-4D97-AF65-F5344CB8AC3E}">
        <p14:creationId xmlns:p14="http://schemas.microsoft.com/office/powerpoint/2010/main" xmlns="" val="389133997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14:conveyor dir="l"/>
      </p:transition>
    </mc:Choice>
    <mc:Fallback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771799" y="4406900"/>
            <a:ext cx="5722913" cy="1362075"/>
          </a:xfrm>
        </p:spPr>
        <p:txBody>
          <a:bodyPr anchor="t"/>
          <a:lstStyle>
            <a:lvl1pPr algn="l">
              <a:defRPr sz="4000" b="1" cap="all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771799" y="2906713"/>
            <a:ext cx="5722913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13.06.2024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02665470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14:conveyor dir="l"/>
      </p:transition>
    </mc:Choice>
    <mc:Fallback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1520" y="1916832"/>
            <a:ext cx="4176464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251520" y="2556594"/>
            <a:ext cx="4176464" cy="3951288"/>
          </a:xfrm>
        </p:spPr>
        <p:txBody>
          <a:bodyPr/>
          <a:lstStyle>
            <a:lvl1pPr>
              <a:defRPr sz="2400"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  <a:lvl2pPr>
              <a:defRPr sz="2000">
                <a:solidFill>
                  <a:schemeClr val="accent6">
                    <a:lumMod val="60000"/>
                    <a:lumOff val="40000"/>
                  </a:schemeClr>
                </a:solidFill>
              </a:defRPr>
            </a:lvl2pPr>
            <a:lvl3pPr>
              <a:defRPr sz="1800">
                <a:solidFill>
                  <a:schemeClr val="accent6">
                    <a:lumMod val="60000"/>
                    <a:lumOff val="40000"/>
                  </a:schemeClr>
                </a:solidFill>
              </a:defRPr>
            </a:lvl3pPr>
            <a:lvl4pPr>
              <a:defRPr sz="1600">
                <a:solidFill>
                  <a:schemeClr val="accent6">
                    <a:lumMod val="60000"/>
                    <a:lumOff val="40000"/>
                  </a:schemeClr>
                </a:solidFill>
              </a:defRPr>
            </a:lvl4pPr>
            <a:lvl5pPr>
              <a:defRPr sz="1600">
                <a:solidFill>
                  <a:schemeClr val="accent6">
                    <a:lumMod val="60000"/>
                    <a:lumOff val="40000"/>
                  </a:schemeClr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716016" y="1934294"/>
            <a:ext cx="4248472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716016" y="2574056"/>
            <a:ext cx="4248472" cy="3951288"/>
          </a:xfrm>
        </p:spPr>
        <p:txBody>
          <a:bodyPr/>
          <a:lstStyle>
            <a:lvl1pPr>
              <a:defRPr sz="2400"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  <a:lvl2pPr>
              <a:defRPr sz="2000">
                <a:solidFill>
                  <a:schemeClr val="accent6">
                    <a:lumMod val="60000"/>
                    <a:lumOff val="40000"/>
                  </a:schemeClr>
                </a:solidFill>
              </a:defRPr>
            </a:lvl2pPr>
            <a:lvl3pPr>
              <a:defRPr sz="1800">
                <a:solidFill>
                  <a:schemeClr val="accent6">
                    <a:lumMod val="60000"/>
                    <a:lumOff val="40000"/>
                  </a:schemeClr>
                </a:solidFill>
              </a:defRPr>
            </a:lvl3pPr>
            <a:lvl4pPr>
              <a:defRPr sz="1600">
                <a:solidFill>
                  <a:schemeClr val="accent6">
                    <a:lumMod val="60000"/>
                    <a:lumOff val="40000"/>
                  </a:schemeClr>
                </a:solidFill>
              </a:defRPr>
            </a:lvl4pPr>
            <a:lvl5pPr>
              <a:defRPr sz="1600">
                <a:solidFill>
                  <a:schemeClr val="accent6">
                    <a:lumMod val="60000"/>
                    <a:lumOff val="40000"/>
                  </a:schemeClr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>
          <a:xfrm>
            <a:off x="1375310" y="6410896"/>
            <a:ext cx="1215489" cy="365125"/>
          </a:xfrm>
        </p:spPr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13.06.2024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4154184" y="6356350"/>
            <a:ext cx="1649592" cy="365125"/>
          </a:xfrm>
        </p:spPr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7471310" y="6356350"/>
            <a:ext cx="1215489" cy="365125"/>
          </a:xfrm>
        </p:spPr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65993347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14:conveyor dir="l"/>
      </p:transition>
    </mc:Choice>
    <mc:Fallback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13.06.2024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17245772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14:conveyor dir="l"/>
      </p:transition>
    </mc:Choice>
    <mc:Fallback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13.06.2024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61595152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14:conveyor dir="l"/>
      </p:transition>
    </mc:Choice>
    <mc:Fallback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3622"/>
            <a:ext cx="3008313" cy="921478"/>
          </a:xfrm>
        </p:spPr>
        <p:txBody>
          <a:bodyPr anchor="b"/>
          <a:lstStyle>
            <a:lvl1pPr algn="l">
              <a:defRPr sz="2000" b="1"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63888" y="1916832"/>
            <a:ext cx="5111750" cy="4353347"/>
          </a:xfrm>
        </p:spPr>
        <p:txBody>
          <a:bodyPr/>
          <a:lstStyle>
            <a:lvl1pPr>
              <a:defRPr sz="3200"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  <a:lvl2pPr>
              <a:defRPr sz="2800">
                <a:solidFill>
                  <a:schemeClr val="accent6">
                    <a:lumMod val="60000"/>
                    <a:lumOff val="40000"/>
                  </a:schemeClr>
                </a:solidFill>
              </a:defRPr>
            </a:lvl2pPr>
            <a:lvl3pPr>
              <a:defRPr sz="2400">
                <a:solidFill>
                  <a:schemeClr val="accent6">
                    <a:lumMod val="60000"/>
                    <a:lumOff val="40000"/>
                  </a:schemeClr>
                </a:solidFill>
              </a:defRPr>
            </a:lvl3pPr>
            <a:lvl4pPr>
              <a:defRPr sz="2000">
                <a:solidFill>
                  <a:schemeClr val="accent6">
                    <a:lumMod val="60000"/>
                    <a:lumOff val="40000"/>
                  </a:schemeClr>
                </a:solidFill>
              </a:defRPr>
            </a:lvl4pPr>
            <a:lvl5pPr>
              <a:defRPr sz="2000">
                <a:solidFill>
                  <a:schemeClr val="accent6">
                    <a:lumMod val="60000"/>
                    <a:lumOff val="40000"/>
                  </a:schemeClr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13.06.2024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4548966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14:conveyor dir="l"/>
      </p:transition>
    </mc:Choice>
    <mc:Fallback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13.06.2024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75860541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14:conveyor dir="l"/>
      </p:transition>
    </mc:Choice>
    <mc:Fallback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hyperlink" Target="https://presentation-creation.ru/" TargetMode="Externa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75656" y="228168"/>
            <a:ext cx="7511129" cy="115089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79512" y="1628800"/>
            <a:ext cx="8784976" cy="4536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520259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4">
                    <a:lumMod val="50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13.06.2024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520259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4">
                    <a:lumMod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520259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4">
                    <a:lumMod val="50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7" name="Рисунок 6">
            <a:hlinkClick r:id="rId14"/>
          </p:cNvPr>
          <p:cNvPicPr>
            <a:picLocks noChangeAspect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-1620688" y="45855"/>
            <a:ext cx="757762" cy="7577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7102724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1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>
    <mc:Choice xmlns:p14="http://schemas.microsoft.com/office/powerpoint/2010/main" xmlns="" Requires="p14">
      <p:transition spd="slow" p14:dur="1500">
        <p14:conveyor dir="l"/>
      </p:transition>
    </mc:Choice>
    <mc:Fallback>
      <p:transition spd="slow">
        <p:fade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accent4">
              <a:lumMod val="50000"/>
            </a:schemeClr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accent4">
              <a:lumMod val="50000"/>
            </a:schemeClr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accent4">
              <a:lumMod val="50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accent4">
              <a:lumMod val="50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accent4">
              <a:lumMod val="50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accent4">
              <a:lumMod val="50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9552" y="5157192"/>
            <a:ext cx="8064896" cy="1368152"/>
          </a:xfrm>
        </p:spPr>
        <p:txBody>
          <a:bodyPr>
            <a:noAutofit/>
          </a:bodyPr>
          <a:lstStyle/>
          <a:p>
            <a:r>
              <a:rPr lang="ru-RU" sz="48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Игра </a:t>
            </a:r>
            <a:r>
              <a:rPr lang="ru-RU" sz="48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/>
            </a:r>
            <a:br>
              <a:rPr lang="ru-RU" sz="48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</a:br>
            <a:r>
              <a:rPr lang="ru-RU" sz="48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«Здоровый Образ Жизни»</a:t>
            </a:r>
          </a:p>
        </p:txBody>
      </p:sp>
    </p:spTree>
    <p:extLst>
      <p:ext uri="{BB962C8B-B14F-4D97-AF65-F5344CB8AC3E}">
        <p14:creationId xmlns:p14="http://schemas.microsoft.com/office/powerpoint/2010/main" xmlns="" val="185787063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14:conveyor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2375756" y="2089779"/>
            <a:ext cx="4392488" cy="736791"/>
          </a:xfrm>
          <a:prstGeom prst="round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>
                <a:solidFill>
                  <a:schemeClr val="tx1"/>
                </a:solidFill>
              </a:rPr>
              <a:t>Прогулки на свежем воздухе</a:t>
            </a: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1073690" y="2085118"/>
            <a:ext cx="828600" cy="736791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/>
              <a:t>1</a:t>
            </a: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2699792" y="3226841"/>
            <a:ext cx="4400684" cy="712173"/>
          </a:xfrm>
          <a:prstGeom prst="round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>
                <a:solidFill>
                  <a:schemeClr val="tx1"/>
                </a:solidFill>
              </a:rPr>
              <a:t>Просмотр телевизора</a:t>
            </a: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1372836" y="3193817"/>
            <a:ext cx="828599" cy="736791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/>
              <a:t>2</a:t>
            </a: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3016492" y="4364062"/>
            <a:ext cx="4400684" cy="736791"/>
          </a:xfrm>
          <a:prstGeom prst="round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>
                <a:solidFill>
                  <a:schemeClr val="tx1"/>
                </a:solidFill>
              </a:rPr>
              <a:t>Игра на планшете </a:t>
            </a: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1745574" y="4364062"/>
            <a:ext cx="882210" cy="736791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/>
              <a:t>3</a:t>
            </a: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3419872" y="5453435"/>
            <a:ext cx="4400684" cy="808244"/>
          </a:xfrm>
          <a:prstGeom prst="round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>
                <a:solidFill>
                  <a:schemeClr val="tx1"/>
                </a:solidFill>
              </a:rPr>
              <a:t>Лежание на диване</a:t>
            </a: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2134283" y="5500521"/>
            <a:ext cx="882209" cy="736790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/>
              <a:t>4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xmlns="" id="{CDAF712A-CF64-4DDF-B78C-B1A4B2426174}"/>
              </a:ext>
            </a:extLst>
          </p:cNvPr>
          <p:cNvSpPr txBox="1"/>
          <p:nvPr/>
        </p:nvSpPr>
        <p:spPr>
          <a:xfrm>
            <a:off x="1372836" y="260648"/>
            <a:ext cx="7632848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32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Какой способ провести свободное время приносит наибольшую пользу?</a:t>
            </a:r>
          </a:p>
        </p:txBody>
      </p:sp>
    </p:spTree>
    <p:extLst>
      <p:ext uri="{BB962C8B-B14F-4D97-AF65-F5344CB8AC3E}">
        <p14:creationId xmlns:p14="http://schemas.microsoft.com/office/powerpoint/2010/main" xmlns="" val="202969829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14:conveyor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1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2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</p:childTnLst>
        </p:cTn>
      </p:par>
    </p:tnLst>
    <p:bldLst>
      <p:bldP spid="2" grpId="0" animBg="1"/>
      <p:bldP spid="7" grpId="0" animBg="1"/>
      <p:bldP spid="9" grpId="0" animBg="1"/>
      <p:bldP spid="11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2699792" y="3190685"/>
            <a:ext cx="4392488" cy="736791"/>
          </a:xfrm>
          <a:prstGeom prst="round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>
                <a:solidFill>
                  <a:schemeClr val="tx1"/>
                </a:solidFill>
              </a:rPr>
              <a:t>Более 4000</a:t>
            </a: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1073690" y="2085118"/>
            <a:ext cx="828600" cy="736791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/>
              <a:t>1</a:t>
            </a: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3563888" y="5541262"/>
            <a:ext cx="4400684" cy="712173"/>
          </a:xfrm>
          <a:prstGeom prst="round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>
                <a:solidFill>
                  <a:schemeClr val="tx1"/>
                </a:solidFill>
              </a:rPr>
              <a:t>1000</a:t>
            </a: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1372836" y="3193817"/>
            <a:ext cx="828599" cy="736791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/>
              <a:t>2</a:t>
            </a: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2371658" y="2085118"/>
            <a:ext cx="4400684" cy="736791"/>
          </a:xfrm>
          <a:prstGeom prst="round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>
                <a:solidFill>
                  <a:schemeClr val="tx1"/>
                </a:solidFill>
              </a:rPr>
              <a:t>Менее 100 </a:t>
            </a: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1745574" y="4364062"/>
            <a:ext cx="882210" cy="736791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/>
              <a:t>3</a:t>
            </a: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3073220" y="4327134"/>
            <a:ext cx="4400684" cy="808244"/>
          </a:xfrm>
          <a:prstGeom prst="round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>
                <a:solidFill>
                  <a:schemeClr val="tx1"/>
                </a:solidFill>
              </a:rPr>
              <a:t>40</a:t>
            </a: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2134283" y="5500521"/>
            <a:ext cx="882209" cy="736790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/>
              <a:t>4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xmlns="" id="{CDAF712A-CF64-4DDF-B78C-B1A4B2426174}"/>
              </a:ext>
            </a:extLst>
          </p:cNvPr>
          <p:cNvSpPr txBox="1"/>
          <p:nvPr/>
        </p:nvSpPr>
        <p:spPr>
          <a:xfrm>
            <a:off x="1699908" y="260648"/>
            <a:ext cx="7147309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32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Сколько вредных химических соединений содержит табачный дым?</a:t>
            </a:r>
          </a:p>
        </p:txBody>
      </p:sp>
    </p:spTree>
    <p:extLst>
      <p:ext uri="{BB962C8B-B14F-4D97-AF65-F5344CB8AC3E}">
        <p14:creationId xmlns:p14="http://schemas.microsoft.com/office/powerpoint/2010/main" xmlns="" val="193473838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14:conveyor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1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2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</p:childTnLst>
        </p:cTn>
      </p:par>
    </p:tnLst>
    <p:bldLst>
      <p:bldP spid="2" grpId="0" animBg="1"/>
      <p:bldP spid="7" grpId="0" animBg="1"/>
      <p:bldP spid="9" grpId="0" animBg="1"/>
      <p:bldP spid="11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3077319" y="4372166"/>
            <a:ext cx="4392488" cy="736791"/>
          </a:xfrm>
          <a:prstGeom prst="round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>
                <a:solidFill>
                  <a:schemeClr val="tx1"/>
                </a:solidFill>
              </a:rPr>
              <a:t>Быть доброжелательным и уважительным</a:t>
            </a: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1073690" y="2085118"/>
            <a:ext cx="828600" cy="736791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/>
              <a:t>1</a:t>
            </a: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2627784" y="3218435"/>
            <a:ext cx="4400684" cy="712173"/>
          </a:xfrm>
          <a:prstGeom prst="round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>
                <a:solidFill>
                  <a:schemeClr val="tx1"/>
                </a:solidFill>
              </a:rPr>
              <a:t>Борьба за главенство во всех вопросах</a:t>
            </a: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1372836" y="3193817"/>
            <a:ext cx="828599" cy="736791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/>
              <a:t>2</a:t>
            </a: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2371658" y="2085118"/>
            <a:ext cx="4400684" cy="736791"/>
          </a:xfrm>
          <a:prstGeom prst="round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>
                <a:solidFill>
                  <a:schemeClr val="tx1"/>
                </a:solidFill>
              </a:rPr>
              <a:t>Постоянные конфликты</a:t>
            </a: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1745574" y="4364062"/>
            <a:ext cx="882210" cy="736791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/>
              <a:t>3</a:t>
            </a: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3419872" y="5453435"/>
            <a:ext cx="4400684" cy="808244"/>
          </a:xfrm>
          <a:prstGeom prst="round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>
                <a:solidFill>
                  <a:schemeClr val="tx1"/>
                </a:solidFill>
              </a:rPr>
              <a:t>Негативные эмоции</a:t>
            </a: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2134283" y="5500521"/>
            <a:ext cx="882209" cy="736790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/>
              <a:t>4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xmlns="" id="{CDAF712A-CF64-4DDF-B78C-B1A4B2426174}"/>
              </a:ext>
            </a:extLst>
          </p:cNvPr>
          <p:cNvSpPr txBox="1"/>
          <p:nvPr/>
        </p:nvSpPr>
        <p:spPr>
          <a:xfrm>
            <a:off x="1372836" y="222944"/>
            <a:ext cx="7632848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32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Что характеризует благоприятный психологический климат?</a:t>
            </a:r>
          </a:p>
        </p:txBody>
      </p:sp>
    </p:spTree>
    <p:extLst>
      <p:ext uri="{BB962C8B-B14F-4D97-AF65-F5344CB8AC3E}">
        <p14:creationId xmlns:p14="http://schemas.microsoft.com/office/powerpoint/2010/main" xmlns="" val="279793818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14:conveyor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1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2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</p:childTnLst>
        </p:cTn>
      </p:par>
    </p:tnLst>
    <p:bldLst>
      <p:bldP spid="2" grpId="0" animBg="1"/>
      <p:bldP spid="7" grpId="0" animBg="1"/>
      <p:bldP spid="9" grpId="0" animBg="1"/>
      <p:bldP spid="11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3203848" y="4341594"/>
            <a:ext cx="4392488" cy="736791"/>
          </a:xfrm>
          <a:prstGeom prst="round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>
                <a:solidFill>
                  <a:schemeClr val="tx1"/>
                </a:solidFill>
              </a:rPr>
              <a:t>Образ жизни</a:t>
            </a: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1073690" y="2085118"/>
            <a:ext cx="828600" cy="736791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/>
              <a:t>1</a:t>
            </a: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2771800" y="3218435"/>
            <a:ext cx="4400684" cy="712173"/>
          </a:xfrm>
          <a:prstGeom prst="round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>
                <a:solidFill>
                  <a:schemeClr val="tx1"/>
                </a:solidFill>
              </a:rPr>
              <a:t>Окружающая среда</a:t>
            </a: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1372836" y="3193817"/>
            <a:ext cx="828599" cy="736791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/>
              <a:t>2</a:t>
            </a: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2371658" y="2081976"/>
            <a:ext cx="4400684" cy="736791"/>
          </a:xfrm>
          <a:prstGeom prst="round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>
                <a:solidFill>
                  <a:schemeClr val="tx1"/>
                </a:solidFill>
              </a:rPr>
              <a:t>Наследственность </a:t>
            </a: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1745574" y="4364062"/>
            <a:ext cx="882210" cy="736791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/>
              <a:t>3</a:t>
            </a: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3419872" y="5453435"/>
            <a:ext cx="4400684" cy="808244"/>
          </a:xfrm>
          <a:prstGeom prst="round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>
                <a:solidFill>
                  <a:schemeClr val="tx1"/>
                </a:solidFill>
              </a:rPr>
              <a:t>Здравоохранение</a:t>
            </a: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2134283" y="5500521"/>
            <a:ext cx="882209" cy="736790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/>
              <a:t>4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xmlns="" id="{CDAF712A-CF64-4DDF-B78C-B1A4B2426174}"/>
              </a:ext>
            </a:extLst>
          </p:cNvPr>
          <p:cNvSpPr txBox="1"/>
          <p:nvPr/>
        </p:nvSpPr>
        <p:spPr>
          <a:xfrm>
            <a:off x="1487990" y="260648"/>
            <a:ext cx="7632848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3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Какой из этих факторов влияет больше всего на здоровье человека?</a:t>
            </a:r>
          </a:p>
        </p:txBody>
      </p:sp>
    </p:spTree>
    <p:extLst>
      <p:ext uri="{BB962C8B-B14F-4D97-AF65-F5344CB8AC3E}">
        <p14:creationId xmlns:p14="http://schemas.microsoft.com/office/powerpoint/2010/main" xmlns="" val="410832865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14:conveyor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1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2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</p:childTnLst>
        </p:cTn>
      </p:par>
    </p:tnLst>
    <p:bldLst>
      <p:bldP spid="2" grpId="0" animBg="1"/>
      <p:bldP spid="7" grpId="0" animBg="1"/>
      <p:bldP spid="9" grpId="0" animBg="1"/>
      <p:bldP spid="11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3062674" y="4364061"/>
            <a:ext cx="4392488" cy="736791"/>
          </a:xfrm>
          <a:prstGeom prst="round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>
                <a:solidFill>
                  <a:schemeClr val="tx1"/>
                </a:solidFill>
              </a:rPr>
              <a:t>4-5 раз</a:t>
            </a: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1073690" y="2085118"/>
            <a:ext cx="828600" cy="736791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/>
              <a:t>1</a:t>
            </a: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2627784" y="3218435"/>
            <a:ext cx="4400684" cy="712173"/>
          </a:xfrm>
          <a:prstGeom prst="round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>
                <a:solidFill>
                  <a:schemeClr val="tx1"/>
                </a:solidFill>
              </a:rPr>
              <a:t>2-3 раз</a:t>
            </a: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1372836" y="3193817"/>
            <a:ext cx="828599" cy="736791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/>
              <a:t>2</a:t>
            </a: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3432683" y="5472264"/>
            <a:ext cx="4400684" cy="736791"/>
          </a:xfrm>
          <a:prstGeom prst="round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>
                <a:solidFill>
                  <a:schemeClr val="tx1"/>
                </a:solidFill>
              </a:rPr>
              <a:t>6-7 раз</a:t>
            </a: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1745574" y="4364062"/>
            <a:ext cx="882210" cy="736791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/>
              <a:t>3</a:t>
            </a: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2371658" y="2069446"/>
            <a:ext cx="4400684" cy="808244"/>
          </a:xfrm>
          <a:prstGeom prst="round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>
                <a:solidFill>
                  <a:schemeClr val="tx1"/>
                </a:solidFill>
              </a:rPr>
              <a:t>1-2 раза</a:t>
            </a: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2134283" y="5500521"/>
            <a:ext cx="882209" cy="736790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/>
              <a:t>4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xmlns="" id="{CDAF712A-CF64-4DDF-B78C-B1A4B2426174}"/>
              </a:ext>
            </a:extLst>
          </p:cNvPr>
          <p:cNvSpPr txBox="1"/>
          <p:nvPr/>
        </p:nvSpPr>
        <p:spPr>
          <a:xfrm>
            <a:off x="1511152" y="476672"/>
            <a:ext cx="7632848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3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Сколько раз в день надо питаться?</a:t>
            </a:r>
          </a:p>
        </p:txBody>
      </p:sp>
    </p:spTree>
    <p:extLst>
      <p:ext uri="{BB962C8B-B14F-4D97-AF65-F5344CB8AC3E}">
        <p14:creationId xmlns:p14="http://schemas.microsoft.com/office/powerpoint/2010/main" xmlns="" val="24920504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14:conveyor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1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2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</p:childTnLst>
        </p:cTn>
      </p:par>
    </p:tnLst>
    <p:bldLst>
      <p:bldP spid="2" grpId="0" animBg="1"/>
      <p:bldP spid="7" grpId="0" animBg="1"/>
      <p:bldP spid="9" grpId="0" animBg="1"/>
      <p:bldP spid="11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2771800" y="3193816"/>
            <a:ext cx="4392488" cy="736791"/>
          </a:xfrm>
          <a:prstGeom prst="round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>
                <a:solidFill>
                  <a:schemeClr val="tx1"/>
                </a:solidFill>
              </a:rPr>
              <a:t>мясо</a:t>
            </a: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1073690" y="2085118"/>
            <a:ext cx="828600" cy="736791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/>
              <a:t>1</a:t>
            </a: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3185114" y="4364062"/>
            <a:ext cx="4400684" cy="712173"/>
          </a:xfrm>
          <a:prstGeom prst="round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>
                <a:solidFill>
                  <a:schemeClr val="tx1"/>
                </a:solidFill>
              </a:rPr>
              <a:t>колбаса</a:t>
            </a: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1372836" y="3193817"/>
            <a:ext cx="828599" cy="736791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/>
              <a:t>2</a:t>
            </a: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3432683" y="5472264"/>
            <a:ext cx="4400684" cy="736791"/>
          </a:xfrm>
          <a:prstGeom prst="round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>
                <a:solidFill>
                  <a:schemeClr val="tx1"/>
                </a:solidFill>
              </a:rPr>
              <a:t>сардельки</a:t>
            </a: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1745574" y="4364062"/>
            <a:ext cx="882210" cy="736791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/>
              <a:t>3</a:t>
            </a: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2371658" y="2069446"/>
            <a:ext cx="4400684" cy="808244"/>
          </a:xfrm>
          <a:prstGeom prst="round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>
                <a:solidFill>
                  <a:schemeClr val="tx1"/>
                </a:solidFill>
              </a:rPr>
              <a:t>сосиски</a:t>
            </a: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2134283" y="5500521"/>
            <a:ext cx="882209" cy="736790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/>
              <a:t>4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xmlns="" id="{CDAF712A-CF64-4DDF-B78C-B1A4B2426174}"/>
              </a:ext>
            </a:extLst>
          </p:cNvPr>
          <p:cNvSpPr txBox="1"/>
          <p:nvPr/>
        </p:nvSpPr>
        <p:spPr>
          <a:xfrm>
            <a:off x="1619672" y="260648"/>
            <a:ext cx="7531568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32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Какой из этих продуктов предпочтительнее употреблять в пищу? </a:t>
            </a:r>
          </a:p>
        </p:txBody>
      </p:sp>
    </p:spTree>
    <p:extLst>
      <p:ext uri="{BB962C8B-B14F-4D97-AF65-F5344CB8AC3E}">
        <p14:creationId xmlns:p14="http://schemas.microsoft.com/office/powerpoint/2010/main" xmlns="" val="106366033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14:conveyor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1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2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</p:childTnLst>
        </p:cTn>
      </p:par>
    </p:tnLst>
    <p:bldLst>
      <p:bldP spid="2" grpId="0" animBg="1"/>
      <p:bldP spid="7" grpId="0" animBg="1"/>
      <p:bldP spid="9" grpId="0" animBg="1"/>
      <p:bldP spid="11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3491880" y="5500521"/>
            <a:ext cx="4392488" cy="736791"/>
          </a:xfrm>
          <a:prstGeom prst="round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>
                <a:solidFill>
                  <a:schemeClr val="tx1"/>
                </a:solidFill>
              </a:rPr>
              <a:t>Лимон</a:t>
            </a: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1073690" y="2085118"/>
            <a:ext cx="828600" cy="736791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/>
              <a:t>1</a:t>
            </a: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2627784" y="3218435"/>
            <a:ext cx="4400684" cy="712173"/>
          </a:xfrm>
          <a:prstGeom prst="round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>
                <a:solidFill>
                  <a:schemeClr val="tx1"/>
                </a:solidFill>
              </a:rPr>
              <a:t>Яблоко</a:t>
            </a: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1372836" y="3193817"/>
            <a:ext cx="828599" cy="736791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/>
              <a:t>2</a:t>
            </a: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2371658" y="2085118"/>
            <a:ext cx="4400684" cy="736791"/>
          </a:xfrm>
          <a:prstGeom prst="round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>
                <a:solidFill>
                  <a:schemeClr val="tx1"/>
                </a:solidFill>
              </a:rPr>
              <a:t>Слива </a:t>
            </a: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1745574" y="4364062"/>
            <a:ext cx="882210" cy="736791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/>
              <a:t>3</a:t>
            </a: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3073220" y="4327134"/>
            <a:ext cx="4400684" cy="808244"/>
          </a:xfrm>
          <a:prstGeom prst="round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>
                <a:solidFill>
                  <a:schemeClr val="tx1"/>
                </a:solidFill>
              </a:rPr>
              <a:t>Банан</a:t>
            </a: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2134283" y="5500521"/>
            <a:ext cx="882209" cy="736790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/>
              <a:t>4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xmlns="" id="{CDAF712A-CF64-4DDF-B78C-B1A4B2426174}"/>
              </a:ext>
            </a:extLst>
          </p:cNvPr>
          <p:cNvSpPr txBox="1"/>
          <p:nvPr/>
        </p:nvSpPr>
        <p:spPr>
          <a:xfrm>
            <a:off x="1699908" y="260648"/>
            <a:ext cx="7147309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3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Какой фрукт полезно употреблять во время простуды? </a:t>
            </a:r>
          </a:p>
        </p:txBody>
      </p:sp>
    </p:spTree>
    <p:extLst>
      <p:ext uri="{BB962C8B-B14F-4D97-AF65-F5344CB8AC3E}">
        <p14:creationId xmlns:p14="http://schemas.microsoft.com/office/powerpoint/2010/main" xmlns="" val="297641692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14:conveyor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1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2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</p:childTnLst>
        </p:cTn>
      </p:par>
    </p:tnLst>
    <p:bldLst>
      <p:bldP spid="2" grpId="0" animBg="1"/>
      <p:bldP spid="7" grpId="0" animBg="1"/>
      <p:bldP spid="9" grpId="0" animBg="1"/>
      <p:bldP spid="11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2632533" y="3166207"/>
            <a:ext cx="4392488" cy="736791"/>
          </a:xfrm>
          <a:prstGeom prst="round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>
                <a:solidFill>
                  <a:schemeClr val="tx1"/>
                </a:solidFill>
              </a:rPr>
              <a:t>2,5 литра</a:t>
            </a: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1073690" y="2085118"/>
            <a:ext cx="828600" cy="736791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/>
              <a:t>1</a:t>
            </a: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2371658" y="2097426"/>
            <a:ext cx="4400684" cy="712173"/>
          </a:xfrm>
          <a:prstGeom prst="round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>
                <a:solidFill>
                  <a:schemeClr val="tx1"/>
                </a:solidFill>
              </a:rPr>
              <a:t>1 литра</a:t>
            </a: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1372836" y="3193817"/>
            <a:ext cx="828599" cy="736791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/>
              <a:t>2</a:t>
            </a: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3016492" y="4364062"/>
            <a:ext cx="4400684" cy="736791"/>
          </a:xfrm>
          <a:prstGeom prst="round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>
                <a:solidFill>
                  <a:schemeClr val="tx1"/>
                </a:solidFill>
              </a:rPr>
              <a:t>5 литров </a:t>
            </a: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1745574" y="4364062"/>
            <a:ext cx="882210" cy="736791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/>
              <a:t>3</a:t>
            </a: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3419872" y="5453435"/>
            <a:ext cx="4400684" cy="808244"/>
          </a:xfrm>
          <a:prstGeom prst="round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>
                <a:solidFill>
                  <a:schemeClr val="tx1"/>
                </a:solidFill>
              </a:rPr>
              <a:t>10 литров</a:t>
            </a: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2134283" y="5500521"/>
            <a:ext cx="882209" cy="736790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/>
              <a:t>4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xmlns="" id="{CDAF712A-CF64-4DDF-B78C-B1A4B2426174}"/>
              </a:ext>
            </a:extLst>
          </p:cNvPr>
          <p:cNvSpPr txBox="1"/>
          <p:nvPr/>
        </p:nvSpPr>
        <p:spPr>
          <a:xfrm>
            <a:off x="1372836" y="260648"/>
            <a:ext cx="7632848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3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Дневная норма потребления </a:t>
            </a:r>
          </a:p>
          <a:p>
            <a:pPr algn="ctr"/>
            <a:r>
              <a:rPr lang="ru-RU" sz="3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воды составляет</a:t>
            </a:r>
          </a:p>
        </p:txBody>
      </p:sp>
    </p:spTree>
    <p:extLst>
      <p:ext uri="{BB962C8B-B14F-4D97-AF65-F5344CB8AC3E}">
        <p14:creationId xmlns:p14="http://schemas.microsoft.com/office/powerpoint/2010/main" xmlns="" val="213836868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14:conveyor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1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2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</p:childTnLst>
        </p:cTn>
      </p:par>
    </p:tnLst>
    <p:bldLst>
      <p:bldP spid="2" grpId="0" animBg="1"/>
      <p:bldP spid="7" grpId="0" animBg="1"/>
      <p:bldP spid="9" grpId="0" animBg="1"/>
      <p:bldP spid="11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2201435" y="2085118"/>
            <a:ext cx="4392488" cy="736791"/>
          </a:xfrm>
          <a:prstGeom prst="round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>
                <a:solidFill>
                  <a:schemeClr val="tx1"/>
                </a:solidFill>
              </a:rPr>
              <a:t>Простую воду</a:t>
            </a: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1073690" y="2085118"/>
            <a:ext cx="828600" cy="736791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/>
              <a:t>1</a:t>
            </a: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2627784" y="3218435"/>
            <a:ext cx="4400684" cy="712173"/>
          </a:xfrm>
          <a:prstGeom prst="round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>
                <a:solidFill>
                  <a:schemeClr val="tx1"/>
                </a:solidFill>
              </a:rPr>
              <a:t>Минеральную воду</a:t>
            </a: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1372836" y="3193817"/>
            <a:ext cx="828599" cy="736791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/>
              <a:t>2</a:t>
            </a: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3016492" y="4379607"/>
            <a:ext cx="4400684" cy="736791"/>
          </a:xfrm>
          <a:prstGeom prst="round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>
                <a:solidFill>
                  <a:schemeClr val="tx1"/>
                </a:solidFill>
              </a:rPr>
              <a:t>Лимонад </a:t>
            </a: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1745574" y="4364062"/>
            <a:ext cx="882210" cy="736791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/>
              <a:t>3</a:t>
            </a: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3419872" y="5453435"/>
            <a:ext cx="4400684" cy="808244"/>
          </a:xfrm>
          <a:prstGeom prst="round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>
                <a:solidFill>
                  <a:schemeClr val="tx1"/>
                </a:solidFill>
              </a:rPr>
              <a:t>Энергетические напитки</a:t>
            </a: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2134283" y="5500521"/>
            <a:ext cx="882209" cy="736790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/>
              <a:t>4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xmlns="" id="{CDAF712A-CF64-4DDF-B78C-B1A4B2426174}"/>
              </a:ext>
            </a:extLst>
          </p:cNvPr>
          <p:cNvSpPr txBox="1"/>
          <p:nvPr/>
        </p:nvSpPr>
        <p:spPr>
          <a:xfrm>
            <a:off x="1511152" y="476672"/>
            <a:ext cx="7632848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3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Что лучше всего пить в течение дня?</a:t>
            </a:r>
          </a:p>
        </p:txBody>
      </p:sp>
    </p:spTree>
    <p:extLst>
      <p:ext uri="{BB962C8B-B14F-4D97-AF65-F5344CB8AC3E}">
        <p14:creationId xmlns:p14="http://schemas.microsoft.com/office/powerpoint/2010/main" xmlns="" val="13613828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14:conveyor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1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2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</p:childTnLst>
        </p:cTn>
      </p:par>
    </p:tnLst>
    <p:bldLst>
      <p:bldP spid="2" grpId="0" animBg="1"/>
      <p:bldP spid="7" grpId="0" animBg="1"/>
      <p:bldP spid="9" grpId="0" animBg="1"/>
      <p:bldP spid="11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3108170" y="4364062"/>
            <a:ext cx="4392488" cy="736791"/>
          </a:xfrm>
          <a:prstGeom prst="round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>
                <a:solidFill>
                  <a:schemeClr val="tx1"/>
                </a:solidFill>
              </a:rPr>
              <a:t>7-8 часов</a:t>
            </a: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1073690" y="2085118"/>
            <a:ext cx="828600" cy="736791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/>
              <a:t>1</a:t>
            </a: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2371658" y="2097426"/>
            <a:ext cx="4400684" cy="712173"/>
          </a:xfrm>
          <a:prstGeom prst="round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>
                <a:solidFill>
                  <a:schemeClr val="tx1"/>
                </a:solidFill>
              </a:rPr>
              <a:t>3-4 часа</a:t>
            </a: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1372836" y="3193817"/>
            <a:ext cx="828599" cy="736791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/>
              <a:t>2</a:t>
            </a: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2699792" y="3193817"/>
            <a:ext cx="4400684" cy="736791"/>
          </a:xfrm>
          <a:prstGeom prst="round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>
                <a:solidFill>
                  <a:schemeClr val="tx1"/>
                </a:solidFill>
              </a:rPr>
              <a:t>5-6 часов </a:t>
            </a: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1745574" y="4364062"/>
            <a:ext cx="882210" cy="736791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/>
              <a:t>3</a:t>
            </a: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3419872" y="5453435"/>
            <a:ext cx="4400684" cy="808244"/>
          </a:xfrm>
          <a:prstGeom prst="round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>
                <a:solidFill>
                  <a:schemeClr val="tx1"/>
                </a:solidFill>
              </a:rPr>
              <a:t>9-10 часов</a:t>
            </a: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2134283" y="5500521"/>
            <a:ext cx="882209" cy="736790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/>
              <a:t>4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xmlns="" id="{CDAF712A-CF64-4DDF-B78C-B1A4B2426174}"/>
              </a:ext>
            </a:extLst>
          </p:cNvPr>
          <p:cNvSpPr txBox="1"/>
          <p:nvPr/>
        </p:nvSpPr>
        <p:spPr>
          <a:xfrm>
            <a:off x="1487990" y="260648"/>
            <a:ext cx="7632848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3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Сколько нужно спать, </a:t>
            </a:r>
          </a:p>
          <a:p>
            <a:pPr algn="ctr"/>
            <a:r>
              <a:rPr lang="ru-RU" sz="3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чтобы быть здоровым?</a:t>
            </a:r>
          </a:p>
        </p:txBody>
      </p:sp>
    </p:spTree>
    <p:extLst>
      <p:ext uri="{BB962C8B-B14F-4D97-AF65-F5344CB8AC3E}">
        <p14:creationId xmlns:p14="http://schemas.microsoft.com/office/powerpoint/2010/main" xmlns="" val="16824695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14:conveyor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1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2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</p:childTnLst>
        </p:cTn>
      </p:par>
    </p:tnLst>
    <p:bldLst>
      <p:bldP spid="2" grpId="0" animBg="1"/>
      <p:bldP spid="7" grpId="0" animBg="1"/>
      <p:bldP spid="9" grpId="0" animBg="1"/>
      <p:bldP spid="11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3108170" y="4364062"/>
            <a:ext cx="4392488" cy="736791"/>
          </a:xfrm>
          <a:prstGeom prst="round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>
                <a:solidFill>
                  <a:schemeClr val="tx1"/>
                </a:solidFill>
              </a:rPr>
              <a:t>Летом</a:t>
            </a: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1073690" y="2085118"/>
            <a:ext cx="828600" cy="736791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/>
              <a:t>1</a:t>
            </a: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2371658" y="2097426"/>
            <a:ext cx="4400684" cy="712173"/>
          </a:xfrm>
          <a:prstGeom prst="round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>
                <a:solidFill>
                  <a:schemeClr val="tx1"/>
                </a:solidFill>
              </a:rPr>
              <a:t>Осенью</a:t>
            </a: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1372836" y="3193817"/>
            <a:ext cx="828599" cy="736791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/>
              <a:t>2</a:t>
            </a: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2699792" y="3193817"/>
            <a:ext cx="4400684" cy="736791"/>
          </a:xfrm>
          <a:prstGeom prst="round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>
                <a:solidFill>
                  <a:schemeClr val="tx1"/>
                </a:solidFill>
              </a:rPr>
              <a:t>Зимой </a:t>
            </a: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1745574" y="4364062"/>
            <a:ext cx="882210" cy="736791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/>
              <a:t>3</a:t>
            </a: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3419872" y="5453435"/>
            <a:ext cx="4400684" cy="808244"/>
          </a:xfrm>
          <a:prstGeom prst="round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>
                <a:solidFill>
                  <a:schemeClr val="tx1"/>
                </a:solidFill>
              </a:rPr>
              <a:t>Весной</a:t>
            </a: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2134283" y="5500521"/>
            <a:ext cx="882209" cy="736790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/>
              <a:t>4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xmlns="" id="{CDAF712A-CF64-4DDF-B78C-B1A4B2426174}"/>
              </a:ext>
            </a:extLst>
          </p:cNvPr>
          <p:cNvSpPr txBox="1"/>
          <p:nvPr/>
        </p:nvSpPr>
        <p:spPr>
          <a:xfrm>
            <a:off x="1487990" y="260648"/>
            <a:ext cx="7632848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3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В какое время года лучше всего приступать к закаливанию?</a:t>
            </a:r>
          </a:p>
        </p:txBody>
      </p:sp>
    </p:spTree>
    <p:extLst>
      <p:ext uri="{BB962C8B-B14F-4D97-AF65-F5344CB8AC3E}">
        <p14:creationId xmlns:p14="http://schemas.microsoft.com/office/powerpoint/2010/main" xmlns="" val="314578133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14:conveyor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1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2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</p:childTnLst>
        </p:cTn>
      </p:par>
    </p:tnLst>
    <p:bldLst>
      <p:bldP spid="2" grpId="0" animBg="1"/>
      <p:bldP spid="7" grpId="0" animBg="1"/>
      <p:bldP spid="9" grpId="0" animBg="1"/>
      <p:bldP spid="11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PRESENTER" val="1ea2bb2843f587fa71fdf0462932f09ee5f16d2f"/>
</p:tagLst>
</file>

<file path=ppt/theme/theme1.xml><?xml version="1.0" encoding="utf-8"?>
<a:theme xmlns:a="http://schemas.openxmlformats.org/drawingml/2006/main" name="Тема Office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2739</TotalTime>
  <Words>216</Words>
  <Application>Microsoft Office PowerPoint</Application>
  <PresentationFormat>Экран (4:3)</PresentationFormat>
  <Paragraphs>103</Paragraphs>
  <Slides>12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Тема Office</vt:lpstr>
      <vt:lpstr>Игра  «Здоровый Образ Жизни»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</vt:vector>
  </TitlesOfParts>
  <Company>presentation-creation.ru</Company>
  <LinksUpToDate>false</LinksUpToDate>
  <SharedDoc>false</SharedDoc>
  <HyperlinkBase>https://presentation-creation.ru/powerpoint-templates.html</HyperlinkBase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Стань чемпионом</dc:title>
  <dc:creator>obstinate</dc:creator>
  <dc:description>Шаблон презентации с сайта https://presentation-creation.ru/</dc:description>
  <cp:lastModifiedBy>User</cp:lastModifiedBy>
  <cp:revision>1370</cp:revision>
  <dcterms:created xsi:type="dcterms:W3CDTF">2018-02-25T09:09:03Z</dcterms:created>
  <dcterms:modified xsi:type="dcterms:W3CDTF">2024-06-13T08:32:38Z</dcterms:modified>
</cp:coreProperties>
</file>