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6" r:id="rId2"/>
    <p:sldId id="258" r:id="rId3"/>
    <p:sldId id="262" r:id="rId4"/>
    <p:sldId id="261" r:id="rId5"/>
    <p:sldId id="260" r:id="rId6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725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DE9F59-6C15-4CFF-9BF1-1EE99242ECB6}" type="datetimeFigureOut">
              <a:rPr lang="ru-RU" smtClean="0"/>
              <a:t>29.05.2024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17885-2695-41F2-8CE3-8EDB8C06FB5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228538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DE9F59-6C15-4CFF-9BF1-1EE99242ECB6}" type="datetimeFigureOut">
              <a:rPr lang="ru-RU" smtClean="0"/>
              <a:t>29.05.2024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17885-2695-41F2-8CE3-8EDB8C06FB5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656051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DE9F59-6C15-4CFF-9BF1-1EE99242ECB6}" type="datetimeFigureOut">
              <a:rPr lang="ru-RU" smtClean="0"/>
              <a:t>29.05.2024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17885-2695-41F2-8CE3-8EDB8C06FB50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34173427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DE9F59-6C15-4CFF-9BF1-1EE99242ECB6}" type="datetimeFigureOut">
              <a:rPr lang="ru-RU" smtClean="0"/>
              <a:t>29.05.2024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17885-2695-41F2-8CE3-8EDB8C06FB5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0689277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DE9F59-6C15-4CFF-9BF1-1EE99242ECB6}" type="datetimeFigureOut">
              <a:rPr lang="ru-RU" smtClean="0"/>
              <a:t>29.05.2024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17885-2695-41F2-8CE3-8EDB8C06FB50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79813334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DE9F59-6C15-4CFF-9BF1-1EE99242ECB6}" type="datetimeFigureOut">
              <a:rPr lang="ru-RU" smtClean="0"/>
              <a:t>29.05.2024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17885-2695-41F2-8CE3-8EDB8C06FB5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0003976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DE9F59-6C15-4CFF-9BF1-1EE99242ECB6}" type="datetimeFigureOut">
              <a:rPr lang="ru-RU" smtClean="0"/>
              <a:t>29.05.2024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17885-2695-41F2-8CE3-8EDB8C06FB5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1838180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DE9F59-6C15-4CFF-9BF1-1EE99242ECB6}" type="datetimeFigureOut">
              <a:rPr lang="ru-RU" smtClean="0"/>
              <a:t>29.05.2024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17885-2695-41F2-8CE3-8EDB8C06FB5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939778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DE9F59-6C15-4CFF-9BF1-1EE99242ECB6}" type="datetimeFigureOut">
              <a:rPr lang="ru-RU" smtClean="0"/>
              <a:t>29.05.2024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17885-2695-41F2-8CE3-8EDB8C06FB5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422948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DE9F59-6C15-4CFF-9BF1-1EE99242ECB6}" type="datetimeFigureOut">
              <a:rPr lang="ru-RU" smtClean="0"/>
              <a:t>29.05.2024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17885-2695-41F2-8CE3-8EDB8C06FB5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372069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DE9F59-6C15-4CFF-9BF1-1EE99242ECB6}" type="datetimeFigureOut">
              <a:rPr lang="ru-RU" smtClean="0"/>
              <a:t>29.05.2024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17885-2695-41F2-8CE3-8EDB8C06FB5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759680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DE9F59-6C15-4CFF-9BF1-1EE99242ECB6}" type="datetimeFigureOut">
              <a:rPr lang="ru-RU" smtClean="0"/>
              <a:t>29.05.2024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17885-2695-41F2-8CE3-8EDB8C06FB5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951255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DE9F59-6C15-4CFF-9BF1-1EE99242ECB6}" type="datetimeFigureOut">
              <a:rPr lang="ru-RU" smtClean="0"/>
              <a:t>29.05.2024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17885-2695-41F2-8CE3-8EDB8C06FB5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234366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DE9F59-6C15-4CFF-9BF1-1EE99242ECB6}" type="datetimeFigureOut">
              <a:rPr lang="ru-RU" smtClean="0"/>
              <a:t>29.05.2024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17885-2695-41F2-8CE3-8EDB8C06FB5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444668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DE9F59-6C15-4CFF-9BF1-1EE99242ECB6}" type="datetimeFigureOut">
              <a:rPr lang="ru-RU" smtClean="0"/>
              <a:t>29.05.2024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17885-2695-41F2-8CE3-8EDB8C06FB5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281783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17885-2695-41F2-8CE3-8EDB8C06FB50}" type="slidenum">
              <a:rPr lang="ru-RU" smtClean="0"/>
              <a:t>‹#›</a:t>
            </a:fld>
            <a:endParaRPr lang="ru-R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DE9F59-6C15-4CFF-9BF1-1EE99242ECB6}" type="datetimeFigureOut">
              <a:rPr lang="ru-RU" smtClean="0"/>
              <a:t>29.05.2024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188797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DE9F59-6C15-4CFF-9BF1-1EE99242ECB6}" type="datetimeFigureOut">
              <a:rPr lang="ru-RU" smtClean="0"/>
              <a:t>29.05.2024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DC17885-2695-41F2-8CE3-8EDB8C06FB5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221476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86772" y="4009230"/>
            <a:ext cx="8834743" cy="1646302"/>
          </a:xfrm>
        </p:spPr>
        <p:txBody>
          <a:bodyPr/>
          <a:lstStyle/>
          <a:p>
            <a:pPr algn="l"/>
            <a:r>
              <a:rPr lang="ru-RU" sz="4000" dirty="0"/>
              <a:t>Тема урока: </a:t>
            </a:r>
            <a:br>
              <a:rPr lang="ru-RU" sz="4000" dirty="0"/>
            </a:br>
            <a:r>
              <a:rPr lang="ru-RU" sz="4400" dirty="0"/>
              <a:t>Практическая работа № 19.</a:t>
            </a:r>
            <a:br>
              <a:rPr lang="ru-RU" sz="4400" dirty="0"/>
            </a:br>
            <a:r>
              <a:rPr lang="ru-RU" sz="4400" dirty="0"/>
              <a:t>Работа </a:t>
            </a:r>
            <a:r>
              <a:rPr lang="ru-RU" sz="4400"/>
              <a:t>с техническими </a:t>
            </a:r>
            <a:r>
              <a:rPr lang="ru-RU" sz="4400" dirty="0" err="1"/>
              <a:t>объетктами</a:t>
            </a:r>
            <a:br>
              <a:rPr lang="ru-RU" dirty="0"/>
            </a:br>
            <a:br>
              <a:rPr lang="ru-RU" dirty="0"/>
            </a:br>
            <a:endParaRPr lang="ru-RU" dirty="0"/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554182" y="6151418"/>
            <a:ext cx="637309" cy="49876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41189348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155" y="0"/>
            <a:ext cx="8596668" cy="1320800"/>
          </a:xfrm>
        </p:spPr>
        <p:txBody>
          <a:bodyPr/>
          <a:lstStyle/>
          <a:p>
            <a:r>
              <a:rPr lang="ru-RU" dirty="0"/>
              <a:t>Деталь типа «Вал»</a:t>
            </a:r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228155" y="935791"/>
            <a:ext cx="9161707" cy="4720562"/>
          </a:xfrm>
        </p:spPr>
        <p:txBody>
          <a:bodyPr>
            <a:normAutofit fontScale="92500" lnSpcReduction="10000"/>
          </a:bodyPr>
          <a:lstStyle/>
          <a:p>
            <a:r>
              <a:rPr lang="ru-RU" dirty="0"/>
              <a:t>На старших курсах у вас появится такой предмет как Подготовка к осуществлению технологического процесса по изготовлению детали сборка изделий АТТ.  В данной практической мы рассмотрим и представим деталь «вал».</a:t>
            </a:r>
          </a:p>
          <a:p>
            <a:r>
              <a:rPr lang="ru-RU" dirty="0"/>
              <a:t>Валом называют деталь (как правило, гладкой или ступенчатой цилиндрической формы), предназначенную для поддержания установленных на ней шкивов, зубчатых колес, звездочек, катков и т. д., и для передачи вращающего момента. При работе вал испытывает изгиб и кручение, а в отдельных случаях помимо изгиба и кручения валы могут испытывать деформацию растяжения (сжатия). Некоторые валы не поддерживают вращающиеся детали и работают только на кручение.</a:t>
            </a:r>
          </a:p>
          <a:p>
            <a:r>
              <a:rPr lang="ru-RU" dirty="0"/>
              <a:t>Важно отметить, что валы должны быть прочными и надежными, чтобы выдерживать высокие нагрузки и предотвращать любые неисправности. Они обычно изготавливаются из прочных материалов, таких как сталь или чугун, и подвергаются специальной обработке, чтобы обеспечить прочность и долговечность.</a:t>
            </a:r>
          </a:p>
          <a:p>
            <a:r>
              <a:rPr lang="ru-RU" dirty="0"/>
              <a:t>Валы играют важную роль в работе многих машин и систем, их правильное функционирование является необходимым для обеспечения безопасности и эффективности работы механизмов.</a:t>
            </a:r>
          </a:p>
          <a:p>
            <a:endParaRPr lang="ru-RU" dirty="0"/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554182" y="6151418"/>
            <a:ext cx="637309" cy="49876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39012789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247923" y="124656"/>
            <a:ext cx="10299032" cy="58785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2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Вал </a:t>
            </a:r>
            <a:r>
              <a:rPr kumimoji="0" lang="ru-RU" altLang="ru-RU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предназначен для передачи вращающего момента вдоль своей оси, для поддержания расположенных на нем деталей и восприятия действующих на них сил. При работе вал испытывает </a:t>
            </a:r>
            <a:r>
              <a:rPr kumimoji="0" lang="ru-RU" altLang="ru-RU" sz="1200" b="0" i="1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изгиб </a:t>
            </a:r>
            <a:r>
              <a:rPr kumimoji="0" lang="ru-RU" altLang="ru-RU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и </a:t>
            </a:r>
            <a:r>
              <a:rPr kumimoji="0" lang="ru-RU" altLang="ru-RU" sz="1200" b="0" i="1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кручение, а </a:t>
            </a:r>
            <a:r>
              <a:rPr kumimoji="0" lang="ru-RU" altLang="ru-RU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в некоторых случаях — дополнительно растяжение или сжатие.</a:t>
            </a:r>
            <a:endParaRPr kumimoji="0" lang="ru-RU" altLang="ru-RU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2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Ось </a:t>
            </a:r>
            <a:r>
              <a:rPr kumimoji="0" lang="ru-RU" altLang="ru-RU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только поддерживает установленные на ней детали и воспринимает действующие на них силы. В отличие от вала ось не передает вращающего момента и, следователь­но, </a:t>
            </a:r>
            <a:r>
              <a:rPr kumimoji="0" lang="ru-RU" altLang="ru-RU" sz="1200" b="0" i="1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не испытывает кручения. </a:t>
            </a:r>
            <a:r>
              <a:rPr kumimoji="0" lang="ru-RU" altLang="ru-RU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Оси могут быть </a:t>
            </a:r>
            <a:r>
              <a:rPr kumimoji="0" lang="ru-RU" altLang="ru-RU" sz="12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неподвижны­ми </a:t>
            </a:r>
            <a:r>
              <a:rPr kumimoji="0" lang="ru-RU" altLang="ru-RU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или </a:t>
            </a:r>
            <a:r>
              <a:rPr kumimoji="0" lang="ru-RU" altLang="ru-RU" sz="12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могут вращаться </a:t>
            </a:r>
            <a:r>
              <a:rPr kumimoji="0" lang="ru-RU" altLang="ru-RU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вместе с насаженными на них дета­лями.</a:t>
            </a:r>
            <a:endParaRPr kumimoji="0" lang="ru-RU" altLang="ru-RU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200" b="0" i="1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По форме геометрической оси </a:t>
            </a:r>
            <a:r>
              <a:rPr kumimoji="0" lang="ru-RU" altLang="ru-RU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валы делят на </a:t>
            </a:r>
            <a:r>
              <a:rPr kumimoji="0" lang="ru-RU" altLang="ru-RU" sz="12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прямые (рис.2) </a:t>
            </a:r>
            <a:r>
              <a:rPr kumimoji="0" lang="ru-RU" altLang="ru-RU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и </a:t>
            </a:r>
            <a:r>
              <a:rPr kumimoji="0" lang="ru-RU" altLang="ru-RU" sz="12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непрямые </a:t>
            </a:r>
            <a:r>
              <a:rPr kumimoji="0" lang="ru-RU" altLang="ru-RU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— коленчатые и эксцентриковые. Непрямые валы относят к специальным деталям.</a:t>
            </a:r>
            <a:endParaRPr kumimoji="0" lang="ru-RU" altLang="ru-RU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200" b="0" i="1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Оси,</a:t>
            </a:r>
            <a:r>
              <a:rPr kumimoji="0" lang="ru-RU" altLang="ru-RU" sz="12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как</a:t>
            </a:r>
            <a:r>
              <a:rPr kumimoji="0" lang="ru-RU" altLang="ru-RU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правило, </a:t>
            </a:r>
            <a:r>
              <a:rPr kumimoji="0" lang="ru-RU" altLang="ru-RU" sz="1200" b="0" i="1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изго­товляют прямыми </a:t>
            </a:r>
            <a:r>
              <a:rPr kumimoji="0" lang="ru-RU" altLang="ru-RU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(см. рис. 1). По конструк­ции прямые валы и оси мало отличаются друг от друга.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altLang="ru-RU" sz="1200" dirty="0">
              <a:solidFill>
                <a:srgbClr val="000000"/>
              </a:solidFill>
              <a:cs typeface="Arial" panose="020B0604020202020204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2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cs typeface="Arial" panose="020B0604020202020204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altLang="ru-RU" sz="1200" dirty="0">
              <a:solidFill>
                <a:srgbClr val="000000"/>
              </a:solidFill>
              <a:cs typeface="Arial" panose="020B0604020202020204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2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cs typeface="Arial" panose="020B0604020202020204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altLang="ru-RU" sz="1200" dirty="0">
              <a:solidFill>
                <a:srgbClr val="000000"/>
              </a:solidFill>
              <a:cs typeface="Arial" panose="020B0604020202020204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2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cs typeface="Arial" panose="020B0604020202020204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Рис. 1. Ось тележки</a:t>
            </a:r>
            <a:endParaRPr kumimoji="0" lang="ru-RU" altLang="ru-RU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Прямые валы и оси мо­гут быть </a:t>
            </a:r>
            <a:r>
              <a:rPr kumimoji="0" lang="ru-RU" altLang="ru-RU" sz="12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гладкими </a:t>
            </a:r>
            <a:r>
              <a:rPr kumimoji="0" lang="ru-RU" altLang="ru-RU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или </a:t>
            </a:r>
            <a:r>
              <a:rPr kumimoji="0" lang="ru-RU" altLang="ru-RU" sz="12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сту­пенчатыми </a:t>
            </a:r>
            <a:r>
              <a:rPr kumimoji="0" lang="ru-RU" altLang="ru-RU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(см. рис. 2).</a:t>
            </a:r>
            <a:endParaRPr kumimoji="0" lang="ru-RU" altLang="ru-RU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Р </a:t>
            </a:r>
            <a:r>
              <a:rPr kumimoji="0" lang="ru-RU" altLang="ru-RU" sz="12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ис</a:t>
            </a:r>
            <a:r>
              <a:rPr kumimoji="0" lang="ru-RU" altLang="ru-RU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2. Прямой ступенчатый вал: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altLang="ru-RU" sz="1200" dirty="0">
              <a:solidFill>
                <a:srgbClr val="000000"/>
              </a:solidFill>
              <a:cs typeface="Arial" panose="020B0604020202020204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2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altLang="ru-RU" sz="1200" dirty="0">
              <a:solidFill>
                <a:srgbClr val="000000"/>
              </a:solidFill>
              <a:cs typeface="Arial" panose="020B0604020202020204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2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altLang="ru-RU" sz="1200" dirty="0">
              <a:solidFill>
                <a:srgbClr val="000000"/>
              </a:solidFill>
              <a:cs typeface="Arial" panose="020B0604020202020204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2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cs typeface="Arial" panose="020B0604020202020204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altLang="ru-RU" sz="1200" dirty="0">
              <a:solidFill>
                <a:srgbClr val="000000"/>
              </a:solidFill>
              <a:cs typeface="Arial" panose="020B0604020202020204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200" b="0" i="1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1 </a:t>
            </a:r>
            <a:r>
              <a:rPr kumimoji="0" lang="ru-RU" altLang="ru-RU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— шип; </a:t>
            </a:r>
            <a:r>
              <a:rPr kumimoji="0" lang="ru-RU" altLang="ru-RU" sz="1200" b="0" i="1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2 </a:t>
            </a:r>
            <a:r>
              <a:rPr kumimoji="0" lang="ru-RU" altLang="ru-RU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— шейка; </a:t>
            </a:r>
            <a:r>
              <a:rPr kumimoji="0" lang="ru-RU" altLang="ru-RU" sz="1200" b="0" i="1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3 </a:t>
            </a:r>
            <a:r>
              <a:rPr kumimoji="0" lang="ru-RU" altLang="ru-RU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— подшипник; </a:t>
            </a:r>
            <a:r>
              <a:rPr kumimoji="0" lang="ru-RU" altLang="ru-RU" sz="1200" b="0" i="1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4 </a:t>
            </a:r>
            <a:r>
              <a:rPr kumimoji="0" lang="ru-RU" altLang="ru-RU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— кольцо с поперечным пазом для размещения тяг съемника подшипника</a:t>
            </a:r>
            <a:endParaRPr kumimoji="0" lang="ru-RU" altLang="ru-RU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Ступенчатая форма способствует равной напряженности от­дельных участков, упрощает изготовление и установку деталей на валу.</a:t>
            </a:r>
            <a:endParaRPr kumimoji="0" lang="ru-RU" altLang="ru-RU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200" b="0" i="1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По форме поперечного сечения </a:t>
            </a:r>
            <a:r>
              <a:rPr kumimoji="0" lang="ru-RU" altLang="ru-RU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валы и оси бывают </a:t>
            </a:r>
            <a:r>
              <a:rPr kumimoji="0" lang="ru-RU" altLang="ru-RU" sz="12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сплошные и полые </a:t>
            </a:r>
            <a:r>
              <a:rPr kumimoji="0" lang="ru-RU" altLang="ru-RU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(с осевым отверстием). Полые валы при­меняют для уменьшения массы или для размещения внутри другой детали.</a:t>
            </a:r>
            <a:endParaRPr kumimoji="0" lang="ru-RU" altLang="ru-RU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200" b="0" i="1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По внешнему очертанию поперечного сечения </a:t>
            </a:r>
            <a:r>
              <a:rPr kumimoji="0" lang="ru-RU" altLang="ru-RU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валы раз­деляют на </a:t>
            </a:r>
            <a:r>
              <a:rPr kumimoji="0" lang="ru-RU" altLang="ru-RU" sz="12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шлицевые и шпоночные, </a:t>
            </a:r>
            <a:r>
              <a:rPr kumimoji="0" lang="ru-RU" altLang="ru-RU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имеющие на некоторой длине шлицевой профиль или профиль со шпоночным пазом.</a:t>
            </a:r>
          </a:p>
        </p:txBody>
      </p:sp>
      <p:pic>
        <p:nvPicPr>
          <p:cNvPr id="1029" name="Picture 5" descr="https://studfile.net/html/2706/475/html_seoFn3VumB.qCRg/img-GezkEW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9561" y="2038957"/>
            <a:ext cx="2200275" cy="1114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https://studfile.net/html/2706/475/html_seoFn3VumB.qCRg/img-lHTCgQ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9561" y="3811199"/>
            <a:ext cx="2819400" cy="1019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169777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554182" y="6151418"/>
            <a:ext cx="637309" cy="49876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3</a:t>
            </a:r>
          </a:p>
        </p:txBody>
      </p:sp>
      <p:pic>
        <p:nvPicPr>
          <p:cNvPr id="5" name="Объект 4"/>
          <p:cNvPicPr>
            <a:picLocks noGrp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417557" y="878177"/>
            <a:ext cx="7485812" cy="5772005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872836" y="385011"/>
            <a:ext cx="55760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Задание для выполнения</a:t>
            </a:r>
          </a:p>
        </p:txBody>
      </p:sp>
    </p:spTree>
    <p:extLst>
      <p:ext uri="{BB962C8B-B14F-4D97-AF65-F5344CB8AC3E}">
        <p14:creationId xmlns:p14="http://schemas.microsoft.com/office/powerpoint/2010/main" val="24899438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Домашнее </a:t>
            </a:r>
            <a:r>
              <a:rPr lang="ru-RU" dirty="0" err="1"/>
              <a:t>задане</a:t>
            </a:r>
            <a:r>
              <a:rPr lang="ru-RU" dirty="0"/>
              <a:t>: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dirty="0"/>
              <a:t>Выполнить д/з написать отчет о выполнении практической работы.</a:t>
            </a:r>
          </a:p>
          <a:p>
            <a:r>
              <a:rPr lang="ru-RU" dirty="0"/>
              <a:t>Напишите вывод, чему вы научились и что для себя узнали нового.</a:t>
            </a: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554182" y="6151418"/>
            <a:ext cx="637309" cy="49876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5</a:t>
            </a:r>
          </a:p>
        </p:txBody>
      </p:sp>
    </p:spTree>
    <p:extLst>
      <p:ext uri="{BB962C8B-B14F-4D97-AF65-F5344CB8AC3E}">
        <p14:creationId xmlns:p14="http://schemas.microsoft.com/office/powerpoint/2010/main" val="762689828"/>
      </p:ext>
    </p:extLst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Аспект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76</TotalTime>
  <Words>511</Words>
  <Application>Microsoft Office PowerPoint</Application>
  <PresentationFormat>Широкоэкранный</PresentationFormat>
  <Paragraphs>40</Paragraphs>
  <Slides>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9" baseType="lpstr">
      <vt:lpstr>Arial</vt:lpstr>
      <vt:lpstr>Trebuchet MS</vt:lpstr>
      <vt:lpstr>Wingdings 3</vt:lpstr>
      <vt:lpstr>Аспект</vt:lpstr>
      <vt:lpstr>Тема урока:  Практическая работа № 19. Работа с техническими объетктами  </vt:lpstr>
      <vt:lpstr>Деталь типа «Вал»</vt:lpstr>
      <vt:lpstr>Презентация PowerPoint</vt:lpstr>
      <vt:lpstr>Презентация PowerPoint</vt:lpstr>
      <vt:lpstr>Домашнее задане: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 урока:  Практическая работа № 17. Работа с текстом </dc:title>
  <dc:creator>Валерия Урвачева</dc:creator>
  <cp:lastModifiedBy>Валерия Урвачева</cp:lastModifiedBy>
  <cp:revision>14</cp:revision>
  <dcterms:created xsi:type="dcterms:W3CDTF">2023-10-25T10:58:25Z</dcterms:created>
  <dcterms:modified xsi:type="dcterms:W3CDTF">2024-05-29T08:03:55Z</dcterms:modified>
</cp:coreProperties>
</file>