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29"/>
  </p:notesMasterIdLst>
  <p:handoutMasterIdLst>
    <p:handoutMasterId r:id="rId30"/>
  </p:handoutMasterIdLst>
  <p:sldIdLst>
    <p:sldId id="330" r:id="rId2"/>
    <p:sldId id="468" r:id="rId3"/>
    <p:sldId id="469" r:id="rId4"/>
    <p:sldId id="470" r:id="rId5"/>
    <p:sldId id="471" r:id="rId6"/>
    <p:sldId id="472" r:id="rId7"/>
    <p:sldId id="473" r:id="rId8"/>
    <p:sldId id="474" r:id="rId9"/>
    <p:sldId id="475" r:id="rId10"/>
    <p:sldId id="476" r:id="rId11"/>
    <p:sldId id="477" r:id="rId12"/>
    <p:sldId id="478" r:id="rId13"/>
    <p:sldId id="479" r:id="rId14"/>
    <p:sldId id="480" r:id="rId15"/>
    <p:sldId id="481" r:id="rId16"/>
    <p:sldId id="482" r:id="rId17"/>
    <p:sldId id="483" r:id="rId18"/>
    <p:sldId id="484" r:id="rId19"/>
    <p:sldId id="485" r:id="rId20"/>
    <p:sldId id="486" r:id="rId21"/>
    <p:sldId id="487" r:id="rId22"/>
    <p:sldId id="488" r:id="rId23"/>
    <p:sldId id="489" r:id="rId24"/>
    <p:sldId id="490" r:id="rId25"/>
    <p:sldId id="491" r:id="rId26"/>
    <p:sldId id="492" r:id="rId27"/>
    <p:sldId id="493" r:id="rId28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B9AEAB8-93FA-4B5C-87E4-17FF5A43194D}">
          <p14:sldIdLst>
            <p14:sldId id="330"/>
            <p14:sldId id="468"/>
            <p14:sldId id="469"/>
            <p14:sldId id="470"/>
            <p14:sldId id="471"/>
            <p14:sldId id="472"/>
            <p14:sldId id="473"/>
            <p14:sldId id="474"/>
            <p14:sldId id="475"/>
            <p14:sldId id="476"/>
            <p14:sldId id="477"/>
            <p14:sldId id="478"/>
            <p14:sldId id="479"/>
            <p14:sldId id="480"/>
            <p14:sldId id="481"/>
            <p14:sldId id="482"/>
            <p14:sldId id="483"/>
            <p14:sldId id="484"/>
            <p14:sldId id="485"/>
            <p14:sldId id="486"/>
            <p14:sldId id="487"/>
            <p14:sldId id="488"/>
            <p14:sldId id="489"/>
            <p14:sldId id="490"/>
            <p14:sldId id="491"/>
            <p14:sldId id="492"/>
            <p14:sldId id="493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E0EF"/>
    <a:srgbClr val="FE27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41" autoAdjust="0"/>
    <p:restoredTop sz="93333" autoAdjust="0"/>
  </p:normalViewPr>
  <p:slideViewPr>
    <p:cSldViewPr>
      <p:cViewPr>
        <p:scale>
          <a:sx n="93" d="100"/>
          <a:sy n="93" d="100"/>
        </p:scale>
        <p:origin x="-792" y="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61" cy="495947"/>
          </a:xfrm>
          <a:prstGeom prst="rect">
            <a:avLst/>
          </a:prstGeom>
        </p:spPr>
        <p:txBody>
          <a:bodyPr vert="horz" lIns="88238" tIns="44118" rIns="88238" bIns="4411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95" y="1"/>
            <a:ext cx="2945661" cy="495947"/>
          </a:xfrm>
          <a:prstGeom prst="rect">
            <a:avLst/>
          </a:prstGeom>
        </p:spPr>
        <p:txBody>
          <a:bodyPr vert="horz" lIns="88238" tIns="44118" rIns="88238" bIns="44118" rtlCol="0"/>
          <a:lstStyle>
            <a:lvl1pPr algn="r">
              <a:defRPr sz="1200"/>
            </a:lvl1pPr>
          </a:lstStyle>
          <a:p>
            <a:fld id="{28EB9315-B69E-4EC3-AEF3-2F331A5BD52A}" type="datetimeFigureOut">
              <a:rPr lang="ru-RU" smtClean="0"/>
              <a:pPr/>
              <a:t>06.02.2025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152"/>
            <a:ext cx="2945661" cy="495947"/>
          </a:xfrm>
          <a:prstGeom prst="rect">
            <a:avLst/>
          </a:prstGeom>
        </p:spPr>
        <p:txBody>
          <a:bodyPr vert="horz" lIns="88238" tIns="44118" rIns="88238" bIns="4411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95" y="9429152"/>
            <a:ext cx="2945661" cy="495947"/>
          </a:xfrm>
          <a:prstGeom prst="rect">
            <a:avLst/>
          </a:prstGeom>
        </p:spPr>
        <p:txBody>
          <a:bodyPr vert="horz" lIns="88238" tIns="44118" rIns="88238" bIns="44118" rtlCol="0" anchor="b"/>
          <a:lstStyle>
            <a:lvl1pPr algn="r">
              <a:defRPr sz="1200"/>
            </a:lvl1pPr>
          </a:lstStyle>
          <a:p>
            <a:fld id="{813D5568-CF01-4A0F-8E28-C11CB72010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1811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61" cy="496333"/>
          </a:xfrm>
          <a:prstGeom prst="rect">
            <a:avLst/>
          </a:prstGeom>
        </p:spPr>
        <p:txBody>
          <a:bodyPr vert="horz" lIns="91238" tIns="45618" rIns="91238" bIns="4561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61" cy="496333"/>
          </a:xfrm>
          <a:prstGeom prst="rect">
            <a:avLst/>
          </a:prstGeom>
        </p:spPr>
        <p:txBody>
          <a:bodyPr vert="horz" lIns="91238" tIns="45618" rIns="91238" bIns="45618" rtlCol="0"/>
          <a:lstStyle>
            <a:lvl1pPr algn="r">
              <a:defRPr sz="1200"/>
            </a:lvl1pPr>
          </a:lstStyle>
          <a:p>
            <a:fld id="{5EC48F7F-6F96-4202-816E-798DC522F2F8}" type="datetimeFigureOut">
              <a:rPr lang="ru-RU" smtClean="0"/>
              <a:pPr/>
              <a:t>06.02.2025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56175" cy="3717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38" tIns="45618" rIns="91238" bIns="4561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9" y="4715155"/>
            <a:ext cx="5438140" cy="4466988"/>
          </a:xfrm>
          <a:prstGeom prst="rect">
            <a:avLst/>
          </a:prstGeom>
        </p:spPr>
        <p:txBody>
          <a:bodyPr vert="horz" lIns="91238" tIns="45618" rIns="91238" bIns="4561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61" cy="496333"/>
          </a:xfrm>
          <a:prstGeom prst="rect">
            <a:avLst/>
          </a:prstGeom>
        </p:spPr>
        <p:txBody>
          <a:bodyPr vert="horz" lIns="91238" tIns="45618" rIns="91238" bIns="4561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61" cy="496333"/>
          </a:xfrm>
          <a:prstGeom prst="rect">
            <a:avLst/>
          </a:prstGeom>
        </p:spPr>
        <p:txBody>
          <a:bodyPr vert="horz" lIns="91238" tIns="45618" rIns="91238" bIns="45618" rtlCol="0" anchor="b"/>
          <a:lstStyle>
            <a:lvl1pPr algn="r">
              <a:defRPr sz="1200"/>
            </a:lvl1pPr>
          </a:lstStyle>
          <a:p>
            <a:fld id="{5FEFE18F-0126-45E9-A70A-B027CC2133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130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1EAA4-8D85-46EF-9EDD-7CC9CE40ADC5}" type="datetime1">
              <a:rPr lang="ru-RU" smtClean="0"/>
              <a:pPr/>
              <a:t>06.02.2025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A9BB6-BB87-4678-BDCA-AA29453E1976}" type="datetime1">
              <a:rPr lang="ru-RU" smtClean="0"/>
              <a:pPr/>
              <a:t>06.02.2025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660A9-75C5-410E-82B7-E14F63C1B4BD}" type="datetime1">
              <a:rPr lang="ru-RU" smtClean="0"/>
              <a:pPr/>
              <a:t>06.02.2025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B868-8471-44A3-A7F8-6871BC684224}" type="datetime1">
              <a:rPr lang="ru-RU" smtClean="0"/>
              <a:pPr/>
              <a:t>06.02.2025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9DD89-F4F4-4EE3-825F-4BD82CB37AAB}" type="datetime1">
              <a:rPr lang="ru-RU" smtClean="0"/>
              <a:pPr/>
              <a:t>06.02.2025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027B7-A3E2-47FB-BDD8-7888F0322F67}" type="datetime1">
              <a:rPr lang="ru-RU" smtClean="0"/>
              <a:pPr/>
              <a:t>06.02.2025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8AE9C-1921-476A-9772-2FEABDCA8ED1}" type="datetime1">
              <a:rPr lang="ru-RU" smtClean="0"/>
              <a:pPr/>
              <a:t>06.02.2025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291E8-CF72-4E47-9EFB-185FD6913C12}" type="datetime1">
              <a:rPr lang="ru-RU" smtClean="0"/>
              <a:pPr/>
              <a:t>06.02.2025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DA2AB-2E16-4ABE-BD78-9BF413479A31}" type="datetime1">
              <a:rPr lang="ru-RU" smtClean="0"/>
              <a:pPr/>
              <a:t>06.02.2025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4F2EB-7266-4564-B879-C34EC5C38443}" type="datetime1">
              <a:rPr lang="ru-RU" smtClean="0"/>
              <a:pPr/>
              <a:t>06.02.2025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312AB-A44C-4B8F-8CA0-3AD1094514B0}" type="datetime1">
              <a:rPr lang="ru-RU" smtClean="0"/>
              <a:pPr/>
              <a:t>06.02.2025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0000"/>
                <a:lumOff val="40000"/>
              </a:schemeClr>
            </a:gs>
            <a:gs pos="100000">
              <a:schemeClr val="bg2">
                <a:shade val="45000"/>
                <a:satMod val="120000"/>
              </a:schemeClr>
            </a:gs>
          </a:gsLst>
          <a:path path="circle">
            <a:fillToRect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81D98E6-342B-4629-85B1-A34A4B4440E3}" type="datetime1">
              <a:rPr lang="ru-RU" smtClean="0"/>
              <a:pPr/>
              <a:t>06.02.2025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sldNum="0" hdr="0" ft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3548" y="1700808"/>
            <a:ext cx="8424936" cy="2152209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«Модель выпускника дошкольного </a:t>
            </a:r>
            <a:r>
              <a:rPr lang="ru-RU" sz="4000" b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образовательного учреждения»</a:t>
            </a:r>
            <a:endParaRPr lang="ru-RU" sz="40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0948" y="3861048"/>
            <a:ext cx="6410136" cy="538430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Автор: учитель начальных классов, Самарина Наталья Владимировна, МОУ СШ №134 «Дарование», 2024 -2025 учебный год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3275856" y="6093296"/>
            <a:ext cx="2880320" cy="407616"/>
          </a:xfrm>
          <a:prstGeom prst="rect">
            <a:avLst/>
          </a:prstGeom>
        </p:spPr>
        <p:txBody>
          <a:bodyPr vert="horz" lIns="45720" rIns="45720">
            <a:normAutofit/>
          </a:bodyPr>
          <a:lstStyle>
            <a:lvl1pPr marL="0" marR="64008" indent="0" algn="r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defRPr kumimoji="0" sz="2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ru-RU" sz="1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Сентябрь 2025года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330216" y="555658"/>
            <a:ext cx="6771600" cy="3813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cap="sm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00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E54EBE-11E4-428E-9966-8B7820DD6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1106760"/>
          </a:xfrm>
        </p:spPr>
        <p:txBody>
          <a:bodyPr>
            <a:noAutofit/>
          </a:bodyPr>
          <a:lstStyle/>
          <a:p>
            <a:pPr algn="just"/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познавательное развитие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EEF4805-A34E-43A7-9315-3338769AC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573325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600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зрительно-пространственного восприятия:</a:t>
            </a:r>
            <a:r>
              <a:rPr lang="ru-RU" sz="2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задачи: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основных компонентов зрительного восприятия.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способности отличать  и дифференцировать геометрические фигуры, буквы и цифры.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способности выделять данную фигуру из сложного рисунка.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 развитие способности выделять части и целостного восприятия зрительного образа.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способности узнавать, различать и выделять в сложном рисунке фигуры разной конфигурации.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умения ориентироваться на листе бумаги, различать направления и выполнять повороты вправо-влево, вверх-вниз; различать расположение фигур и деталей в пространстве и на плоскости (над-под, на-за, перед-за-около-между).</a:t>
            </a:r>
          </a:p>
          <a:p>
            <a:pPr marL="0" indent="0">
              <a:buNone/>
            </a:pP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5B60048-3DFC-4599-B45E-F6E0BCFC5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9954" y="59659"/>
            <a:ext cx="1661646" cy="1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2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E54EBE-11E4-428E-9966-8B7820DD6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1106760"/>
          </a:xfrm>
        </p:spPr>
        <p:txBody>
          <a:bodyPr>
            <a:noAutofit/>
          </a:bodyPr>
          <a:lstStyle/>
          <a:p>
            <a:pPr algn="just"/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</a:t>
            </a:r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EEF4805-A34E-43A7-9315-3338769AC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5616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600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зрительно-пространственного восприятия:</a:t>
            </a:r>
            <a:r>
              <a:rPr lang="ru-RU" sz="2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и формы работы</a:t>
            </a:r>
          </a:p>
          <a:p>
            <a:pPr marL="0" indent="0" algn="just">
              <a:buNone/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Зрительно-пространственное восприятие формируется в разных видах деятельности ребенка. При работе с детьми 5 – 7 лет очень эффективны задания:</a:t>
            </a:r>
          </a:p>
          <a:p>
            <a:pPr algn="just"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складывание фигур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танграма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 фигур по образцу  в сложном рисунке;</a:t>
            </a:r>
          </a:p>
          <a:p>
            <a:pPr algn="just"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различение и выделение определённых фигур в сложном рисунке;</a:t>
            </a:r>
          </a:p>
          <a:p>
            <a:pPr algn="just"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дорисовывание частей фигур;</a:t>
            </a:r>
          </a:p>
          <a:p>
            <a:pPr algn="just"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различение правильно и неправильно написанных букв и цифр.</a:t>
            </a:r>
          </a:p>
          <a:p>
            <a:pPr algn="just">
              <a:buFontTx/>
              <a:buChar char="-"/>
            </a:pP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970D186-2054-4DD0-9A7F-BBF7DD655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7248" y="25841"/>
            <a:ext cx="1664352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17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E54EBE-11E4-428E-9966-8B7820DD6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1106760"/>
          </a:xfrm>
        </p:spPr>
        <p:txBody>
          <a:bodyPr>
            <a:noAutofit/>
          </a:bodyPr>
          <a:lstStyle/>
          <a:p>
            <a:pPr algn="just"/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</a:t>
            </a:r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EEF4805-A34E-43A7-9315-3338769AC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295400"/>
            <a:ext cx="8686800" cy="553763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600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мышления:</a:t>
            </a:r>
            <a:r>
              <a:rPr lang="ru-RU" sz="2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задачи: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Поощрение любознательности, желания задавать вопросы, способствующие развитию мышления.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общих категорий мышления и способности к прогнозированию.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способности сравнивать, находить сходства и различия предметов и явлений, существенные и несущественные признаки.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умения описывать предметы, находить их по заданным признакам.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способности классифицировать, выделяя главный, существенный признак предметов, явлений.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способности сравнивать, составлять целое из частей, разделять целое на части.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определению последовательности событий, явлений, ознакомление с понятием времени.</a:t>
            </a:r>
          </a:p>
          <a:p>
            <a:pPr marL="457200" indent="-457200">
              <a:buFont typeface="+mj-lt"/>
              <a:buAutoNum type="arabicPeriod"/>
            </a:pP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8908D26-18A8-45B6-84AE-5EBE92093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240" y="24965"/>
            <a:ext cx="2106960" cy="186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39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E54EBE-11E4-428E-9966-8B7820DD6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1106760"/>
          </a:xfrm>
        </p:spPr>
        <p:txBody>
          <a:bodyPr>
            <a:noAutofit/>
          </a:bodyPr>
          <a:lstStyle/>
          <a:p>
            <a:pPr algn="just"/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</a:t>
            </a:r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EEF4805-A34E-43A7-9315-3338769AC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295400"/>
            <a:ext cx="8686800" cy="553763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600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мышления:</a:t>
            </a:r>
            <a:r>
              <a:rPr lang="ru-RU" sz="2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задачи: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умения устанавливать причинно-следственные, временные и логические связи.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образом жизни человека и животных в разных сферах (на земле, в воде, в воздухе, под землёй), с круговоротом веществ в природе.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Овладение элементарными представлениями, сведениями по истории, географии, культуре и др.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представлений об опасных для детей ситуациях и способах поведения в них.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Первичное накопление знаний о правилах безопасного дорожного движения в качестве пешехода и пассажира транспортного средства.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привычки безопасного поведения на детских площадках и на улицах города.</a:t>
            </a:r>
          </a:p>
          <a:p>
            <a:pPr marL="457200" indent="-457200">
              <a:buFont typeface="+mj-lt"/>
              <a:buAutoNum type="arabicPeriod"/>
            </a:pP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8908D26-18A8-45B6-84AE-5EBE92093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240" y="24965"/>
            <a:ext cx="2106960" cy="186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E54EBE-11E4-428E-9966-8B7820DD6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1106760"/>
          </a:xfrm>
        </p:spPr>
        <p:txBody>
          <a:bodyPr>
            <a:noAutofit/>
          </a:bodyPr>
          <a:lstStyle/>
          <a:p>
            <a:pPr algn="just"/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</a:t>
            </a:r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EEF4805-A34E-43A7-9315-3338769AC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5616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600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мышления:</a:t>
            </a:r>
            <a:r>
              <a:rPr lang="ru-RU" sz="2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и формы работы</a:t>
            </a:r>
          </a:p>
          <a:p>
            <a:pPr marL="0" indent="0" algn="just">
              <a:buNone/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работы с детьми можно использовать следующие виды заданий:</a:t>
            </a:r>
          </a:p>
          <a:p>
            <a:pPr algn="just"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нахождение общего и составление групп;</a:t>
            </a:r>
          </a:p>
          <a:p>
            <a:pPr algn="just"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целого из частей;</a:t>
            </a:r>
          </a:p>
          <a:p>
            <a:pPr algn="just"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последовательных цепочек;</a:t>
            </a:r>
          </a:p>
          <a:p>
            <a:pPr algn="just"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нахождение недостающих частей и предметов;</a:t>
            </a:r>
          </a:p>
          <a:p>
            <a:pPr algn="just"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правильной последовательности событий.</a:t>
            </a:r>
          </a:p>
          <a:p>
            <a:pPr algn="just">
              <a:buFontTx/>
              <a:buChar char="-"/>
            </a:pP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4CC9D3F-F4F6-4559-B25B-BFE426C78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4954" y="188640"/>
            <a:ext cx="2716646" cy="158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81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E54EBE-11E4-428E-9966-8B7820DD6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110676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</a:t>
            </a:r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EEF4805-A34E-43A7-9315-3338769AC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590465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связной речи как средства общения, познавательного развития и речевого творчества.</a:t>
            </a: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задачи: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артикуляционного аппарата.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правильного звукопроизношения.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Обогащение активного и пассивного словарного запаса.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грамматически правильной диалогической и монологической речи.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фонематического слуха.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звуковой и интонационной культуры речи.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книжной культурой, детской литературой.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Понимание на слух текстов различных жанров детской литературы.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умения составлять рассказ по последовательным картинкам, пересказывать простые тексты, рассказывать о событиях и явлениях.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1A03E10-0E46-419F-AC37-F6796EC81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5162" y="1484784"/>
            <a:ext cx="1913179" cy="132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6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E54EBE-11E4-428E-9966-8B7820DD6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1106760"/>
          </a:xfrm>
        </p:spPr>
        <p:txBody>
          <a:bodyPr>
            <a:noAutofit/>
          </a:bodyPr>
          <a:lstStyle/>
          <a:p>
            <a:pPr algn="just"/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 </a:t>
            </a:r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EEF4805-A34E-43A7-9315-3338769AC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295400"/>
            <a:ext cx="8686800" cy="55626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и формы работы</a:t>
            </a:r>
          </a:p>
          <a:p>
            <a:pPr marL="0" indent="0" algn="just">
              <a:buNone/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речевому развитию включает разнообразные игры и упражнения, направленные на: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речевого аппарата:</a:t>
            </a:r>
          </a:p>
          <a:p>
            <a:pPr algn="just"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 правильного дыхания;</a:t>
            </a:r>
          </a:p>
          <a:p>
            <a:pPr algn="just"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артикуляционного аппарата;</a:t>
            </a:r>
          </a:p>
          <a:p>
            <a:pPr algn="just"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отработка правильного звукопроизношения (повторение за взрослым слогов и чистоговорок);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фонематического слуха:</a:t>
            </a:r>
          </a:p>
          <a:p>
            <a:pPr algn="just"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выделение звука в начале и конце слова;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лексической стороны речи:</a:t>
            </a:r>
          </a:p>
          <a:p>
            <a:pPr algn="just"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обогащение словарного запаса;</a:t>
            </a:r>
          </a:p>
          <a:p>
            <a:pPr algn="just"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в активный словарь новых слов и понятий;</a:t>
            </a:r>
          </a:p>
          <a:p>
            <a:pPr algn="just"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употребление новых слов в собственной речи;</a:t>
            </a:r>
          </a:p>
          <a:p>
            <a:pPr algn="just"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подбирать слова – ассоциации;</a:t>
            </a:r>
          </a:p>
          <a:p>
            <a:pPr algn="just"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обогащение словарного запаса обобщающими словами;</a:t>
            </a:r>
          </a:p>
          <a:p>
            <a:pPr algn="just">
              <a:buFontTx/>
              <a:buChar char="-"/>
            </a:pP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7F8C6B2-3DBC-40C5-AD68-FDF3AC552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4239"/>
            <a:ext cx="2196245" cy="152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2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E54EBE-11E4-428E-9966-8B7820DD6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1106760"/>
          </a:xfrm>
        </p:spPr>
        <p:txBody>
          <a:bodyPr>
            <a:noAutofit/>
          </a:bodyPr>
          <a:lstStyle/>
          <a:p>
            <a:pPr algn="just"/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 </a:t>
            </a:r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EEF4805-A34E-43A7-9315-3338769AC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295400"/>
            <a:ext cx="8686800" cy="55626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и формы работы</a:t>
            </a:r>
          </a:p>
          <a:p>
            <a:pPr marL="0" indent="0" algn="just">
              <a:buNone/>
            </a:pP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грамматического строя речи:</a:t>
            </a:r>
          </a:p>
          <a:p>
            <a:pPr algn="just"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навыка согласования слов в словосочетании;</a:t>
            </a:r>
          </a:p>
          <a:p>
            <a:pPr algn="just"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умения употреблять предлоги в речи;</a:t>
            </a:r>
          </a:p>
          <a:p>
            <a:pPr algn="just"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умения составлять предложения;</a:t>
            </a:r>
          </a:p>
          <a:p>
            <a:pPr algn="just"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распространенных предложений;</a:t>
            </a:r>
          </a:p>
          <a:p>
            <a:pPr algn="just"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умения составлять сложные и сложносочинённые предложения;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связной речи:</a:t>
            </a:r>
          </a:p>
          <a:p>
            <a:pPr algn="just"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умения отвечать на вопросы;</a:t>
            </a:r>
          </a:p>
          <a:p>
            <a:pPr algn="just"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умения составлять рассказ по картинке;</a:t>
            </a:r>
          </a:p>
          <a:p>
            <a:pPr algn="just"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умения логически правильно выстроить рассказ по серии картинок;</a:t>
            </a:r>
          </a:p>
          <a:p>
            <a:pPr algn="just"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умения пересказывать текст с использованием зрительной опоры;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7F8C6B2-3DBC-40C5-AD68-FDF3AC552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4239"/>
            <a:ext cx="2196245" cy="152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3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E54EBE-11E4-428E-9966-8B7820DD6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64096"/>
          </a:xfrm>
        </p:spPr>
        <p:txBody>
          <a:bodyPr>
            <a:noAutofit/>
          </a:bodyPr>
          <a:lstStyle/>
          <a:p>
            <a:pPr algn="just"/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 </a:t>
            </a:r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EEF4805-A34E-43A7-9315-3338769AC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052736"/>
            <a:ext cx="8884096" cy="655272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и формы работы</a:t>
            </a:r>
          </a:p>
          <a:p>
            <a:pPr algn="just"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закончить предложение,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учитывая</a:t>
            </a:r>
          </a:p>
          <a:p>
            <a:pPr algn="just">
              <a:buFontTx/>
              <a:buChar char="-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смысл начатой фразы;</a:t>
            </a:r>
          </a:p>
          <a:p>
            <a:pPr algn="just"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владение основами монологической и диалогической речи;</a:t>
            </a:r>
          </a:p>
          <a:p>
            <a:pPr algn="just"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пересказать содержание сказок, простого мультфильма;</a:t>
            </a:r>
          </a:p>
          <a:p>
            <a:pPr algn="just"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понимание последовательности происходящих событий;</a:t>
            </a:r>
          </a:p>
          <a:p>
            <a:pPr algn="just"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пересказ знакомой сказки;</a:t>
            </a:r>
          </a:p>
          <a:p>
            <a:pPr algn="just"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вести диалог со сверстниками и взрослыми.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 эффективных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 работы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выделить:</a:t>
            </a:r>
          </a:p>
          <a:p>
            <a:pPr algn="just"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слушание и аудирование литературных произведений, их обсуждение, ответы на вопросы, пересказ;</a:t>
            </a:r>
          </a:p>
          <a:p>
            <a:pPr algn="just"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разыгрывание сценок и театрализация;</a:t>
            </a:r>
          </a:p>
          <a:p>
            <a:pPr algn="just"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самостоятельный рассказ о себе, семье, профессиях, событиях;</a:t>
            </a:r>
          </a:p>
          <a:p>
            <a:pPr algn="just">
              <a:buFontTx/>
              <a:buChar char="-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речевые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игры;</a:t>
            </a:r>
          </a:p>
          <a:p>
            <a:pPr algn="just"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имитационные игры (имитация голосов животных, «разговор» с игрушками и т.п.)</a:t>
            </a:r>
          </a:p>
          <a:p>
            <a:pPr algn="just">
              <a:buFontTx/>
              <a:buChar char="-"/>
            </a:pP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7F8C6B2-3DBC-40C5-AD68-FDF3AC552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095" y="188640"/>
            <a:ext cx="1908213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19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E54EBE-11E4-428E-9966-8B7820DD6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8640"/>
            <a:ext cx="7795592" cy="792088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 развитие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EEF4805-A34E-43A7-9315-3338769AC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590465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Цели: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интереса к произведениям искусства; формирование основ эстетической культуры, эмоционального интеллекта; удовлетворение потребности детей в самовыражении.</a:t>
            </a: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задачи: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Стимуляция творческой активности.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воображения.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эмоциональной восприимчивости художественных произведений.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Приобщение к искусству, в том числе развитие художественного восприятия и эстетического вкуса.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основными и дополнительными цветами, а также их смешиванием.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продуктивной деятельности детей (рисование, лепка, аппликация, художественный труд, конструирование).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изобразительным искусством.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музыкальным искусством.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способности эмоционально воспринимать разные виды художественных произведений.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7CDBA22-3279-4A5B-81B9-EBDB43068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2934" y="116632"/>
            <a:ext cx="1434015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19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2B5E476-3C7D-4541-AAFA-137922E78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1343963"/>
            <a:ext cx="2467927" cy="144032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628222-7AC2-4EFF-AF68-CEE1BB614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>
                <a:effectLst/>
              </a:rPr>
              <a:t>«Уважайте трудную работу роста ребенка»</a:t>
            </a:r>
            <a:r>
              <a:rPr lang="ru-RU" sz="2700" dirty="0"/>
              <a:t/>
            </a:r>
            <a:br>
              <a:rPr lang="ru-RU" sz="2700" dirty="0"/>
            </a:br>
            <a:r>
              <a:rPr lang="ru-RU" sz="2000" dirty="0" smtClean="0"/>
              <a:t>                                                                                    </a:t>
            </a:r>
            <a:r>
              <a:rPr lang="ru-RU" sz="2000" dirty="0" err="1" smtClean="0"/>
              <a:t>Януш</a:t>
            </a:r>
            <a:r>
              <a:rPr lang="ru-RU" sz="2000" dirty="0" smtClean="0"/>
              <a:t> Корчак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BBD9CFA-3FF4-48A8-9C2E-0D80A7369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2996952"/>
            <a:ext cx="8524056" cy="3744416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Под «моделью» выпускника понимается предполагаемый результат совместной деятельности детского сада и семьи, характеризующий их представления о наиболее важных качествах личности ребенка, которыми должен обладать выпускник дошкольного образовательного учреждения. 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«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Модель» выпускника разрабатывается в соответствии с требованиями Государственного стандарта дошкольного образования, выбранным содержанием образования (реализуемой основной и парциальными общеобразовательными программами), спецификой и предназначением конкретного дошкольного образовательного учреждения.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18DB5A4-1A21-4E37-BCF9-437911F611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5" y="1340768"/>
            <a:ext cx="2664295" cy="145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3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E54EBE-11E4-428E-9966-8B7820DD6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1106760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 развитие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EEF4805-A34E-43A7-9315-3338769AC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353556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Цели: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интереса к произведениям искусства; формирование основ эстетической культуры, эмоционального интеллекта; удовлетворение потребности детей в самовыражении.</a:t>
            </a: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задачи: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игре на простейших музыкальных инструментах и ритмическому рисунку движений (танцы, ритмика).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музеями, выставками, театральными постановками.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проявления творческих способностей каждого ребёнка (в лепке, рисовании, конструировании, литературном, музыкальном и театральном творчестве и т.п.) при подготовке детских праздников.</a:t>
            </a:r>
          </a:p>
          <a:p>
            <a:pPr marL="457200" indent="-457200">
              <a:buFont typeface="+mj-lt"/>
              <a:buAutoNum type="arabicPeriod"/>
            </a:pP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9BC8E7B-DF09-40E4-A9FA-658C797BE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751213"/>
            <a:ext cx="2879435" cy="19181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EC18101-F2F2-4658-9B5F-F817ACF89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4489807"/>
            <a:ext cx="2213202" cy="221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1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E54EBE-11E4-428E-9966-8B7820DD6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1106760"/>
          </a:xfrm>
        </p:spPr>
        <p:txBody>
          <a:bodyPr>
            <a:noAutofit/>
          </a:bodyPr>
          <a:lstStyle/>
          <a:p>
            <a:pPr algn="just"/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  </a:t>
            </a:r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EEF4805-A34E-43A7-9315-3338769AC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648072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и формы работы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эффективными формами работы являются:</a:t>
            </a:r>
          </a:p>
          <a:p>
            <a:pPr algn="just"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драматизация (разыгрывание сказок по ролям);</a:t>
            </a:r>
          </a:p>
          <a:p>
            <a:pPr algn="just"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 детских поделок;</a:t>
            </a:r>
          </a:p>
          <a:p>
            <a:pPr algn="just"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прослушивание и обсуждение музыкальных произведений;</a:t>
            </a:r>
          </a:p>
          <a:p>
            <a:pPr algn="just"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пение (индивидуальное и коллективное);</a:t>
            </a:r>
          </a:p>
          <a:p>
            <a:pPr algn="just"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танцы и ритмические движения под музыку;</a:t>
            </a:r>
          </a:p>
          <a:p>
            <a:pPr algn="just"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инсценирование игровых песен;</a:t>
            </a:r>
          </a:p>
          <a:p>
            <a:pPr algn="just"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пальчиковый театр;</a:t>
            </a:r>
          </a:p>
          <a:p>
            <a:pPr algn="just"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проблемные ситуации;</a:t>
            </a:r>
          </a:p>
          <a:p>
            <a:pPr algn="just"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подгрупповая и индивидуальная работа с детьми (лепка, аппликация, рисование, конструирование);</a:t>
            </a:r>
          </a:p>
          <a:p>
            <a:pPr algn="just"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педагогом художественных произведений разных жанров с дальнейшим обсуждением;</a:t>
            </a:r>
          </a:p>
          <a:p>
            <a:pPr algn="just"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игры;</a:t>
            </a:r>
          </a:p>
          <a:p>
            <a:pPr algn="just"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мультфильмов;</a:t>
            </a:r>
          </a:p>
          <a:p>
            <a:pPr algn="just"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сюжетно-ролевые игры.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009262A-02EE-4227-A3EF-CAFDB8374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069" y="2983247"/>
            <a:ext cx="2376264" cy="148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27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E54EBE-11E4-428E-9966-8B7820DD6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1106760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 развитие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EEF4805-A34E-43A7-9315-3338769AC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590465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Цели: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интереса к занятиям физической культурой и основ культуры здоровья, основ безопасности собственной жизнедеятельности, предпосылок экологического сознания (безопасности окружающего мира).</a:t>
            </a: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задачи: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воспитанников потребности в двигательной активности и физическом совершенствовании.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Накопление и обогащение двигательного опыта детей, овладение основными движениями (крупная и  мелкая моторика).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физических качеств: скорости, силы, гибкости, выносливости и координации.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тонко-координированных движений рук.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способности ребенка манипулировать мелкими предметами.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выполнению простых графических движений.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и укрепление физического и психического здоровья детей.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начальных представлений о здоровом образе жизни.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элементарных гигиенических навыков.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D2C2336-BB5A-4D8B-A26D-3B47D4A74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3979" y="4505"/>
            <a:ext cx="1675221" cy="113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08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E54EBE-11E4-428E-9966-8B7820DD6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1106760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 развитие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EEF4805-A34E-43A7-9315-3338769AC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590465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Двигательные умения детей 6 – 7 лет:</a:t>
            </a:r>
          </a:p>
          <a:p>
            <a:pPr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полностью самостоятельно одевается, раздевается и складывает одежду;</a:t>
            </a:r>
          </a:p>
          <a:p>
            <a:pPr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надевает и снимает обувь; </a:t>
            </a:r>
          </a:p>
          <a:p>
            <a:pPr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свободно манипулирует мелкими предметами;</a:t>
            </a:r>
          </a:p>
          <a:p>
            <a:pPr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изготавливает игрушки – самоделки из разных материалов;</a:t>
            </a:r>
          </a:p>
          <a:p>
            <a:pPr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ходит на носках, пятках, спиной и боком;</a:t>
            </a:r>
          </a:p>
          <a:p>
            <a:pPr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бегает в разном темпе;</a:t>
            </a:r>
          </a:p>
          <a:p>
            <a:pPr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прыгает на одной ноге;</a:t>
            </a:r>
          </a:p>
          <a:p>
            <a:pPr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прыгает в длину на 80 – 100 см с места;</a:t>
            </a:r>
          </a:p>
          <a:p>
            <a:pPr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прыгает в высоту на 30 - 40 см;</a:t>
            </a:r>
          </a:p>
          <a:p>
            <a:pPr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катается на лыжах, коньках;</a:t>
            </a:r>
          </a:p>
          <a:p>
            <a:pPr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ловит мяч то одной, то другой рукой;</a:t>
            </a:r>
          </a:p>
          <a:p>
            <a:pPr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сохраняет равновесие в статике и динамике  с опорой на одну ногу.</a:t>
            </a:r>
          </a:p>
          <a:p>
            <a:pPr marL="0" indent="0">
              <a:buNone/>
            </a:pPr>
            <a:endParaRPr lang="ru-RU" sz="2400" b="1" i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B3647B4-E6C0-42A3-BF87-1E420CE98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3062" y="3933056"/>
            <a:ext cx="2798537" cy="192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0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E54EBE-11E4-428E-9966-8B7820DD6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1106760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 развитие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EEF4805-A34E-43A7-9315-3338769AC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5904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 работы по формированию крупной моторики</a:t>
            </a:r>
          </a:p>
          <a:p>
            <a:pPr marL="0" indent="0">
              <a:buNone/>
            </a:pPr>
            <a:r>
              <a:rPr lang="ru-RU" sz="2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Активное использование разнообразных форм двигательной активности детей в течение дня:</a:t>
            </a:r>
          </a:p>
          <a:p>
            <a:pPr>
              <a:buFontTx/>
              <a:buChar char="-"/>
            </a:pP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 в помещении и на улице;</a:t>
            </a:r>
          </a:p>
          <a:p>
            <a:pPr>
              <a:buFontTx/>
              <a:buChar char="-"/>
            </a:pP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Специальные упражнения для развития ходьбы, бега, прыжков;</a:t>
            </a:r>
          </a:p>
          <a:p>
            <a:pPr>
              <a:buFontTx/>
              <a:buChar char="-"/>
            </a:pP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мячом;</a:t>
            </a:r>
          </a:p>
          <a:p>
            <a:pPr>
              <a:buFontTx/>
              <a:buChar char="-"/>
            </a:pP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Эстафеты;</a:t>
            </a:r>
          </a:p>
          <a:p>
            <a:pPr>
              <a:buFontTx/>
              <a:buChar char="-"/>
            </a:pP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спортивным движениям: катанию на лыжах, коньках, плаванию. </a:t>
            </a:r>
          </a:p>
          <a:p>
            <a:pPr marL="0" indent="0">
              <a:buNone/>
            </a:pP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4C836C1-F1BF-4DA1-9F0A-89E8564A3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4458411"/>
            <a:ext cx="3286545" cy="221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42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E54EBE-11E4-428E-9966-8B7820DD6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1106760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 развитие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EEF4805-A34E-43A7-9315-3338769AC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590465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200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 работы по формированию мелкой моторики</a:t>
            </a:r>
          </a:p>
          <a:p>
            <a:pPr marL="0" indent="0">
              <a:buNone/>
            </a:pPr>
            <a:r>
              <a:rPr lang="ru-RU" sz="2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задачи:</a:t>
            </a:r>
          </a:p>
          <a:p>
            <a:pPr>
              <a:buFontTx/>
              <a:buChar char="-"/>
            </a:pP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проводить ровные прямые линии и ровные наклонные линии без ограничительной черты, ровные прямые наклонные линии в строке высотой 20 мм;</a:t>
            </a:r>
          </a:p>
          <a:p>
            <a:pPr>
              <a:buFontTx/>
              <a:buChar char="-"/>
            </a:pP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штриховке различными способами;</a:t>
            </a:r>
          </a:p>
          <a:p>
            <a:pPr>
              <a:buFontTx/>
              <a:buChar char="-"/>
            </a:pP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использовать в работе разные графические материалы (разные виды карандашей, мелков, красок и фломастеров), регулировать силу нажима;</a:t>
            </a:r>
          </a:p>
          <a:p>
            <a:pPr>
              <a:buFontTx/>
              <a:buChar char="-"/>
            </a:pP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выполнять заданные графические упражнения в заданном темпе;</a:t>
            </a:r>
          </a:p>
          <a:p>
            <a:pPr>
              <a:buFontTx/>
              <a:buChar char="-"/>
            </a:pP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умение повторять и продолжать рисовать или печатать по заданному образцу или словесной инструкции (графические диктанты);</a:t>
            </a:r>
          </a:p>
          <a:p>
            <a:pPr>
              <a:buFontTx/>
              <a:buChar char="-"/>
            </a:pP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интерес и учить работать с различными видами конструкторов, мозаик, шнуровок и </a:t>
            </a:r>
            <a:r>
              <a:rPr lang="ru-RU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пазлов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FontTx/>
              <a:buChar char="-"/>
            </a:pP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тактильному узнаванию и называнию плоских геометрических фигур и объёмных геометрических тел;</a:t>
            </a:r>
          </a:p>
          <a:p>
            <a:pPr>
              <a:buFontTx/>
              <a:buChar char="-"/>
            </a:pP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шнуровать;</a:t>
            </a:r>
          </a:p>
          <a:p>
            <a:pPr>
              <a:buFontTx/>
              <a:buChar char="-"/>
            </a:pP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завязывать узелки и бантики.</a:t>
            </a:r>
          </a:p>
          <a:p>
            <a:pPr marL="0" indent="0">
              <a:buNone/>
            </a:pP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3D0186D-B46A-421B-A622-F84E7D59F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280" y="172686"/>
            <a:ext cx="1906266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3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624" y="188640"/>
            <a:ext cx="8686800" cy="95557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Крылья </a:t>
            </a:r>
            <a:br>
              <a:rPr lang="ru-RU" dirty="0" smtClean="0"/>
            </a:br>
            <a:r>
              <a:rPr lang="ru-RU" sz="2400" dirty="0" smtClean="0"/>
              <a:t>(притча Ш.А. </a:t>
            </a:r>
            <a:r>
              <a:rPr lang="ru-RU" sz="2400" dirty="0" err="1" smtClean="0"/>
              <a:t>Амонашвили</a:t>
            </a:r>
            <a:r>
              <a:rPr lang="ru-RU" sz="2400" dirty="0" smtClean="0"/>
              <a:t>)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2097" y="1216555"/>
            <a:ext cx="8686800" cy="4755157"/>
          </a:xfrm>
        </p:spPr>
        <p:txBody>
          <a:bodyPr>
            <a:normAutofit fontScale="40000" lnSpcReduction="20000"/>
          </a:bodyPr>
          <a:lstStyle/>
          <a:p>
            <a:pPr marL="0" indent="0" fontAlgn="base">
              <a:buNone/>
            </a:pPr>
            <a:r>
              <a:rPr lang="ru-RU" sz="3400" dirty="0" smtClean="0"/>
              <a:t>       Сидел </a:t>
            </a:r>
            <a:r>
              <a:rPr lang="ru-RU" sz="3400" dirty="0"/>
              <a:t>старик у обочины и смотрел на дорогу. Увидел идущего человека, за которым еле поспевал маленький мальчик. Человек остановился, велел ребёнку подать старику воды и дать кусок хлеба из запасов.</a:t>
            </a:r>
          </a:p>
          <a:p>
            <a:pPr marL="0" indent="0" fontAlgn="base">
              <a:buNone/>
            </a:pPr>
            <a:r>
              <a:rPr lang="ru-RU" sz="3400" dirty="0"/>
              <a:t>— Что ты тут делаешь, старик? — спросил прохожий.</a:t>
            </a:r>
          </a:p>
          <a:p>
            <a:pPr marL="0" indent="0" fontAlgn="base">
              <a:buNone/>
            </a:pPr>
            <a:r>
              <a:rPr lang="ru-RU" sz="3400" dirty="0"/>
              <a:t>— Жду тебя! — ответил старик. — Тебе ведь доверили этого ребёнка на воспитание?</a:t>
            </a:r>
          </a:p>
          <a:p>
            <a:pPr marL="0" indent="0" fontAlgn="base">
              <a:buNone/>
            </a:pPr>
            <a:r>
              <a:rPr lang="ru-RU" sz="3400" dirty="0"/>
              <a:t>— Верно! — удивился прохожий.</a:t>
            </a:r>
          </a:p>
          <a:p>
            <a:pPr marL="0" indent="0" fontAlgn="base">
              <a:buNone/>
            </a:pPr>
            <a:r>
              <a:rPr lang="ru-RU" sz="3400" dirty="0"/>
              <a:t>— Так бери с собой мудрость:</a:t>
            </a:r>
          </a:p>
          <a:p>
            <a:pPr marL="0" indent="0" fontAlgn="base">
              <a:buNone/>
            </a:pPr>
            <a:r>
              <a:rPr lang="ru-RU" sz="3400" dirty="0"/>
              <a:t>Если хочешь посадить человеку дерево, посади плодовое деревцо.</a:t>
            </a:r>
          </a:p>
          <a:p>
            <a:pPr marL="0" indent="0" fontAlgn="base">
              <a:buNone/>
            </a:pPr>
            <a:r>
              <a:rPr lang="ru-RU" sz="3400" dirty="0"/>
              <a:t>Если хочешь подарить человеку лошадь, дари лучшего скакуна.</a:t>
            </a:r>
          </a:p>
          <a:p>
            <a:pPr marL="0" indent="0" fontAlgn="base">
              <a:buNone/>
            </a:pPr>
            <a:r>
              <a:rPr lang="ru-RU" sz="3400" dirty="0"/>
              <a:t>Но если доверили тебе ребёнка на воспитание, то верни его крылатым.</a:t>
            </a:r>
          </a:p>
          <a:p>
            <a:pPr marL="0" indent="0" fontAlgn="base">
              <a:buNone/>
            </a:pPr>
            <a:r>
              <a:rPr lang="ru-RU" sz="3400" dirty="0"/>
              <a:t>— Как я это сделаю, старик, если сам не умею летать? — удивился человек.</a:t>
            </a:r>
            <a:br>
              <a:rPr lang="ru-RU" sz="3400" dirty="0"/>
            </a:br>
            <a:r>
              <a:rPr lang="ru-RU" sz="3400" dirty="0"/>
              <a:t>— Тогда не бери мальчика на воспитание! — сказал старик и направил взор к небу.</a:t>
            </a:r>
          </a:p>
          <a:p>
            <a:pPr marL="0" indent="0" fontAlgn="base">
              <a:buNone/>
            </a:pPr>
            <a:r>
              <a:rPr lang="ru-RU" sz="3400" dirty="0"/>
              <a:t>Прошли годы.</a:t>
            </a:r>
          </a:p>
          <a:p>
            <a:pPr marL="0" indent="0" fontAlgn="base">
              <a:buNone/>
            </a:pPr>
            <a:r>
              <a:rPr lang="ru-RU" sz="3400" dirty="0"/>
              <a:t>Старик сидел на том же месте и смотрел в небо. Увидел летящего мальчика, а за ним — его учителя. Они опустились перед стариком и поклонились ему.</a:t>
            </a:r>
          </a:p>
          <a:p>
            <a:pPr marL="0" indent="0" fontAlgn="base">
              <a:buNone/>
            </a:pPr>
            <a:r>
              <a:rPr lang="ru-RU" sz="3400" dirty="0"/>
              <a:t>— Старик, помнишь, ты велел мне вернуть мальчика крылатым. Я нашёл способ… Видишь, какие крылья у него выросли! — гордо сказал учитель и ласково прикоснулся к крыльям своего воспитанника.</a:t>
            </a:r>
          </a:p>
          <a:p>
            <a:pPr marL="0" indent="0" fontAlgn="base">
              <a:buNone/>
            </a:pPr>
            <a:r>
              <a:rPr lang="ru-RU" sz="3400" dirty="0"/>
              <a:t>Но старик дотронулся до крыльев учителя, приласкал их и прошептал:</a:t>
            </a:r>
          </a:p>
          <a:p>
            <a:pPr marL="0" indent="0" fontAlgn="base">
              <a:buNone/>
            </a:pPr>
            <a:r>
              <a:rPr lang="ru-RU" sz="3400" dirty="0"/>
              <a:t>— А меня больше радуют твои пёрышки…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pPr marL="0" indent="0" fontAlgn="base">
              <a:buNone/>
            </a:pPr>
            <a:endParaRPr lang="ru-RU" dirty="0"/>
          </a:p>
        </p:txBody>
      </p:sp>
      <p:pic>
        <p:nvPicPr>
          <p:cNvPr id="1026" name="Picture 2" descr="C:\Users\konyuhova\Desktop\6493d51b8b77f8f4683dfc37dcbh--kartiny-i-panno-raduga-kartina-akvarely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817" y="4935736"/>
            <a:ext cx="1442080" cy="175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tatic.tildacdn.com/tild6132-3032-4538-b930-636435346462/bez-ymeny-2-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282242"/>
            <a:ext cx="2493688" cy="140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34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Информационные источники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1. Безруких М.М. </a:t>
            </a:r>
          </a:p>
          <a:p>
            <a:pPr marL="0" indent="0">
              <a:buNone/>
            </a:pPr>
            <a:r>
              <a:rPr lang="ru-RU" sz="2000" dirty="0"/>
              <a:t> </a:t>
            </a:r>
            <a:r>
              <a:rPr lang="ru-RU" sz="2000" dirty="0" smtClean="0"/>
              <a:t>    Ступеньки к школе. Образовательная программа дошкольного образования/ М.М. Безруких, Т.А. Филиппова. – </a:t>
            </a:r>
            <a:r>
              <a:rPr lang="ru-RU" sz="2000" dirty="0" err="1" smtClean="0"/>
              <a:t>М.:Дрофа</a:t>
            </a:r>
            <a:r>
              <a:rPr lang="ru-RU" sz="2000" dirty="0" smtClean="0"/>
              <a:t>, 2018</a:t>
            </a:r>
          </a:p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2. Ш.А. </a:t>
            </a:r>
            <a:r>
              <a:rPr lang="ru-RU" sz="2000" dirty="0" err="1" smtClean="0"/>
              <a:t>Амонашвили</a:t>
            </a:r>
            <a:r>
              <a:rPr lang="ru-RU" sz="2000" dirty="0" smtClean="0"/>
              <a:t> «Педагогические притчи»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0570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C21D77B-EC20-441E-8390-59A0704F424D}"/>
              </a:ext>
            </a:extLst>
          </p:cNvPr>
          <p:cNvSpPr/>
          <p:nvPr/>
        </p:nvSpPr>
        <p:spPr>
          <a:xfrm>
            <a:off x="2014782" y="1124458"/>
            <a:ext cx="1835270" cy="54726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i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</a:t>
            </a:r>
            <a:r>
              <a:rPr lang="ru-RU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-ном развитии:</a:t>
            </a:r>
          </a:p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проявляет активный познавательный интерес, любознательность,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инте-ресуется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причинно- следственными связями;</a:t>
            </a:r>
          </a:p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обладает начальными знаниями о себе и социальном окружении;</a:t>
            </a:r>
          </a:p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обладает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элементарн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-тарными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представлени-ями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области живой природы; </a:t>
            </a:r>
            <a:r>
              <a:rPr lang="ru-RU" sz="1200" dirty="0"/>
              <a:t> </a:t>
            </a:r>
          </a:p>
          <a:p>
            <a:pPr algn="just"/>
            <a:r>
              <a:rPr lang="ru-RU" sz="1200" dirty="0"/>
              <a:t>-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склонен наблюдать, экспериментировать;</a:t>
            </a:r>
          </a:p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способен к принятию собственных решений, опираясь на свои знания и умения в различных видах деятельности.</a:t>
            </a:r>
          </a:p>
          <a:p>
            <a:pPr algn="just"/>
            <a:endParaRPr lang="ru-RU" sz="1200" dirty="0"/>
          </a:p>
          <a:p>
            <a:pPr algn="just"/>
            <a:endParaRPr lang="ru-RU" sz="1200" dirty="0"/>
          </a:p>
          <a:p>
            <a:pPr algn="just"/>
            <a:endParaRPr lang="ru-RU" sz="1200" dirty="0"/>
          </a:p>
          <a:p>
            <a:pPr algn="just"/>
            <a:endParaRPr lang="ru-RU" sz="1200" dirty="0"/>
          </a:p>
          <a:p>
            <a:pPr algn="just"/>
            <a:endParaRPr lang="ru-RU" sz="1200" dirty="0"/>
          </a:p>
          <a:p>
            <a:pPr algn="just"/>
            <a:endParaRPr lang="ru-RU" sz="1200" dirty="0"/>
          </a:p>
          <a:p>
            <a:pPr algn="just"/>
            <a:endParaRPr lang="ru-RU" sz="12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D179A583-CB28-4015-AC65-7C022690EF87}"/>
              </a:ext>
            </a:extLst>
          </p:cNvPr>
          <p:cNvSpPr/>
          <p:nvPr/>
        </p:nvSpPr>
        <p:spPr>
          <a:xfrm>
            <a:off x="683568" y="116633"/>
            <a:ext cx="8280920" cy="8640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«Модель» выпускника ДОУ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F557895D-AAD7-4124-9C47-17CC529961DC}"/>
              </a:ext>
            </a:extLst>
          </p:cNvPr>
          <p:cNvSpPr/>
          <p:nvPr/>
        </p:nvSpPr>
        <p:spPr>
          <a:xfrm>
            <a:off x="79951" y="1119508"/>
            <a:ext cx="1835270" cy="54726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социально-</a:t>
            </a:r>
            <a:r>
              <a:rPr lang="ru-RU" b="1" i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</a:t>
            </a:r>
            <a:r>
              <a:rPr lang="ru-RU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-ном развитии:</a:t>
            </a:r>
          </a:p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активно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взаимодейству-ет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со сверстниками и взрослыми;</a:t>
            </a:r>
          </a:p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участвует в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совмес-тных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играх и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вательно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-исследователь-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ской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деятельности;</a:t>
            </a:r>
          </a:p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проявляет инициативу и самостоятельность в игре и общении; </a:t>
            </a:r>
            <a:r>
              <a:rPr lang="ru-RU" sz="1200" dirty="0"/>
              <a:t> </a:t>
            </a:r>
          </a:p>
          <a:p>
            <a:pPr algn="just"/>
            <a:r>
              <a:rPr lang="ru-RU" sz="1200" dirty="0"/>
              <a:t>-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способен выбирать род занятий для совместной деятельности;</a:t>
            </a:r>
          </a:p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умеет следовать правилам и социальным нормам;</a:t>
            </a:r>
          </a:p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способен распознавать свои эмоции и эмоции окружающих;</a:t>
            </a:r>
          </a:p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адекватно проявляет свои чувства;</a:t>
            </a:r>
          </a:p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может радоваться успехам других и сопереживать неудачам.</a:t>
            </a:r>
          </a:p>
          <a:p>
            <a:pPr algn="just"/>
            <a:endParaRPr lang="ru-RU" sz="1200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3427CE71-3A43-4B73-9D91-9C2FACD62F6A}"/>
              </a:ext>
            </a:extLst>
          </p:cNvPr>
          <p:cNvSpPr/>
          <p:nvPr/>
        </p:nvSpPr>
        <p:spPr>
          <a:xfrm>
            <a:off x="3949613" y="1119508"/>
            <a:ext cx="1558491" cy="54726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i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i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речевом развитии:</a:t>
            </a:r>
          </a:p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владеет устной речью и правильным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звукопроизношени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-ем;</a:t>
            </a:r>
          </a:p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умеет выражать свои мысли и желания, вести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-лог;</a:t>
            </a:r>
          </a:p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обладает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сформи-рованным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лексико-грамматическим строем речи; </a:t>
            </a:r>
            <a:r>
              <a:rPr lang="ru-RU" sz="1200" dirty="0"/>
              <a:t> </a:t>
            </a:r>
          </a:p>
          <a:p>
            <a:pPr algn="just"/>
            <a:r>
              <a:rPr lang="ru-RU" sz="1200" dirty="0"/>
              <a:t>-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может выделять звуки в словах;</a:t>
            </a:r>
          </a:p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умеет рассказывать знакомые сказки;</a:t>
            </a:r>
          </a:p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обладает навыка-ми, обеспечиваю-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щими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обучение письму и чтению.</a:t>
            </a:r>
          </a:p>
          <a:p>
            <a:pPr algn="just"/>
            <a:endParaRPr lang="ru-RU" sz="1200" dirty="0"/>
          </a:p>
          <a:p>
            <a:pPr algn="just"/>
            <a:endParaRPr lang="ru-RU" sz="1200" dirty="0"/>
          </a:p>
          <a:p>
            <a:pPr algn="just"/>
            <a:endParaRPr lang="ru-RU" sz="1200" dirty="0"/>
          </a:p>
          <a:p>
            <a:pPr algn="just"/>
            <a:endParaRPr lang="ru-RU" sz="1200" dirty="0"/>
          </a:p>
          <a:p>
            <a:pPr algn="just"/>
            <a:endParaRPr lang="ru-RU" sz="1200" dirty="0"/>
          </a:p>
          <a:p>
            <a:pPr algn="just"/>
            <a:endParaRPr lang="ru-RU" sz="1200" dirty="0"/>
          </a:p>
          <a:p>
            <a:pPr algn="just"/>
            <a:endParaRPr lang="ru-RU" sz="1200" dirty="0"/>
          </a:p>
          <a:p>
            <a:pPr algn="just"/>
            <a:endParaRPr lang="ru-RU" sz="1200" dirty="0"/>
          </a:p>
          <a:p>
            <a:pPr algn="just"/>
            <a:endParaRPr lang="ru-RU" sz="1200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D54CA89C-A339-4C88-B907-F7C17EA63C9C}"/>
              </a:ext>
            </a:extLst>
          </p:cNvPr>
          <p:cNvSpPr/>
          <p:nvPr/>
        </p:nvSpPr>
        <p:spPr>
          <a:xfrm>
            <a:off x="5600858" y="1119508"/>
            <a:ext cx="1558491" cy="54726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i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i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i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i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i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i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</a:t>
            </a:r>
            <a:r>
              <a:rPr lang="ru-RU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-венно-эсте-</a:t>
            </a:r>
            <a:r>
              <a:rPr lang="ru-RU" b="1" i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тическом</a:t>
            </a:r>
            <a:r>
              <a:rPr lang="ru-RU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развитии:</a:t>
            </a:r>
          </a:p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знаком с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произве-дениями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детской литературы;</a:t>
            </a:r>
          </a:p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проявляет интерес к разным видам творческих заданий;</a:t>
            </a:r>
          </a:p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умеет рисовать, делать аппликации, лепить; </a:t>
            </a:r>
            <a:r>
              <a:rPr lang="ru-RU" sz="1200" dirty="0"/>
              <a:t> </a:t>
            </a:r>
          </a:p>
          <a:p>
            <a:pPr algn="just"/>
            <a:r>
              <a:rPr lang="ru-RU" sz="1200" dirty="0"/>
              <a:t>-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знаком с детскими музыкальными произведениями.</a:t>
            </a:r>
          </a:p>
          <a:p>
            <a:pPr algn="just"/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200" dirty="0"/>
          </a:p>
          <a:p>
            <a:pPr algn="just"/>
            <a:endParaRPr lang="ru-RU" sz="1200" dirty="0"/>
          </a:p>
          <a:p>
            <a:pPr algn="just"/>
            <a:endParaRPr lang="ru-RU" sz="1200" dirty="0"/>
          </a:p>
          <a:p>
            <a:pPr algn="just"/>
            <a:endParaRPr lang="ru-RU" sz="1200" dirty="0"/>
          </a:p>
          <a:p>
            <a:pPr algn="just"/>
            <a:endParaRPr lang="ru-RU" sz="1200" dirty="0"/>
          </a:p>
          <a:p>
            <a:pPr algn="just"/>
            <a:endParaRPr lang="ru-RU" sz="1200" dirty="0"/>
          </a:p>
          <a:p>
            <a:pPr algn="just"/>
            <a:endParaRPr lang="ru-RU" sz="1200" dirty="0"/>
          </a:p>
          <a:p>
            <a:pPr algn="just"/>
            <a:endParaRPr lang="ru-RU" sz="1200" dirty="0"/>
          </a:p>
          <a:p>
            <a:pPr algn="just"/>
            <a:endParaRPr lang="ru-RU" sz="1200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4CC045B9-D125-473F-89CB-87A8F3B628CC}"/>
              </a:ext>
            </a:extLst>
          </p:cNvPr>
          <p:cNvSpPr/>
          <p:nvPr/>
        </p:nvSpPr>
        <p:spPr>
          <a:xfrm>
            <a:off x="7267633" y="1119508"/>
            <a:ext cx="1835270" cy="54726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i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i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физическом развитии:</a:t>
            </a:r>
          </a:p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имеет развитую крупную и мелкую моторику;</a:t>
            </a:r>
          </a:p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обладает потребностью в регулярной двигатель-ной активности;</a:t>
            </a:r>
          </a:p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знает и соблюдает правила личной гигиены и безопасного поведения на улицах города и в общественном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-те; </a:t>
            </a:r>
            <a:r>
              <a:rPr lang="ru-RU" sz="1200" dirty="0"/>
              <a:t> </a:t>
            </a:r>
          </a:p>
          <a:p>
            <a:pPr algn="just"/>
            <a:r>
              <a:rPr lang="ru-RU" sz="1200" dirty="0"/>
              <a:t>-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владеет основными движениями, может их контролировать и управлять ими;</a:t>
            </a:r>
          </a:p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имеет первичные установки ценности своего здоровья и здорового образа жизни.</a:t>
            </a:r>
          </a:p>
          <a:p>
            <a:pPr algn="just"/>
            <a:endParaRPr lang="ru-RU" sz="1200" dirty="0"/>
          </a:p>
          <a:p>
            <a:pPr algn="just"/>
            <a:endParaRPr lang="ru-RU" sz="1200" dirty="0"/>
          </a:p>
          <a:p>
            <a:pPr algn="just"/>
            <a:endParaRPr lang="ru-RU" sz="1200" dirty="0"/>
          </a:p>
          <a:p>
            <a:pPr algn="just"/>
            <a:endParaRPr lang="ru-RU" sz="1200" dirty="0"/>
          </a:p>
          <a:p>
            <a:pPr algn="just"/>
            <a:endParaRPr lang="ru-RU" sz="1200" dirty="0"/>
          </a:p>
          <a:p>
            <a:pPr algn="just"/>
            <a:endParaRPr lang="ru-RU" sz="1200" dirty="0"/>
          </a:p>
          <a:p>
            <a:pPr algn="just"/>
            <a:endParaRPr lang="ru-RU" sz="1200" dirty="0"/>
          </a:p>
          <a:p>
            <a:pPr algn="just"/>
            <a:endParaRPr lang="ru-RU" sz="1200" dirty="0"/>
          </a:p>
          <a:p>
            <a:pPr algn="just"/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07087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E54EBE-11E4-428E-9966-8B7820DD6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1106760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Социально-коммуникативное развитие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EEF4805-A34E-43A7-9315-3338769AC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295400"/>
            <a:ext cx="8686800" cy="47847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Цели: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освоение первоначальных представлений социального характера и включение детей в систему социальных отношений;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овладение конструктивными способами и средствами взаимодействия с окружающими людьми;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положительного отношения к труду.</a:t>
            </a:r>
          </a:p>
          <a:p>
            <a:pPr>
              <a:buFont typeface="Wingdings" panose="05000000000000000000" pitchFamily="2" charset="2"/>
              <a:buChar char="q"/>
            </a:pP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E2037C1-611F-4A40-9E89-280C79B91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4365104"/>
            <a:ext cx="4392488" cy="239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0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E54EBE-11E4-428E-9966-8B7820DD6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1106760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Социально-коммуникативное развитие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EEF4805-A34E-43A7-9315-3338769AC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633670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задачи: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навыков общения и взаимодействия со сверстниками в совместной деятельности.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навыков взаимодействия со взрослыми. Умение следовать инструкции, играть и работать по правилам.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Усвоение правил поведения в быту, в общении со сверстниками и взрослыми. Понимание «что такое хорошо и что такое плохо».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умений и навыков, использование определённых речевых формул в разных системах общения.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Овладение навыками самообслуживания. Формирование самостоятельности в выборе игры, деятельности.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Эмоциональное развитие, формирование навыков позитивного общения со сверстниками и взрослыми.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основ безопасного поведения в быту, в социальном окружении, на природе.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первичных представлений о труде взрослых, его роли в обществе и в жизни каждого человека, о профессиях.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Овладение элементарными навыками трудовой деятельности (подготовка к занятиям, дежурство в игровой комнате и т.д.)</a:t>
            </a:r>
          </a:p>
          <a:p>
            <a:pPr marL="457200" indent="-457200">
              <a:buAutoNum type="arabicPeriod"/>
            </a:pP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60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E54EBE-11E4-428E-9966-8B7820DD6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1106760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Социально-коммуникативное развитие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EEF4805-A34E-43A7-9315-3338769AC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63367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 по формированию социально-    коммуникативных навыков:</a:t>
            </a: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литературными произведениями;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мультипликационных фильмов;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драматизация (разыгрывание сценок, сказок);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сюжетно-ролевые и коммуникативные игры.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67FB6AA-D88F-4234-B9C8-AF83410B3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895" y="4056092"/>
            <a:ext cx="3589954" cy="246762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6B65DC9-3113-49D2-8530-039A3E51E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4008742"/>
            <a:ext cx="3598929" cy="249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4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E54EBE-11E4-428E-9966-8B7820DD6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1106760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развитие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EEF4805-A34E-43A7-9315-3338769AC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573325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Цели: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познавательных интересов;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интеллектуальное развитие. </a:t>
            </a:r>
          </a:p>
          <a:p>
            <a:pPr marL="0" indent="0">
              <a:buNone/>
            </a:pPr>
            <a:r>
              <a:rPr lang="ru-RU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задачи: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Комплексное познавательное (когнитивное) развитие: восприятие, внимание, память, мышление, организация деятельности.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продуктивной (конструктивной) деятельности.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целостной картины мира, расширение кругозора детей.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социокультурных ценностей и представлений о родном крае и родной стране.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элементарных математических представлений.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предпосылок к освоению письма и чтения.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3B27AF6-D04E-441F-8DB5-383967458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7273" y="1140857"/>
            <a:ext cx="2944327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51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E54EBE-11E4-428E-9966-8B7820DD6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1106760"/>
          </a:xfrm>
        </p:spPr>
        <p:txBody>
          <a:bodyPr>
            <a:noAutofit/>
          </a:bodyPr>
          <a:lstStyle/>
          <a:p>
            <a:pPr algn="just"/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познавательное развитие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EEF4805-A34E-43A7-9315-3338769AC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573325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600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внимания и памяти:</a:t>
            </a:r>
            <a:r>
              <a:rPr lang="ru-RU" sz="2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задачи: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объема внимания.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Постепенное увеличение времени удержания внимания при выполнении задания в течение 5 – 10 минут без отвлечения, даже если деятельность не интересна и вызывает затруднения.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способности к избирательному вниманию.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способности выделять детали, части и т.п.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рабочей памяти.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зрительной и вербальной памяти.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моторной и зрительно-моторной памяти.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умения переключаться с одного вида деятельности на другой, не отвлекаясь на внешние раздражители.</a:t>
            </a:r>
          </a:p>
          <a:p>
            <a:pPr marL="0" indent="0">
              <a:buNone/>
            </a:pP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8288678-9351-462A-AE3D-6EECA7FE9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0" y="402264"/>
            <a:ext cx="2613393" cy="173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88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E54EBE-11E4-428E-9966-8B7820DD6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1106760"/>
          </a:xfrm>
        </p:spPr>
        <p:txBody>
          <a:bodyPr>
            <a:noAutofit/>
          </a:bodyPr>
          <a:lstStyle/>
          <a:p>
            <a:pPr algn="just"/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познавательное развитие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EEF4805-A34E-43A7-9315-3338769AC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561662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600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внимания и памяти:</a:t>
            </a:r>
            <a:r>
              <a:rPr lang="ru-RU" sz="2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и формы работы</a:t>
            </a:r>
          </a:p>
          <a:p>
            <a:pPr marL="0" indent="0" algn="just">
              <a:buNone/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совершенствования функций внимания и памяти у детей наиболее продуктивны разнообразные игры и занятия </a:t>
            </a: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конструктором, мозаикой, </a:t>
            </a:r>
            <a:r>
              <a:rPr lang="ru-RU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пазлами</a:t>
            </a: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кубиками, заучивание стихотворений, песен.</a:t>
            </a:r>
          </a:p>
          <a:p>
            <a:pPr marL="0" indent="0" algn="just">
              <a:buNone/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развития </a:t>
            </a: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механической памяти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использовать, например, такое задание: запомнить 4 – 10 не связанных между собой слов при многократном повторении. Для развития </a:t>
            </a: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образной памяти: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запомнить 10 слов при подкреплении наглядными образами (карточками).</a:t>
            </a:r>
          </a:p>
          <a:p>
            <a:pPr marL="0" indent="0" algn="just">
              <a:buNone/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Важным методом формирования памяти является одновременное использование нескольких видов памяти (тактильной, обонятельной, вкусовой, слуховой, зрительной, моторной, ассоциативной).</a:t>
            </a:r>
          </a:p>
          <a:p>
            <a:pPr marL="0" indent="0">
              <a:buNone/>
            </a:pP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8288678-9351-462A-AE3D-6EECA7FE9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748" y="152671"/>
            <a:ext cx="2613393" cy="173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86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1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4B98FF"/>
      </a:hlink>
      <a:folHlink>
        <a:srgbClr val="FF79C2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15605</TotalTime>
  <Words>2505</Words>
  <Application>Microsoft Office PowerPoint</Application>
  <PresentationFormat>Экран (4:3)</PresentationFormat>
  <Paragraphs>355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Апекс</vt:lpstr>
      <vt:lpstr>«Модель выпускника дошкольного образовательного учреждения»</vt:lpstr>
      <vt:lpstr>«Уважайте трудную работу роста ребенка»                                                                                     Януш Корчак </vt:lpstr>
      <vt:lpstr>Презентация PowerPoint</vt:lpstr>
      <vt:lpstr>Социально-коммуникативное развитие</vt:lpstr>
      <vt:lpstr>Социально-коммуникативное развитие</vt:lpstr>
      <vt:lpstr>Социально-коммуникативное развитие</vt:lpstr>
      <vt:lpstr>познавательное развитие</vt:lpstr>
      <vt:lpstr>       познавательное развитие</vt:lpstr>
      <vt:lpstr>       познавательное развитие</vt:lpstr>
      <vt:lpstr>       познавательное развитие</vt:lpstr>
      <vt:lpstr>       Познавательное развитие</vt:lpstr>
      <vt:lpstr>       Познавательное развитие</vt:lpstr>
      <vt:lpstr>       Познавательное развитие</vt:lpstr>
      <vt:lpstr>       Познавательное развитие</vt:lpstr>
      <vt:lpstr>Речевое развитие</vt:lpstr>
      <vt:lpstr>                  Речевое  развитие</vt:lpstr>
      <vt:lpstr>                  Речевое  развитие</vt:lpstr>
      <vt:lpstr>                  Речевое  развитие</vt:lpstr>
      <vt:lpstr>Художественно-эстетическое развитие</vt:lpstr>
      <vt:lpstr>Художественно-эстетическое развитие</vt:lpstr>
      <vt:lpstr>     Художественно-эстетическое  развитие</vt:lpstr>
      <vt:lpstr>Физическое  развитие</vt:lpstr>
      <vt:lpstr>Физическое  развитие</vt:lpstr>
      <vt:lpstr>Физическое  развитие</vt:lpstr>
      <vt:lpstr>Физическое  развитие</vt:lpstr>
      <vt:lpstr>Крылья  (притча Ш.А. Амонашвили)</vt:lpstr>
      <vt:lpstr>Информационные источники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Публичный отчет</dc:title>
  <dc:creator>Александр</dc:creator>
  <cp:lastModifiedBy>1</cp:lastModifiedBy>
  <cp:revision>922</cp:revision>
  <cp:lastPrinted>2022-02-11T07:42:05Z</cp:lastPrinted>
  <dcterms:created xsi:type="dcterms:W3CDTF">2012-09-10T06:22:04Z</dcterms:created>
  <dcterms:modified xsi:type="dcterms:W3CDTF">2025-02-06T15:30:33Z</dcterms:modified>
</cp:coreProperties>
</file>