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7" r:id="rId3"/>
    <p:sldId id="258" r:id="rId4"/>
    <p:sldId id="259" r:id="rId5"/>
    <p:sldId id="260" r:id="rId6"/>
    <p:sldId id="263" r:id="rId7"/>
    <p:sldId id="256" r:id="rId8"/>
    <p:sldId id="267" r:id="rId9"/>
    <p:sldId id="269" r:id="rId10"/>
    <p:sldId id="270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DD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6804D-5DA0-438F-A6C3-AFF9B252B91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79AC8-FE7B-40EF-95E5-EFC74A9F9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9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9AC8-FE7B-40EF-95E5-EFC74A9F92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96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2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7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3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3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6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7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3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8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5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4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6A2B-B984-4110-A565-74011AFC4AF7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E8E3-7BC1-4EE5-B920-F938D2F5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0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415" y="2928934"/>
            <a:ext cx="88140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Функциональное значение отделов головного мозга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6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1071546"/>
            <a:ext cx="8501122" cy="5357850"/>
          </a:xfrm>
          <a:prstGeom prst="roundRect">
            <a:avLst>
              <a:gd name="adj" fmla="val 9840"/>
            </a:avLst>
          </a:prstGeom>
          <a:solidFill>
            <a:srgbClr val="FFFFFF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4264" y="248882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При прочих равных условиях, какое кровоизлияние более опасно – в кору головного мозга или в продолговатый мозг? Почему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06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1071546"/>
            <a:ext cx="8501122" cy="5357850"/>
          </a:xfrm>
          <a:prstGeom prst="roundRect">
            <a:avLst>
              <a:gd name="adj" fmla="val 9840"/>
            </a:avLst>
          </a:prstGeom>
          <a:solidFill>
            <a:srgbClr val="FFFFFF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4264" y="248882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Человек упал и ушиб голову. При этом у него «посыпались искры из глаз». На какую часть головы пришелся удар?</a:t>
            </a:r>
          </a:p>
        </p:txBody>
      </p:sp>
    </p:spTree>
    <p:extLst>
      <p:ext uri="{BB962C8B-B14F-4D97-AF65-F5344CB8AC3E}">
        <p14:creationId xmlns:p14="http://schemas.microsoft.com/office/powerpoint/2010/main" val="12634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qr-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73" y="30689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12474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altLang="zh-CN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помощи учебника для студентов СПО «Анатомия и физиология человека с возрастными особенностями детского организма» (М.Р. </a:t>
            </a:r>
            <a:r>
              <a:rPr lang="ru-RU" altLang="zh-CN" sz="2000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Сапин</a:t>
            </a:r>
            <a:r>
              <a:rPr lang="ru-RU" altLang="zh-CN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В.И. </a:t>
            </a:r>
            <a:r>
              <a:rPr lang="ru-RU" altLang="zh-CN" sz="2000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Сивоглазов</a:t>
            </a:r>
            <a:r>
              <a:rPr lang="ru-RU" altLang="zh-CN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изучить вопрос «Возрастные особенности головного мозга» (стр. 369).</a:t>
            </a:r>
            <a:endParaRPr lang="ru-RU" altLang="zh-CN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80" y="120878"/>
            <a:ext cx="8831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altLang="zh-CN" sz="28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zh-CN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flipH="1">
            <a:off x="2357391" y="2155311"/>
            <a:ext cx="459233" cy="44446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17829" y="2155311"/>
            <a:ext cx="437718" cy="44446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122521" y="3753036"/>
            <a:ext cx="1193895" cy="89374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98080" y="3753036"/>
            <a:ext cx="677777" cy="89374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187624" y="3745569"/>
            <a:ext cx="787260" cy="90121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860032" y="3753036"/>
            <a:ext cx="628948" cy="89374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455547" y="3762875"/>
            <a:ext cx="0" cy="88390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665203" y="2600908"/>
            <a:ext cx="3384376" cy="1152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нервная система (ЦНС)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3197" y="2599772"/>
            <a:ext cx="3447790" cy="1152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Периферическая нервная система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679" y="4646782"/>
            <a:ext cx="1751017" cy="93610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Головной мозг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4884" y="4646782"/>
            <a:ext cx="1692189" cy="93610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Спинной мозг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6261" y="4646782"/>
            <a:ext cx="1440160" cy="93610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85609" y="4646782"/>
            <a:ext cx="1728192" cy="93610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Нервные узлы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52991" y="4646782"/>
            <a:ext cx="1872208" cy="93610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Нервные окончания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78069" y="1291215"/>
            <a:ext cx="4896544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Нервная система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57" y="260648"/>
            <a:ext cx="8710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головном мозге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071546"/>
            <a:ext cx="8501122" cy="5357850"/>
          </a:xfrm>
          <a:prstGeom prst="roundRect">
            <a:avLst>
              <a:gd name="adj" fmla="val 9840"/>
            </a:avLst>
          </a:prstGeom>
          <a:solidFill>
            <a:srgbClr val="FFFFFF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/>
              <a:t>Мозг человека потребляет энергии больше, чем другие отдельно взятые органы нашего тела. На его долю приходится около 20% кислорода, поступающего в легкие, хотя вес мозга составляет всего 2% от общей массы тела. При недостатке кислорода мы начинаем зевать, так в мозг поступает больше кислорода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09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1071546"/>
            <a:ext cx="8501122" cy="5357850"/>
          </a:xfrm>
          <a:prstGeom prst="roundRect">
            <a:avLst>
              <a:gd name="adj" fmla="val 9840"/>
            </a:avLst>
          </a:prstGeom>
          <a:solidFill>
            <a:srgbClr val="FFFFFF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У </a:t>
            </a:r>
            <a:r>
              <a:rPr lang="ru-RU" sz="3200" dirty="0"/>
              <a:t>трехлетнего ребенка нервных клеток в 3 раза больше, чем у взрослого человека. Если не использовать в полной мере потенциал малыша, то с возрастом невостребованные клетки погибают. Поэтому с самого </a:t>
            </a:r>
            <a:r>
              <a:rPr lang="ru-RU" sz="3200" dirty="0" smtClean="0"/>
              <a:t>младенчества </a:t>
            </a:r>
            <a:r>
              <a:rPr lang="ru-RU" sz="3200" dirty="0"/>
              <a:t>нужно активно обучать детей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41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1071546"/>
            <a:ext cx="8501122" cy="5357850"/>
          </a:xfrm>
          <a:prstGeom prst="roundRect">
            <a:avLst>
              <a:gd name="adj" fmla="val 9840"/>
            </a:avLst>
          </a:prstGeom>
          <a:solidFill>
            <a:srgbClr val="FFFFFF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683143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Мозг человека состоит на 75% из воды. Для нормального рабочего состояния ему просто необходимо достаточное потребление воды организмом.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Без </a:t>
            </a:r>
            <a:r>
              <a:rPr lang="ru-RU" sz="3200" dirty="0"/>
              <a:t>кислорода мозг человека живет не более 6 минут, а затем начинают происходить необратимые процессы гибели нервных клеток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60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КУСИТ\Дошкольное_2020-2021\ОП.03 ВАФиГ\Brain_-_Lob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646"/>
            <a:ext cx="9144000" cy="61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805" y="57880"/>
            <a:ext cx="7782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Доли полушарий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18416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928670"/>
            <a:ext cx="9144000" cy="56436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r="32441" b="996"/>
          <a:stretch>
            <a:fillRect/>
          </a:stretch>
        </p:blipFill>
        <p:spPr bwMode="auto">
          <a:xfrm>
            <a:off x="0" y="1071546"/>
            <a:ext cx="5964124" cy="550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7884" y="1285860"/>
            <a:ext cx="32861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Отделы головного мозга:</a:t>
            </a:r>
          </a:p>
          <a:p>
            <a:pPr algn="ctr"/>
            <a:endParaRPr lang="ru-RU" b="1" dirty="0" smtClean="0"/>
          </a:p>
          <a:p>
            <a:r>
              <a:rPr lang="ru-RU" sz="2000" dirty="0" smtClean="0"/>
              <a:t>1  ̶  большие полушария головного мозга: правое (левое удалено);</a:t>
            </a:r>
          </a:p>
          <a:p>
            <a:r>
              <a:rPr lang="ru-RU" sz="2000" dirty="0" smtClean="0"/>
              <a:t>2 и 3   ̶  промежуточный мозг:</a:t>
            </a:r>
          </a:p>
          <a:p>
            <a:r>
              <a:rPr lang="ru-RU" sz="2000" dirty="0" smtClean="0"/>
              <a:t>     2  ̶  таламус</a:t>
            </a:r>
          </a:p>
          <a:p>
            <a:r>
              <a:rPr lang="ru-RU" sz="2000" dirty="0" smtClean="0"/>
              <a:t>           (зрительный бугор); </a:t>
            </a:r>
          </a:p>
          <a:p>
            <a:r>
              <a:rPr lang="ru-RU" sz="2000" dirty="0" smtClean="0"/>
              <a:t>     3  ̶  гипоталамус;</a:t>
            </a:r>
          </a:p>
          <a:p>
            <a:r>
              <a:rPr lang="ru-RU" sz="2000" dirty="0" smtClean="0"/>
              <a:t>4   ̶  средний мозг;</a:t>
            </a:r>
          </a:p>
          <a:p>
            <a:r>
              <a:rPr lang="ru-RU" sz="2000" dirty="0" smtClean="0"/>
              <a:t>5   ̶  мост;</a:t>
            </a:r>
          </a:p>
          <a:p>
            <a:r>
              <a:rPr lang="ru-RU" sz="2000" dirty="0" smtClean="0"/>
              <a:t>6   ̶  мозжечок;</a:t>
            </a:r>
          </a:p>
          <a:p>
            <a:r>
              <a:rPr lang="ru-RU" sz="2000" dirty="0" smtClean="0"/>
              <a:t>7  ̶  продолговатый мозг</a:t>
            </a:r>
          </a:p>
          <a:p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0805" y="57880"/>
            <a:ext cx="76774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Головной мозг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8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5072" y="1628800"/>
            <a:ext cx="9329599" cy="4464496"/>
          </a:xfrm>
          <a:prstGeom prst="roundRect">
            <a:avLst>
              <a:gd name="adj" fmla="val 416"/>
            </a:avLst>
          </a:prstGeom>
          <a:solidFill>
            <a:srgbClr val="FFFFFF">
              <a:alpha val="9294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5071" y="-15910"/>
            <a:ext cx="89695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Ключ к тестовому заданию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«Строение и функции головного мозга»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r="24914" b="15142"/>
          <a:stretch/>
        </p:blipFill>
        <p:spPr bwMode="auto">
          <a:xfrm>
            <a:off x="222401" y="1844824"/>
            <a:ext cx="87941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9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1071546"/>
            <a:ext cx="8501122" cy="5357850"/>
          </a:xfrm>
          <a:prstGeom prst="roundRect">
            <a:avLst>
              <a:gd name="adj" fmla="val 9840"/>
            </a:avLst>
          </a:prstGeom>
          <a:solidFill>
            <a:srgbClr val="FFFFFF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4807" y="260648"/>
            <a:ext cx="5457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Опережающее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задание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96973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Известны </a:t>
            </a:r>
            <a:r>
              <a:rPr lang="ru-RU" sz="3600" dirty="0"/>
              <a:t>случаи, когда человек, у которого полностью поражен спинной мозг, парализовано туловище и конечности, продолжает жить и заниматься умственным трудом. Объясните, почему при этом у человека сохраняется сознание, мышление и другие психические процессы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57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357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19</cp:revision>
  <dcterms:created xsi:type="dcterms:W3CDTF">2023-11-25T17:36:20Z</dcterms:created>
  <dcterms:modified xsi:type="dcterms:W3CDTF">2023-12-03T15:46:45Z</dcterms:modified>
</cp:coreProperties>
</file>