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64" r:id="rId3"/>
    <p:sldId id="272" r:id="rId4"/>
    <p:sldId id="265" r:id="rId5"/>
    <p:sldId id="266" r:id="rId6"/>
    <p:sldId id="267" r:id="rId7"/>
    <p:sldId id="268" r:id="rId8"/>
    <p:sldId id="269" r:id="rId9"/>
    <p:sldId id="258" r:id="rId10"/>
    <p:sldId id="259" r:id="rId11"/>
    <p:sldId id="260" r:id="rId12"/>
    <p:sldId id="261" r:id="rId13"/>
    <p:sldId id="263" r:id="rId14"/>
    <p:sldId id="262" r:id="rId15"/>
    <p:sldId id="270" r:id="rId16"/>
    <p:sldId id="257"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54DAE53-068D-47AA-A5D5-E24122F7416D}" type="datetimeFigureOut">
              <a:rPr lang="ru-RU" smtClean="0"/>
              <a:pPr/>
              <a:t>21.03.2024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2653C5-39CF-4650-BA4A-4233C717DFD3}" type="slidenum">
              <a:rPr lang="ru-RU" smtClean="0"/>
              <a:pPr/>
              <a:t>‹#›</a:t>
            </a:fld>
            <a:endParaRPr lang="ru-RU"/>
          </a:p>
        </p:txBody>
      </p:sp>
      <p:pic>
        <p:nvPicPr>
          <p:cNvPr id="1026" name="Picture 2"/>
          <p:cNvPicPr>
            <a:picLocks noChangeAspect="1" noChangeArrowheads="1"/>
          </p:cNvPicPr>
          <p:nvPr userDrawn="1"/>
        </p:nvPicPr>
        <p:blipFill>
          <a:blip r:embed="rId2" cstate="print"/>
          <a:srcRect/>
          <a:stretch>
            <a:fillRect/>
          </a:stretch>
        </p:blipFill>
        <p:spPr bwMode="auto">
          <a:xfrm>
            <a:off x="0" y="0"/>
            <a:ext cx="9109468" cy="6858000"/>
          </a:xfrm>
          <a:prstGeom prst="rect">
            <a:avLst/>
          </a:prstGeom>
          <a:noFill/>
          <a:ln w="9525">
            <a:noFill/>
            <a:miter lim="800000"/>
            <a:headEnd/>
            <a:tailEnd/>
          </a:ln>
        </p:spPr>
      </p:pic>
      <p:sp>
        <p:nvSpPr>
          <p:cNvPr id="10" name="Рамка 9"/>
          <p:cNvSpPr/>
          <p:nvPr userDrawn="1"/>
        </p:nvSpPr>
        <p:spPr>
          <a:xfrm>
            <a:off x="0" y="0"/>
            <a:ext cx="9144000" cy="6858000"/>
          </a:xfrm>
          <a:prstGeom prst="frame">
            <a:avLst>
              <a:gd name="adj1" fmla="val 2113"/>
            </a:avLst>
          </a:prstGeom>
          <a:solidFill>
            <a:schemeClr val="accent5">
              <a:lumMod val="60000"/>
              <a:lumOff val="40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54DAE53-068D-47AA-A5D5-E24122F7416D}" type="datetimeFigureOut">
              <a:rPr lang="ru-RU" smtClean="0"/>
              <a:pPr/>
              <a:t>21.03.2024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2653C5-39CF-4650-BA4A-4233C717DFD3}" type="slidenum">
              <a:rPr lang="ru-RU" smtClean="0"/>
              <a:pPr/>
              <a:t>‹#›</a:t>
            </a:fld>
            <a:endParaRPr lang="ru-RU"/>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54DAE53-068D-47AA-A5D5-E24122F7416D}" type="datetimeFigureOut">
              <a:rPr lang="ru-RU" smtClean="0"/>
              <a:pPr/>
              <a:t>21.03.2024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2653C5-39CF-4650-BA4A-4233C717DFD3}" type="slidenum">
              <a:rPr lang="ru-RU" smtClean="0"/>
              <a:pPr/>
              <a:t>‹#›</a:t>
            </a:fld>
            <a:endParaRPr lang="ru-RU"/>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54DAE53-068D-47AA-A5D5-E24122F7416D}" type="datetimeFigureOut">
              <a:rPr lang="ru-RU" smtClean="0"/>
              <a:pPr/>
              <a:t>21.03.2024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2653C5-39CF-4650-BA4A-4233C717DFD3}" type="slidenum">
              <a:rPr lang="ru-RU" smtClean="0"/>
              <a:pPr/>
              <a:t>‹#›</a:t>
            </a:fld>
            <a:endParaRPr lang="ru-RU"/>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54DAE53-068D-47AA-A5D5-E24122F7416D}" type="datetimeFigureOut">
              <a:rPr lang="ru-RU" smtClean="0"/>
              <a:pPr/>
              <a:t>21.03.2024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2653C5-39CF-4650-BA4A-4233C717DFD3}" type="slidenum">
              <a:rPr lang="ru-RU" smtClean="0"/>
              <a:pPr/>
              <a:t>‹#›</a:t>
            </a:fld>
            <a:endParaRPr lang="ru-RU"/>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54DAE53-068D-47AA-A5D5-E24122F7416D}" type="datetimeFigureOut">
              <a:rPr lang="ru-RU" smtClean="0"/>
              <a:pPr/>
              <a:t>21.03.2024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2653C5-39CF-4650-BA4A-4233C717DFD3}" type="slidenum">
              <a:rPr lang="ru-RU" smtClean="0"/>
              <a:pPr/>
              <a:t>‹#›</a:t>
            </a:fld>
            <a:endParaRPr lang="ru-RU"/>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54DAE53-068D-47AA-A5D5-E24122F7416D}" type="datetimeFigureOut">
              <a:rPr lang="ru-RU" smtClean="0"/>
              <a:pPr/>
              <a:t>21.03.2024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A2653C5-39CF-4650-BA4A-4233C717DFD3}" type="slidenum">
              <a:rPr lang="ru-RU" smtClean="0"/>
              <a:pPr/>
              <a:t>‹#›</a:t>
            </a:fld>
            <a:endParaRPr lang="ru-RU"/>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54DAE53-068D-47AA-A5D5-E24122F7416D}" type="datetimeFigureOut">
              <a:rPr lang="ru-RU" smtClean="0"/>
              <a:pPr/>
              <a:t>21.03.2024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A2653C5-39CF-4650-BA4A-4233C717DFD3}" type="slidenum">
              <a:rPr lang="ru-RU" smtClean="0"/>
              <a:pPr/>
              <a:t>‹#›</a:t>
            </a:fld>
            <a:endParaRPr lang="ru-RU"/>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54DAE53-068D-47AA-A5D5-E24122F7416D}" type="datetimeFigureOut">
              <a:rPr lang="ru-RU" smtClean="0"/>
              <a:pPr/>
              <a:t>21.03.2024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A2653C5-39CF-4650-BA4A-4233C717DFD3}" type="slidenum">
              <a:rPr lang="ru-RU" smtClean="0"/>
              <a:pPr/>
              <a:t>‹#›</a:t>
            </a:fld>
            <a:endParaRPr lang="ru-RU"/>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54DAE53-068D-47AA-A5D5-E24122F7416D}" type="datetimeFigureOut">
              <a:rPr lang="ru-RU" smtClean="0"/>
              <a:pPr/>
              <a:t>21.03.2024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2653C5-39CF-4650-BA4A-4233C717DFD3}" type="slidenum">
              <a:rPr lang="ru-RU" smtClean="0"/>
              <a:pPr/>
              <a:t>‹#›</a:t>
            </a:fld>
            <a:endParaRPr lang="ru-RU"/>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54DAE53-068D-47AA-A5D5-E24122F7416D}" type="datetimeFigureOut">
              <a:rPr lang="ru-RU" smtClean="0"/>
              <a:pPr/>
              <a:t>21.03.2024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2653C5-39CF-4650-BA4A-4233C717DFD3}" type="slidenum">
              <a:rPr lang="ru-RU" smtClean="0"/>
              <a:pPr/>
              <a:t>‹#›</a:t>
            </a:fld>
            <a:endParaRPr lang="ru-RU"/>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4DAE53-068D-47AA-A5D5-E24122F7416D}" type="datetimeFigureOut">
              <a:rPr lang="ru-RU" smtClean="0"/>
              <a:pPr/>
              <a:t>21.03.2024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653C5-39CF-4650-BA4A-4233C717DFD3}" type="slidenum">
              <a:rPr lang="ru-RU" smtClean="0"/>
              <a:pPr/>
              <a:t>‹#›</a:t>
            </a:fld>
            <a:endParaRPr lang="ru-RU"/>
          </a:p>
        </p:txBody>
      </p:sp>
      <p:pic>
        <p:nvPicPr>
          <p:cNvPr id="7" name="Picture 7"/>
          <p:cNvPicPr>
            <a:picLocks noChangeAspect="1" noChangeArrowheads="1"/>
          </p:cNvPicPr>
          <p:nvPr userDrawn="1"/>
        </p:nvPicPr>
        <p:blipFill>
          <a:blip r:embed="rId13" cstate="print"/>
          <a:srcRect/>
          <a:stretch>
            <a:fillRect/>
          </a:stretch>
        </p:blipFill>
        <p:spPr bwMode="auto">
          <a:xfrm>
            <a:off x="0" y="0"/>
            <a:ext cx="9144000" cy="6851871"/>
          </a:xfrm>
          <a:prstGeom prst="rect">
            <a:avLst/>
          </a:prstGeom>
          <a:noFill/>
          <a:ln w="9525">
            <a:noFill/>
            <a:miter lim="800000"/>
            <a:headEnd/>
            <a:tailEnd/>
          </a:ln>
        </p:spPr>
      </p:pic>
      <p:sp>
        <p:nvSpPr>
          <p:cNvPr id="8" name="Рамка 7"/>
          <p:cNvSpPr/>
          <p:nvPr userDrawn="1"/>
        </p:nvSpPr>
        <p:spPr>
          <a:xfrm>
            <a:off x="0" y="0"/>
            <a:ext cx="9144000" cy="6858000"/>
          </a:xfrm>
          <a:prstGeom prst="frame">
            <a:avLst>
              <a:gd name="adj1" fmla="val 2113"/>
            </a:avLst>
          </a:prstGeom>
          <a:solidFill>
            <a:schemeClr val="accent5">
              <a:lumMod val="60000"/>
              <a:lumOff val="40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slide" Target="slide9.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hyperlink" Target="https://dou22neftekamsk.edu-rb.ru/files/news/6d3866b564.jpg" TargetMode="External"/><Relationship Id="rId2" Type="http://schemas.openxmlformats.org/officeDocument/2006/relationships/hyperlink" Target="https://top-fon.com/uploads/posts/2023-01/1674868884_top-fon-com-p-fon-dlya-prezentatsii-zerno-195.png" TargetMode="External"/><Relationship Id="rId1" Type="http://schemas.openxmlformats.org/officeDocument/2006/relationships/slideLayout" Target="../slideLayouts/slideLayout7.xml"/><Relationship Id="rId6" Type="http://schemas.openxmlformats.org/officeDocument/2006/relationships/hyperlink" Target="https://fs.znanio.ru/d5af0e/4a/e2/dd75d929284100320a81220d7990668ddf.jpg" TargetMode="External"/><Relationship Id="rId5" Type="http://schemas.openxmlformats.org/officeDocument/2006/relationships/hyperlink" Target="https://qwizz.ru/wp-content/uploads/2022/06/tradiciya-vstrechat-hlebom-i-solyu-9.jpg" TargetMode="External"/><Relationship Id="rId4" Type="http://schemas.openxmlformats.org/officeDocument/2006/relationships/hyperlink" Target="https://gas-kvas.com/uploads/posts/2023-01/1674660360_gas-kvas-com-p-konturnii-risunok-karavaya-27.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728029" y="1196752"/>
            <a:ext cx="7772400" cy="1296143"/>
          </a:xfrm>
        </p:spPr>
        <p:txBody>
          <a:bodyPr>
            <a:normAutofit fontScale="90000"/>
          </a:bodyPr>
          <a:lstStyle/>
          <a:p>
            <a:pPr algn="ctr">
              <a:spcAft>
                <a:spcPts val="0"/>
              </a:spcAft>
            </a:pPr>
            <a:r>
              <a:rPr lang="ru-RU" sz="2200" dirty="0">
                <a:latin typeface="Times New Roman" panose="02020603050405020304" pitchFamily="18" charset="0"/>
                <a:ea typeface="Times New Roman" panose="02020603050405020304" pitchFamily="18" charset="0"/>
              </a:rPr>
              <a:t>Сложности выбора профессии</a:t>
            </a:r>
            <a:r>
              <a:rPr lang="ru-RU" sz="2200">
                <a:latin typeface="Times New Roman" panose="02020603050405020304" pitchFamily="18" charset="0"/>
                <a:ea typeface="Times New Roman" panose="02020603050405020304" pitchFamily="18" charset="0"/>
              </a:rPr>
              <a:t>. </a:t>
            </a:r>
            <a:r>
              <a:rPr lang="ru-RU" sz="2200" smtClean="0">
                <a:latin typeface="Times New Roman" panose="02020603050405020304" pitchFamily="18" charset="0"/>
                <a:ea typeface="Times New Roman" panose="02020603050405020304" pitchFamily="18" charset="0"/>
              </a:rPr>
              <a:t/>
            </a:r>
            <a:br>
              <a:rPr lang="ru-RU" sz="2200" smtClean="0">
                <a:latin typeface="Times New Roman" panose="02020603050405020304" pitchFamily="18" charset="0"/>
                <a:ea typeface="Times New Roman" panose="02020603050405020304" pitchFamily="18" charset="0"/>
              </a:rPr>
            </a:br>
            <a:r>
              <a:rPr lang="ru-RU" sz="2200" smtClean="0">
                <a:solidFill>
                  <a:srgbClr val="0070C0"/>
                </a:solidFill>
                <a:latin typeface="Times New Roman" panose="02020603050405020304" pitchFamily="18" charset="0"/>
                <a:ea typeface="Times New Roman" panose="02020603050405020304" pitchFamily="18" charset="0"/>
              </a:rPr>
              <a:t>Профессия </a:t>
            </a:r>
            <a:r>
              <a:rPr lang="ru-RU" sz="2200" dirty="0">
                <a:solidFill>
                  <a:srgbClr val="0070C0"/>
                </a:solidFill>
                <a:latin typeface="Times New Roman" panose="02020603050405020304" pitchFamily="18" charset="0"/>
                <a:ea typeface="Times New Roman" panose="02020603050405020304" pitchFamily="18" charset="0"/>
              </a:rPr>
              <a:t>хлебороба. </a:t>
            </a:r>
            <a:r>
              <a:rPr lang="ru-RU" sz="2200" dirty="0" smtClean="0">
                <a:latin typeface="Times New Roman" panose="02020603050405020304" pitchFamily="18" charset="0"/>
                <a:ea typeface="Times New Roman" panose="02020603050405020304" pitchFamily="18" charset="0"/>
              </a:rPr>
              <a:t/>
            </a:r>
            <a:br>
              <a:rPr lang="ru-RU" sz="2200" dirty="0" smtClean="0">
                <a:latin typeface="Times New Roman" panose="02020603050405020304" pitchFamily="18" charset="0"/>
                <a:ea typeface="Times New Roman" panose="02020603050405020304" pitchFamily="18" charset="0"/>
              </a:rPr>
            </a:br>
            <a:r>
              <a:rPr lang="ru-RU" sz="2200" dirty="0" smtClean="0">
                <a:solidFill>
                  <a:srgbClr val="FF0000"/>
                </a:solidFill>
                <a:latin typeface="Times New Roman" panose="02020603050405020304" pitchFamily="18" charset="0"/>
                <a:ea typeface="Times New Roman" panose="02020603050405020304" pitchFamily="18" charset="0"/>
              </a:rPr>
              <a:t>Хлеб </a:t>
            </a:r>
            <a:r>
              <a:rPr lang="ru-RU" sz="2200" dirty="0">
                <a:solidFill>
                  <a:srgbClr val="FF0000"/>
                </a:solidFill>
                <a:latin typeface="Times New Roman" panose="02020603050405020304" pitchFamily="18" charset="0"/>
                <a:ea typeface="Times New Roman" panose="02020603050405020304" pitchFamily="18" charset="0"/>
              </a:rPr>
              <a:t>– всему голова</a:t>
            </a:r>
            <a:r>
              <a:rPr lang="ru-RU" sz="2200" dirty="0" smtClean="0">
                <a:solidFill>
                  <a:srgbClr val="FF0000"/>
                </a:solidFill>
                <a:latin typeface="Times New Roman" panose="02020603050405020304" pitchFamily="18" charset="0"/>
                <a:ea typeface="Times New Roman" panose="02020603050405020304" pitchFamily="18" charset="0"/>
              </a:rPr>
              <a:t>.</a:t>
            </a:r>
            <a:br>
              <a:rPr lang="ru-RU" sz="2200" dirty="0" smtClean="0">
                <a:solidFill>
                  <a:srgbClr val="FF0000"/>
                </a:solidFill>
                <a:latin typeface="Times New Roman" panose="02020603050405020304" pitchFamily="18" charset="0"/>
                <a:ea typeface="Times New Roman" panose="02020603050405020304" pitchFamily="18" charset="0"/>
              </a:rPr>
            </a:br>
            <a:r>
              <a:rPr lang="ru-RU" sz="2200" dirty="0" smtClean="0">
                <a:latin typeface="Times New Roman" panose="02020603050405020304" pitchFamily="18" charset="0"/>
                <a:ea typeface="Times New Roman" panose="02020603050405020304" pitchFamily="18" charset="0"/>
              </a:rPr>
              <a:t>Занятие 10</a:t>
            </a:r>
            <a:r>
              <a:rPr lang="ru-RU" sz="1800" dirty="0">
                <a:latin typeface="Times New Roman" panose="02020603050405020304" pitchFamily="18" charset="0"/>
                <a:ea typeface="Times New Roman" panose="02020603050405020304" pitchFamily="18" charset="0"/>
              </a:rPr>
              <a:t/>
            </a:r>
            <a:br>
              <a:rPr lang="ru-RU" sz="1800" dirty="0">
                <a:latin typeface="Times New Roman" panose="02020603050405020304" pitchFamily="18" charset="0"/>
                <a:ea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
        <p:nvSpPr>
          <p:cNvPr id="10" name="Текст 9"/>
          <p:cNvSpPr>
            <a:spLocks noGrp="1"/>
          </p:cNvSpPr>
          <p:nvPr>
            <p:ph type="body" idx="1"/>
          </p:nvPr>
        </p:nvSpPr>
        <p:spPr>
          <a:xfrm>
            <a:off x="722313" y="332657"/>
            <a:ext cx="7772400" cy="648071"/>
          </a:xfrm>
        </p:spPr>
        <p:txBody>
          <a:bodyPr>
            <a:noAutofit/>
          </a:bodyPr>
          <a:lstStyle/>
          <a:p>
            <a:pPr algn="ctr"/>
            <a:r>
              <a:rPr lang="ru-RU" b="1" dirty="0" smtClean="0">
                <a:solidFill>
                  <a:srgbClr val="0070C0"/>
                </a:solidFill>
                <a:latin typeface="Times New Roman" panose="02020603050405020304" pitchFamily="18" charset="0"/>
                <a:cs typeface="Times New Roman" panose="02020603050405020304" pitchFamily="18" charset="0"/>
              </a:rPr>
              <a:t>Функциональная грамотность 3 класс  </a:t>
            </a:r>
          </a:p>
          <a:p>
            <a:pPr algn="ctr"/>
            <a:r>
              <a:rPr lang="ru-RU" b="1" dirty="0" smtClean="0">
                <a:solidFill>
                  <a:schemeClr val="tx1"/>
                </a:solidFill>
                <a:latin typeface="Times New Roman" panose="02020603050405020304" pitchFamily="18" charset="0"/>
                <a:cs typeface="Times New Roman" panose="02020603050405020304" pitchFamily="18" charset="0"/>
              </a:rPr>
              <a:t>Читательская грамотность</a:t>
            </a:r>
            <a:endParaRPr lang="ru-RU" b="1" dirty="0">
              <a:solidFill>
                <a:schemeClr val="tx1"/>
              </a:solidFill>
              <a:latin typeface="Times New Roman" panose="02020603050405020304" pitchFamily="18" charset="0"/>
              <a:cs typeface="Times New Roman" panose="02020603050405020304" pitchFamily="18" charset="0"/>
            </a:endParaRPr>
          </a:p>
        </p:txBody>
      </p:sp>
      <p:pic>
        <p:nvPicPr>
          <p:cNvPr id="12" name="Рисунок 11" descr="C:\Users\Наталья Ивановна\Downloads\slide-6.jpg"/>
          <p:cNvPicPr/>
          <p:nvPr/>
        </p:nvPicPr>
        <p:blipFill>
          <a:blip r:embed="rId2">
            <a:extLst>
              <a:ext uri="{28A0092B-C50C-407E-A947-70E740481C1C}">
                <a14:useLocalDpi xmlns:a14="http://schemas.microsoft.com/office/drawing/2010/main" val="0"/>
              </a:ext>
            </a:extLst>
          </a:blip>
          <a:srcRect/>
          <a:stretch>
            <a:fillRect/>
          </a:stretch>
        </p:blipFill>
        <p:spPr bwMode="auto">
          <a:xfrm>
            <a:off x="395536" y="2705310"/>
            <a:ext cx="3888432" cy="382003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Рисунок 12" descr="C:\Users\Наталья Ивановна\Downloads\1676933188_gas-kvas-com-p-risunok-na-temu-khleb-nashe-bogatstvo-17.jpg"/>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705310"/>
            <a:ext cx="3961458" cy="382003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242418097"/>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3779912" y="4319518"/>
            <a:ext cx="576064" cy="261610"/>
          </a:xfrm>
          <a:prstGeom prst="rect">
            <a:avLst/>
          </a:prstGeom>
          <a:noFill/>
        </p:spPr>
        <p:txBody>
          <a:bodyPr wrap="square" rtlCol="0">
            <a:spAutoFit/>
          </a:bodyPr>
          <a:lstStyle/>
          <a:p>
            <a:r>
              <a:rPr lang="ru-RU" sz="1050" dirty="0" smtClean="0"/>
              <a:t>Текст!</a:t>
            </a:r>
            <a:endParaRPr lang="ru-RU" sz="1050" dirty="0"/>
          </a:p>
        </p:txBody>
      </p:sp>
      <p:sp>
        <p:nvSpPr>
          <p:cNvPr id="3" name="Прямоугольник 2"/>
          <p:cNvSpPr/>
          <p:nvPr/>
        </p:nvSpPr>
        <p:spPr>
          <a:xfrm>
            <a:off x="539553" y="548680"/>
            <a:ext cx="4032447" cy="369332"/>
          </a:xfrm>
          <a:prstGeom prst="rect">
            <a:avLst/>
          </a:prstGeom>
        </p:spPr>
        <p:txBody>
          <a:bodyPr wrap="square">
            <a:spAutoFit/>
          </a:bodyPr>
          <a:lstStyle/>
          <a:p>
            <a:r>
              <a:rPr lang="ru-RU" b="1" dirty="0" smtClean="0">
                <a:solidFill>
                  <a:srgbClr val="002060"/>
                </a:solidFill>
                <a:latin typeface="Comic Sans MS" pitchFamily="66" charset="0"/>
              </a:rPr>
              <a:t>Определи </a:t>
            </a:r>
            <a:r>
              <a:rPr lang="ru-RU" b="1" smtClean="0">
                <a:solidFill>
                  <a:srgbClr val="002060"/>
                </a:solidFill>
                <a:latin typeface="Comic Sans MS" pitchFamily="66" charset="0"/>
              </a:rPr>
              <a:t>тип данного текста.    </a:t>
            </a:r>
            <a:endParaRPr lang="ru-RU" b="1" dirty="0">
              <a:solidFill>
                <a:srgbClr val="002060"/>
              </a:solidFill>
              <a:latin typeface="Comic Sans MS" pitchFamily="66" charset="0"/>
            </a:endParaRPr>
          </a:p>
        </p:txBody>
      </p:sp>
      <p:sp>
        <p:nvSpPr>
          <p:cNvPr id="4" name="TextBox 3"/>
          <p:cNvSpPr txBox="1"/>
          <p:nvPr/>
        </p:nvSpPr>
        <p:spPr>
          <a:xfrm>
            <a:off x="3779912" y="1628800"/>
            <a:ext cx="1584176" cy="400110"/>
          </a:xfrm>
          <a:prstGeom prst="rect">
            <a:avLst/>
          </a:prstGeom>
          <a:noFill/>
        </p:spPr>
        <p:txBody>
          <a:bodyPr wrap="square" rtlCol="0">
            <a:spAutoFit/>
          </a:bodyPr>
          <a:lstStyle/>
          <a:p>
            <a:pPr algn="ctr"/>
            <a:r>
              <a:rPr lang="ru-RU" sz="2000" b="1" dirty="0" smtClean="0">
                <a:solidFill>
                  <a:srgbClr val="0070C0"/>
                </a:solidFill>
                <a:latin typeface="Comic Sans MS" pitchFamily="66" charset="0"/>
              </a:rPr>
              <a:t>Задание </a:t>
            </a:r>
            <a:r>
              <a:rPr lang="ru-RU" sz="2000" b="1" dirty="0">
                <a:solidFill>
                  <a:srgbClr val="0070C0"/>
                </a:solidFill>
                <a:latin typeface="Comic Sans MS" pitchFamily="66" charset="0"/>
              </a:rPr>
              <a:t>2</a:t>
            </a:r>
          </a:p>
        </p:txBody>
      </p:sp>
      <p:sp>
        <p:nvSpPr>
          <p:cNvPr id="5" name="Прямоугольник 4"/>
          <p:cNvSpPr/>
          <p:nvPr/>
        </p:nvSpPr>
        <p:spPr>
          <a:xfrm>
            <a:off x="539552" y="2132856"/>
            <a:ext cx="5184576" cy="369332"/>
          </a:xfrm>
          <a:prstGeom prst="rect">
            <a:avLst/>
          </a:prstGeom>
        </p:spPr>
        <p:txBody>
          <a:bodyPr wrap="square">
            <a:spAutoFit/>
          </a:bodyPr>
          <a:lstStyle/>
          <a:p>
            <a:r>
              <a:rPr lang="ru-RU" b="1" dirty="0" smtClean="0">
                <a:solidFill>
                  <a:srgbClr val="002060"/>
                </a:solidFill>
                <a:latin typeface="Comic Sans MS" pitchFamily="66" charset="0"/>
              </a:rPr>
              <a:t>Подумай, что вынесено в заглавие.</a:t>
            </a:r>
            <a:endParaRPr lang="ru-RU" b="1" dirty="0">
              <a:solidFill>
                <a:srgbClr val="002060"/>
              </a:solidFill>
              <a:latin typeface="Comic Sans MS" pitchFamily="66" charset="0"/>
            </a:endParaRPr>
          </a:p>
        </p:txBody>
      </p:sp>
      <p:sp>
        <p:nvSpPr>
          <p:cNvPr id="6" name="Скругленный прямоугольник 5"/>
          <p:cNvSpPr/>
          <p:nvPr/>
        </p:nvSpPr>
        <p:spPr>
          <a:xfrm>
            <a:off x="3779912" y="1052744"/>
            <a:ext cx="1728000" cy="360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повествование</a:t>
            </a:r>
            <a:endParaRPr lang="ru-RU" dirty="0"/>
          </a:p>
        </p:txBody>
      </p:sp>
      <p:sp>
        <p:nvSpPr>
          <p:cNvPr id="7" name="Скругленный прямоугольник 6"/>
          <p:cNvSpPr/>
          <p:nvPr/>
        </p:nvSpPr>
        <p:spPr>
          <a:xfrm>
            <a:off x="1115616" y="1052736"/>
            <a:ext cx="1548000" cy="360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рассуждение</a:t>
            </a:r>
            <a:endParaRPr lang="ru-RU" dirty="0"/>
          </a:p>
        </p:txBody>
      </p:sp>
      <p:sp>
        <p:nvSpPr>
          <p:cNvPr id="8" name="Скругленный прямоугольник 7">
            <a:hlinkClick r:id="" action="ppaction://noaction">
              <a:snd r:embed="rId3" name="wind.wav"/>
            </a:hlinkClick>
          </p:cNvPr>
          <p:cNvSpPr/>
          <p:nvPr/>
        </p:nvSpPr>
        <p:spPr>
          <a:xfrm>
            <a:off x="3347864" y="1052744"/>
            <a:ext cx="360000" cy="360000"/>
          </a:xfrm>
          <a:prstGeom prst="roundRect">
            <a:avLst/>
          </a:pr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683568" y="1052736"/>
            <a:ext cx="360000" cy="360000"/>
          </a:xfrm>
          <a:prstGeom prst="roundRect">
            <a:avLst/>
          </a:pr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descr="galka001.png">
            <a:hlinkClick r:id="" action="ppaction://noaction">
              <a:snd r:embed="rId2" name="chimes.wav"/>
            </a:hlinkClick>
          </p:cNvPr>
          <p:cNvPicPr>
            <a:picLocks noChangeAspect="1"/>
          </p:cNvPicPr>
          <p:nvPr/>
        </p:nvPicPr>
        <p:blipFill>
          <a:blip r:embed="rId4" cstate="print">
            <a:duotone>
              <a:schemeClr val="accent1">
                <a:shade val="45000"/>
                <a:satMod val="135000"/>
              </a:schemeClr>
              <a:prstClr val="white"/>
            </a:duotone>
          </a:blip>
          <a:stretch>
            <a:fillRect/>
          </a:stretch>
        </p:blipFill>
        <p:spPr>
          <a:xfrm>
            <a:off x="683568" y="1088784"/>
            <a:ext cx="324000" cy="324000"/>
          </a:xfrm>
          <a:prstGeom prst="rect">
            <a:avLst/>
          </a:prstGeom>
        </p:spPr>
      </p:pic>
      <p:sp>
        <p:nvSpPr>
          <p:cNvPr id="11" name="Скругленный прямоугольник 10"/>
          <p:cNvSpPr/>
          <p:nvPr/>
        </p:nvSpPr>
        <p:spPr>
          <a:xfrm>
            <a:off x="6660232" y="1052736"/>
            <a:ext cx="1584024" cy="360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Описание </a:t>
            </a:r>
          </a:p>
          <a:p>
            <a:pPr algn="ctr"/>
            <a:r>
              <a:rPr lang="ru-RU" b="1" dirty="0" smtClean="0">
                <a:solidFill>
                  <a:srgbClr val="FF0000"/>
                </a:solidFill>
                <a:latin typeface="Times New Roman" panose="02020603050405020304" pitchFamily="18" charset="0"/>
                <a:cs typeface="Times New Roman" panose="02020603050405020304" pitchFamily="18" charset="0"/>
              </a:rPr>
              <a:t>1 балл</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12" name="Скругленный прямоугольник 11">
            <a:hlinkClick r:id="" action="ppaction://noaction">
              <a:snd r:embed="rId3" name="wind.wav"/>
            </a:hlinkClick>
          </p:cNvPr>
          <p:cNvSpPr/>
          <p:nvPr/>
        </p:nvSpPr>
        <p:spPr>
          <a:xfrm>
            <a:off x="6228184" y="1052736"/>
            <a:ext cx="360000" cy="360000"/>
          </a:xfrm>
          <a:prstGeom prst="roundRect">
            <a:avLst/>
          </a:pr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1187624" y="2708928"/>
            <a:ext cx="1152128" cy="360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тема</a:t>
            </a:r>
            <a:endParaRPr lang="ru-RU" dirty="0"/>
          </a:p>
        </p:txBody>
      </p:sp>
      <p:sp>
        <p:nvSpPr>
          <p:cNvPr id="14" name="Скругленный прямоугольник 13"/>
          <p:cNvSpPr/>
          <p:nvPr/>
        </p:nvSpPr>
        <p:spPr>
          <a:xfrm>
            <a:off x="3851920" y="2708920"/>
            <a:ext cx="1872000" cy="360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основная мысль </a:t>
            </a:r>
            <a:r>
              <a:rPr lang="ru-RU" b="1" dirty="0" smtClean="0">
                <a:solidFill>
                  <a:srgbClr val="FF0000"/>
                </a:solidFill>
                <a:latin typeface="Times New Roman" panose="02020603050405020304" pitchFamily="18" charset="0"/>
                <a:cs typeface="Times New Roman" panose="02020603050405020304" pitchFamily="18" charset="0"/>
              </a:rPr>
              <a:t>1 балл</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15" name="Скругленный прямоугольник 14">
            <a:hlinkClick r:id="" action="ppaction://noaction">
              <a:snd r:embed="rId3" name="wind.wav"/>
            </a:hlinkClick>
          </p:cNvPr>
          <p:cNvSpPr/>
          <p:nvPr/>
        </p:nvSpPr>
        <p:spPr>
          <a:xfrm>
            <a:off x="755576" y="2708928"/>
            <a:ext cx="360000" cy="360000"/>
          </a:xfrm>
          <a:prstGeom prst="roundRect">
            <a:avLst/>
          </a:pr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кругленный прямоугольник 15"/>
          <p:cNvSpPr/>
          <p:nvPr/>
        </p:nvSpPr>
        <p:spPr>
          <a:xfrm>
            <a:off x="3419872" y="2708920"/>
            <a:ext cx="360000" cy="360000"/>
          </a:xfrm>
          <a:prstGeom prst="roundRect">
            <a:avLst/>
          </a:pr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 name="Рисунок 16" descr="galka001.png">
            <a:hlinkClick r:id="" action="ppaction://noaction">
              <a:snd r:embed="rId2" name="chimes.wav"/>
            </a:hlinkClick>
          </p:cNvPr>
          <p:cNvPicPr>
            <a:picLocks noChangeAspect="1"/>
          </p:cNvPicPr>
          <p:nvPr/>
        </p:nvPicPr>
        <p:blipFill>
          <a:blip r:embed="rId4" cstate="print">
            <a:duotone>
              <a:schemeClr val="accent1">
                <a:shade val="45000"/>
                <a:satMod val="135000"/>
              </a:schemeClr>
              <a:prstClr val="white"/>
            </a:duotone>
          </a:blip>
          <a:stretch>
            <a:fillRect/>
          </a:stretch>
        </p:blipFill>
        <p:spPr>
          <a:xfrm>
            <a:off x="3419872" y="2744968"/>
            <a:ext cx="324000" cy="324000"/>
          </a:xfrm>
          <a:prstGeom prst="rect">
            <a:avLst/>
          </a:prstGeom>
        </p:spPr>
      </p:pic>
      <p:sp>
        <p:nvSpPr>
          <p:cNvPr id="18" name="TextBox 17"/>
          <p:cNvSpPr txBox="1"/>
          <p:nvPr/>
        </p:nvSpPr>
        <p:spPr>
          <a:xfrm>
            <a:off x="3599872" y="157862"/>
            <a:ext cx="1584176" cy="400110"/>
          </a:xfrm>
          <a:prstGeom prst="rect">
            <a:avLst/>
          </a:prstGeom>
          <a:noFill/>
        </p:spPr>
        <p:txBody>
          <a:bodyPr wrap="square" rtlCol="0">
            <a:spAutoFit/>
          </a:bodyPr>
          <a:lstStyle/>
          <a:p>
            <a:pPr algn="ctr"/>
            <a:r>
              <a:rPr lang="ru-RU" sz="2000" b="1" dirty="0" smtClean="0">
                <a:solidFill>
                  <a:srgbClr val="0070C0"/>
                </a:solidFill>
                <a:latin typeface="Comic Sans MS" pitchFamily="66" charset="0"/>
              </a:rPr>
              <a:t>Задание 1</a:t>
            </a:r>
            <a:endParaRPr lang="ru-RU" sz="2000" b="1" dirty="0">
              <a:solidFill>
                <a:srgbClr val="0070C0"/>
              </a:solidFill>
              <a:latin typeface="Comic Sans MS" pitchFamily="66" charset="0"/>
            </a:endParaRPr>
          </a:p>
        </p:txBody>
      </p:sp>
      <p:sp>
        <p:nvSpPr>
          <p:cNvPr id="19" name="TextBox 18"/>
          <p:cNvSpPr txBox="1"/>
          <p:nvPr/>
        </p:nvSpPr>
        <p:spPr>
          <a:xfrm>
            <a:off x="3779912" y="3172906"/>
            <a:ext cx="1584176" cy="400110"/>
          </a:xfrm>
          <a:prstGeom prst="rect">
            <a:avLst/>
          </a:prstGeom>
          <a:noFill/>
        </p:spPr>
        <p:txBody>
          <a:bodyPr wrap="square" rtlCol="0">
            <a:spAutoFit/>
          </a:bodyPr>
          <a:lstStyle/>
          <a:p>
            <a:pPr algn="ctr"/>
            <a:r>
              <a:rPr lang="ru-RU" sz="2000" b="1" dirty="0" smtClean="0">
                <a:solidFill>
                  <a:srgbClr val="0070C0"/>
                </a:solidFill>
                <a:latin typeface="Comic Sans MS" pitchFamily="66" charset="0"/>
              </a:rPr>
              <a:t>Задание 3</a:t>
            </a:r>
            <a:endParaRPr lang="ru-RU" sz="2000" b="1" dirty="0">
              <a:solidFill>
                <a:srgbClr val="0070C0"/>
              </a:solidFill>
              <a:latin typeface="Comic Sans MS" pitchFamily="66" charset="0"/>
            </a:endParaRPr>
          </a:p>
        </p:txBody>
      </p:sp>
      <p:sp>
        <p:nvSpPr>
          <p:cNvPr id="20" name="Прямоугольник 19"/>
          <p:cNvSpPr/>
          <p:nvPr/>
        </p:nvSpPr>
        <p:spPr>
          <a:xfrm>
            <a:off x="539552" y="3573016"/>
            <a:ext cx="8496944" cy="369332"/>
          </a:xfrm>
          <a:prstGeom prst="rect">
            <a:avLst/>
          </a:prstGeom>
        </p:spPr>
        <p:txBody>
          <a:bodyPr wrap="square">
            <a:spAutoFit/>
          </a:bodyPr>
          <a:lstStyle/>
          <a:p>
            <a:r>
              <a:rPr lang="ru-RU" b="1" dirty="0" smtClean="0"/>
              <a:t>Хлеб-батюшка - так уважительно говорят в народе. А как ты думаешь, почему? </a:t>
            </a:r>
            <a:endParaRPr lang="ru-RU" b="1" dirty="0"/>
          </a:p>
        </p:txBody>
      </p:sp>
      <p:sp>
        <p:nvSpPr>
          <p:cNvPr id="21" name="Прямоугольник 20"/>
          <p:cNvSpPr/>
          <p:nvPr/>
        </p:nvSpPr>
        <p:spPr>
          <a:xfrm>
            <a:off x="539552" y="3933056"/>
            <a:ext cx="5832648" cy="923330"/>
          </a:xfrm>
          <a:prstGeom prst="rect">
            <a:avLst/>
          </a:prstGeom>
        </p:spPr>
        <p:txBody>
          <a:bodyPr wrap="square">
            <a:spAutoFit/>
          </a:bodyPr>
          <a:lstStyle/>
          <a:p>
            <a:r>
              <a:rPr lang="ru-RU" b="1" dirty="0" smtClean="0">
                <a:solidFill>
                  <a:srgbClr val="002060"/>
                </a:solidFill>
                <a:latin typeface="Comic Sans MS" pitchFamily="66" charset="0"/>
              </a:rPr>
              <a:t>Подчеркни ответ в тексте. </a:t>
            </a:r>
          </a:p>
          <a:p>
            <a:endParaRPr lang="ru-RU" b="1" dirty="0" smtClean="0">
              <a:solidFill>
                <a:srgbClr val="002060"/>
              </a:solidFill>
              <a:latin typeface="Comic Sans MS" pitchFamily="66" charset="0"/>
            </a:endParaRPr>
          </a:p>
          <a:p>
            <a:r>
              <a:rPr lang="ru-RU" b="1" dirty="0" smtClean="0">
                <a:solidFill>
                  <a:srgbClr val="002060"/>
                </a:solidFill>
                <a:latin typeface="Comic Sans MS" pitchFamily="66" charset="0"/>
              </a:rPr>
              <a:t>Запиши известные тебе пословицы о хлебе. </a:t>
            </a:r>
            <a:endParaRPr lang="ru-RU" b="1" dirty="0">
              <a:solidFill>
                <a:srgbClr val="002060"/>
              </a:solidFill>
              <a:latin typeface="Comic Sans MS" pitchFamily="66" charset="0"/>
            </a:endParaRPr>
          </a:p>
        </p:txBody>
      </p:sp>
      <p:sp>
        <p:nvSpPr>
          <p:cNvPr id="22" name="Скругленный прямоугольник 21"/>
          <p:cNvSpPr/>
          <p:nvPr/>
        </p:nvSpPr>
        <p:spPr>
          <a:xfrm>
            <a:off x="755576" y="4869200"/>
            <a:ext cx="4752528" cy="360000"/>
          </a:xfrm>
          <a:prstGeom prst="round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tx1"/>
                </a:solidFill>
              </a:rPr>
              <a:t>Худ обед, когда хлеба нет.</a:t>
            </a:r>
            <a:endParaRPr lang="ru-RU" b="1" dirty="0">
              <a:solidFill>
                <a:schemeClr val="tx1"/>
              </a:solidFill>
            </a:endParaRPr>
          </a:p>
        </p:txBody>
      </p:sp>
      <p:sp>
        <p:nvSpPr>
          <p:cNvPr id="23" name="Скругленный прямоугольник 22"/>
          <p:cNvSpPr/>
          <p:nvPr/>
        </p:nvSpPr>
        <p:spPr>
          <a:xfrm>
            <a:off x="755576" y="5301248"/>
            <a:ext cx="4752528" cy="360000"/>
          </a:xfrm>
          <a:prstGeom prst="round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tx1"/>
                </a:solidFill>
              </a:rPr>
              <a:t>Без хлеба и мёдом сыт не будешь.</a:t>
            </a:r>
            <a:endParaRPr lang="ru-RU" b="1" dirty="0">
              <a:solidFill>
                <a:schemeClr val="tx1"/>
              </a:solidFill>
            </a:endParaRPr>
          </a:p>
        </p:txBody>
      </p:sp>
      <p:sp>
        <p:nvSpPr>
          <p:cNvPr id="24" name="Скругленный прямоугольник 23"/>
          <p:cNvSpPr/>
          <p:nvPr/>
        </p:nvSpPr>
        <p:spPr>
          <a:xfrm>
            <a:off x="755576" y="5733296"/>
            <a:ext cx="4752528" cy="360000"/>
          </a:xfrm>
          <a:prstGeom prst="round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tx1"/>
                </a:solidFill>
              </a:rPr>
              <a:t>Покуда есть хлеб да вода, всё не беда.</a:t>
            </a:r>
            <a:endParaRPr lang="ru-RU" b="1" dirty="0">
              <a:solidFill>
                <a:schemeClr val="tx1"/>
              </a:solidFill>
            </a:endParaRPr>
          </a:p>
        </p:txBody>
      </p:sp>
      <p:sp>
        <p:nvSpPr>
          <p:cNvPr id="25" name="Скругленный прямоугольник 24"/>
          <p:cNvSpPr/>
          <p:nvPr/>
        </p:nvSpPr>
        <p:spPr>
          <a:xfrm>
            <a:off x="755576" y="6165344"/>
            <a:ext cx="4752528" cy="360000"/>
          </a:xfrm>
          <a:prstGeom prst="round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tx1"/>
                </a:solidFill>
              </a:rPr>
              <a:t>У кого хлебушко, у того и счастье.      </a:t>
            </a:r>
            <a:r>
              <a:rPr lang="ru-RU" b="1" dirty="0" smtClean="0">
                <a:solidFill>
                  <a:srgbClr val="FF0000"/>
                </a:solidFill>
                <a:latin typeface="Times New Roman" panose="02020603050405020304" pitchFamily="18" charset="0"/>
                <a:cs typeface="Times New Roman" panose="02020603050405020304" pitchFamily="18" charset="0"/>
              </a:rPr>
              <a:t>3 балла</a:t>
            </a: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26" name="Picture 2" descr="https://dou22neftekamsk.edu-rb.ru/files/news/6d3866b564.jpg"/>
          <p:cNvPicPr>
            <a:picLocks noChangeAspect="1" noChangeArrowheads="1"/>
          </p:cNvPicPr>
          <p:nvPr/>
        </p:nvPicPr>
        <p:blipFill>
          <a:blip r:embed="rId5" cstate="print"/>
          <a:srcRect/>
          <a:stretch>
            <a:fillRect/>
          </a:stretch>
        </p:blipFill>
        <p:spPr bwMode="auto">
          <a:xfrm>
            <a:off x="6300192" y="4149080"/>
            <a:ext cx="2448272" cy="2448272"/>
          </a:xfrm>
          <a:prstGeom prst="ellipse">
            <a:avLst/>
          </a:prstGeom>
          <a:noFill/>
        </p:spPr>
      </p:pic>
      <p:pic>
        <p:nvPicPr>
          <p:cNvPr id="5126" name="Picture 6" descr="https://gas-kvas.com/uploads/posts/2023-01/1674660360_gas-kvas-com-p-konturnii-risunok-karavaya-27.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660232" y="1628800"/>
            <a:ext cx="1944216" cy="1944216"/>
          </a:xfrm>
          <a:prstGeom prst="rect">
            <a:avLst/>
          </a:prstGeom>
          <a:noFill/>
        </p:spPr>
      </p:pic>
      <p:sp>
        <p:nvSpPr>
          <p:cNvPr id="29" name="Управляющая кнопка: возврат 28">
            <a:hlinkClick r:id="rId7" action="ppaction://hlinksldjump" highlightClick="1"/>
          </p:cNvPr>
          <p:cNvSpPr/>
          <p:nvPr/>
        </p:nvSpPr>
        <p:spPr>
          <a:xfrm>
            <a:off x="3851920" y="4005064"/>
            <a:ext cx="432048" cy="360040"/>
          </a:xfrm>
          <a:prstGeom prst="actionButtonRetur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p:cNvSpPr txBox="1"/>
          <p:nvPr/>
        </p:nvSpPr>
        <p:spPr>
          <a:xfrm>
            <a:off x="4355976" y="4077072"/>
            <a:ext cx="1368152" cy="261610"/>
          </a:xfrm>
          <a:prstGeom prst="rect">
            <a:avLst/>
          </a:prstGeom>
          <a:noFill/>
        </p:spPr>
        <p:txBody>
          <a:bodyPr wrap="square" rtlCol="0">
            <a:spAutoFit/>
          </a:bodyPr>
          <a:lstStyle/>
          <a:p>
            <a:r>
              <a:rPr lang="ru-RU" sz="1050" dirty="0" smtClean="0"/>
              <a:t>Клик на текст!</a:t>
            </a:r>
            <a:endParaRPr lang="ru-RU" sz="1050" dirty="0"/>
          </a:p>
        </p:txBody>
      </p:sp>
      <p:sp>
        <p:nvSpPr>
          <p:cNvPr id="31" name="Стрелка вправо 30">
            <a:hlinkClick r:id="" action="ppaction://hlinkshowjump?jump=nextslide"/>
          </p:cNvPr>
          <p:cNvSpPr/>
          <p:nvPr/>
        </p:nvSpPr>
        <p:spPr>
          <a:xfrm>
            <a:off x="8388424" y="6453336"/>
            <a:ext cx="576064" cy="288032"/>
          </a:xfrm>
          <a:prstGeom prst="rightArrow">
            <a:avLst/>
          </a:prstGeom>
          <a:solidFill>
            <a:schemeClr val="accent5">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9"/>
                  </p:tgtEl>
                </p:cond>
              </p:nextCondLst>
            </p:seq>
            <p:seq concurrent="1" nextAc="seek">
              <p:cTn id="10" restart="whenNotActive" fill="hold" evtFilter="cancelBubble" nodeType="interactiveSeq">
                <p:stCondLst>
                  <p:cond evt="onClick" delay="0">
                    <p:tgtEl>
                      <p:spTgt spid="16"/>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6"/>
                  </p:tgtEl>
                </p:cond>
              </p:nextCondLst>
            </p:seq>
            <p:seq concurrent="1" nextAc="seek">
              <p:cTn id="18" restart="whenNotActive" fill="hold" evtFilter="cancelBubble" nodeType="interactiveSeq">
                <p:stCondLst>
                  <p:cond evt="onClick" delay="0">
                    <p:tgtEl>
                      <p:spTgt spid="22"/>
                    </p:tgtEl>
                  </p:cond>
                </p:stCondLst>
                <p:endSync evt="end" delay="0">
                  <p:rtn val="all"/>
                </p:endSync>
                <p:childTnLst>
                  <p:par>
                    <p:cTn id="19" fill="hold">
                      <p:stCondLst>
                        <p:cond delay="0"/>
                      </p:stCondLst>
                      <p:childTnLst>
                        <p:par>
                          <p:cTn id="20" fill="hold">
                            <p:stCondLst>
                              <p:cond delay="0"/>
                            </p:stCondLst>
                            <p:childTnLst>
                              <p:par>
                                <p:cTn id="21" presetID="27" presetClass="entr" presetSubtype="0" fill="hold" nodeType="clickEffect">
                                  <p:stCondLst>
                                    <p:cond delay="0"/>
                                  </p:stCondLst>
                                  <p:iterate type="lt">
                                    <p:tmPct val="50000"/>
                                  </p:iterate>
                                  <p:childTnLst>
                                    <p:set>
                                      <p:cBhvr>
                                        <p:cTn id="22"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23" dur="80"/>
                                        <p:tgtEl>
                                          <p:spTgt spid="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25" dur="80"/>
                                        <p:tgtEl>
                                          <p:spTgt spid="22">
                                            <p:txEl>
                                              <p:pRg st="0" end="0"/>
                                            </p:txEl>
                                          </p:spTgt>
                                        </p:tgtEl>
                                        <p:attrNameLst>
                                          <p:attrName>fill.type</p:attrName>
                                        </p:attrNameLst>
                                      </p:cBhvr>
                                      <p:to>
                                        <p:strVal val="solid"/>
                                      </p:to>
                                    </p:se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23"/>
                    </p:tgtEl>
                  </p:cond>
                </p:stCondLst>
                <p:endSync evt="end" delay="0">
                  <p:rtn val="all"/>
                </p:endSync>
                <p:childTnLst>
                  <p:par>
                    <p:cTn id="27" fill="hold">
                      <p:stCondLst>
                        <p:cond delay="0"/>
                      </p:stCondLst>
                      <p:childTnLst>
                        <p:par>
                          <p:cTn id="28" fill="hold">
                            <p:stCondLst>
                              <p:cond delay="0"/>
                            </p:stCondLst>
                            <p:childTnLst>
                              <p:par>
                                <p:cTn id="29" presetID="27" presetClass="entr" presetSubtype="0" fill="hold" nodeType="clickEffect">
                                  <p:stCondLst>
                                    <p:cond delay="0"/>
                                  </p:stCondLst>
                                  <p:iterate type="lt">
                                    <p:tmPct val="50000"/>
                                  </p:iterate>
                                  <p:childTnLst>
                                    <p:set>
                                      <p:cBhvr>
                                        <p:cTn id="30" dur="1" fill="hold">
                                          <p:stCondLst>
                                            <p:cond delay="0"/>
                                          </p:stCondLst>
                                        </p:cTn>
                                        <p:tgtEl>
                                          <p:spTgt spid="23">
                                            <p:txEl>
                                              <p:pRg st="0" end="0"/>
                                            </p:txEl>
                                          </p:spTgt>
                                        </p:tgtEl>
                                        <p:attrNameLst>
                                          <p:attrName>style.visibility</p:attrName>
                                        </p:attrNameLst>
                                      </p:cBhvr>
                                      <p:to>
                                        <p:strVal val="visible"/>
                                      </p:to>
                                    </p:set>
                                    <p:anim calcmode="discrete" valueType="clr">
                                      <p:cBhvr override="childStyle">
                                        <p:cTn id="31" dur="80"/>
                                        <p:tgtEl>
                                          <p:spTgt spid="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23">
                                            <p:txEl>
                                              <p:pRg st="0" end="0"/>
                                            </p:txEl>
                                          </p:spTgt>
                                        </p:tgtEl>
                                        <p:attrNameLst>
                                          <p:attrName>fillcolor</p:attrName>
                                        </p:attrNameLst>
                                      </p:cBhvr>
                                      <p:tavLst>
                                        <p:tav tm="0">
                                          <p:val>
                                            <p:clrVal>
                                              <a:schemeClr val="accent2"/>
                                            </p:clrVal>
                                          </p:val>
                                        </p:tav>
                                        <p:tav tm="50000">
                                          <p:val>
                                            <p:clrVal>
                                              <a:schemeClr val="hlink"/>
                                            </p:clrVal>
                                          </p:val>
                                        </p:tav>
                                      </p:tavLst>
                                    </p:anim>
                                    <p:set>
                                      <p:cBhvr>
                                        <p:cTn id="33" dur="80"/>
                                        <p:tgtEl>
                                          <p:spTgt spid="23">
                                            <p:txEl>
                                              <p:pRg st="0" end="0"/>
                                            </p:txEl>
                                          </p:spTgt>
                                        </p:tgtEl>
                                        <p:attrNameLst>
                                          <p:attrName>fill.type</p:attrName>
                                        </p:attrNameLst>
                                      </p:cBhvr>
                                      <p:to>
                                        <p:strVal val="solid"/>
                                      </p:to>
                                    </p:set>
                                  </p:childTnLst>
                                </p:cTn>
                              </p:par>
                            </p:childTnLst>
                          </p:cTn>
                        </p:par>
                      </p:childTnLst>
                    </p:cTn>
                  </p:par>
                </p:childTnLst>
              </p:cTn>
              <p:nextCondLst>
                <p:cond evt="onClick" delay="0">
                  <p:tgtEl>
                    <p:spTgt spid="23"/>
                  </p:tgtEl>
                </p:cond>
              </p:nextCondLst>
            </p:seq>
            <p:seq concurrent="1" nextAc="seek">
              <p:cTn id="34" restart="whenNotActive" fill="hold" evtFilter="cancelBubble" nodeType="interactiveSeq">
                <p:stCondLst>
                  <p:cond evt="onClick" delay="0">
                    <p:tgtEl>
                      <p:spTgt spid="24"/>
                    </p:tgtEl>
                  </p:cond>
                </p:stCondLst>
                <p:endSync evt="end" delay="0">
                  <p:rtn val="all"/>
                </p:endSync>
                <p:childTnLst>
                  <p:par>
                    <p:cTn id="35" fill="hold">
                      <p:stCondLst>
                        <p:cond delay="0"/>
                      </p:stCondLst>
                      <p:childTnLst>
                        <p:par>
                          <p:cTn id="36" fill="hold">
                            <p:stCondLst>
                              <p:cond delay="0"/>
                            </p:stCondLst>
                            <p:childTnLst>
                              <p:par>
                                <p:cTn id="37" presetID="27" presetClass="entr" presetSubtype="0" fill="hold" nodeType="clickEffect">
                                  <p:stCondLst>
                                    <p:cond delay="0"/>
                                  </p:stCondLst>
                                  <p:iterate type="lt">
                                    <p:tmPct val="50000"/>
                                  </p:iterate>
                                  <p:childTnLst>
                                    <p:set>
                                      <p:cBhvr>
                                        <p:cTn id="38" dur="1" fill="hold">
                                          <p:stCondLst>
                                            <p:cond delay="0"/>
                                          </p:stCondLst>
                                        </p:cTn>
                                        <p:tgtEl>
                                          <p:spTgt spid="24">
                                            <p:txEl>
                                              <p:pRg st="0" end="0"/>
                                            </p:txEl>
                                          </p:spTgt>
                                        </p:tgtEl>
                                        <p:attrNameLst>
                                          <p:attrName>style.visibility</p:attrName>
                                        </p:attrNameLst>
                                      </p:cBhvr>
                                      <p:to>
                                        <p:strVal val="visible"/>
                                      </p:to>
                                    </p:set>
                                    <p:anim calcmode="discrete" valueType="clr">
                                      <p:cBhvr override="childStyle">
                                        <p:cTn id="39" dur="80"/>
                                        <p:tgtEl>
                                          <p:spTgt spid="2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24">
                                            <p:txEl>
                                              <p:pRg st="0" end="0"/>
                                            </p:txEl>
                                          </p:spTgt>
                                        </p:tgtEl>
                                        <p:attrNameLst>
                                          <p:attrName>fillcolor</p:attrName>
                                        </p:attrNameLst>
                                      </p:cBhvr>
                                      <p:tavLst>
                                        <p:tav tm="0">
                                          <p:val>
                                            <p:clrVal>
                                              <a:schemeClr val="accent2"/>
                                            </p:clrVal>
                                          </p:val>
                                        </p:tav>
                                        <p:tav tm="50000">
                                          <p:val>
                                            <p:clrVal>
                                              <a:schemeClr val="hlink"/>
                                            </p:clrVal>
                                          </p:val>
                                        </p:tav>
                                      </p:tavLst>
                                    </p:anim>
                                    <p:set>
                                      <p:cBhvr>
                                        <p:cTn id="41" dur="80"/>
                                        <p:tgtEl>
                                          <p:spTgt spid="24">
                                            <p:txEl>
                                              <p:pRg st="0" end="0"/>
                                            </p:txEl>
                                          </p:spTgt>
                                        </p:tgtEl>
                                        <p:attrNameLst>
                                          <p:attrName>fill.type</p:attrName>
                                        </p:attrNameLst>
                                      </p:cBhvr>
                                      <p:to>
                                        <p:strVal val="solid"/>
                                      </p:to>
                                    </p:set>
                                  </p:childTnLst>
                                </p:cTn>
                              </p:par>
                            </p:childTnLst>
                          </p:cTn>
                        </p:par>
                      </p:childTnLst>
                    </p:cTn>
                  </p:par>
                </p:childTnLst>
              </p:cTn>
              <p:nextCondLst>
                <p:cond evt="onClick" delay="0">
                  <p:tgtEl>
                    <p:spTgt spid="24"/>
                  </p:tgtEl>
                </p:cond>
              </p:nextCondLst>
            </p:seq>
            <p:seq concurrent="1" nextAc="seek">
              <p:cTn id="42" restart="whenNotActive" fill="hold" evtFilter="cancelBubble" nodeType="interactiveSeq">
                <p:stCondLst>
                  <p:cond evt="onClick" delay="0">
                    <p:tgtEl>
                      <p:spTgt spid="25"/>
                    </p:tgtEl>
                  </p:cond>
                </p:stCondLst>
                <p:endSync evt="end" delay="0">
                  <p:rtn val="all"/>
                </p:endSync>
                <p:childTnLst>
                  <p:par>
                    <p:cTn id="43" fill="hold">
                      <p:stCondLst>
                        <p:cond delay="0"/>
                      </p:stCondLst>
                      <p:childTnLst>
                        <p:par>
                          <p:cTn id="44" fill="hold">
                            <p:stCondLst>
                              <p:cond delay="0"/>
                            </p:stCondLst>
                            <p:childTnLst>
                              <p:par>
                                <p:cTn id="45" presetID="27" presetClass="entr" presetSubtype="0" fill="hold" nodeType="clickEffect">
                                  <p:stCondLst>
                                    <p:cond delay="0"/>
                                  </p:stCondLst>
                                  <p:iterate type="lt">
                                    <p:tmPct val="50000"/>
                                  </p:iterate>
                                  <p:childTnLst>
                                    <p:set>
                                      <p:cBhvr>
                                        <p:cTn id="46" dur="1" fill="hold">
                                          <p:stCondLst>
                                            <p:cond delay="0"/>
                                          </p:stCondLst>
                                        </p:cTn>
                                        <p:tgtEl>
                                          <p:spTgt spid="25">
                                            <p:txEl>
                                              <p:pRg st="0" end="0"/>
                                            </p:txEl>
                                          </p:spTgt>
                                        </p:tgtEl>
                                        <p:attrNameLst>
                                          <p:attrName>style.visibility</p:attrName>
                                        </p:attrNameLst>
                                      </p:cBhvr>
                                      <p:to>
                                        <p:strVal val="visible"/>
                                      </p:to>
                                    </p:set>
                                    <p:anim calcmode="discrete" valueType="clr">
                                      <p:cBhvr override="childStyle">
                                        <p:cTn id="47" dur="80"/>
                                        <p:tgtEl>
                                          <p:spTgt spid="2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25">
                                            <p:txEl>
                                              <p:pRg st="0" end="0"/>
                                            </p:txEl>
                                          </p:spTgt>
                                        </p:tgtEl>
                                        <p:attrNameLst>
                                          <p:attrName>fillcolor</p:attrName>
                                        </p:attrNameLst>
                                      </p:cBhvr>
                                      <p:tavLst>
                                        <p:tav tm="0">
                                          <p:val>
                                            <p:clrVal>
                                              <a:schemeClr val="accent2"/>
                                            </p:clrVal>
                                          </p:val>
                                        </p:tav>
                                        <p:tav tm="50000">
                                          <p:val>
                                            <p:clrVal>
                                              <a:schemeClr val="hlink"/>
                                            </p:clrVal>
                                          </p:val>
                                        </p:tav>
                                      </p:tavLst>
                                    </p:anim>
                                    <p:set>
                                      <p:cBhvr>
                                        <p:cTn id="49" dur="80"/>
                                        <p:tgtEl>
                                          <p:spTgt spid="25">
                                            <p:txEl>
                                              <p:pRg st="0" end="0"/>
                                            </p:txEl>
                                          </p:spTgt>
                                        </p:tgtEl>
                                        <p:attrNameLst>
                                          <p:attrName>fill.type</p:attrName>
                                        </p:attrNameLst>
                                      </p:cBhvr>
                                      <p:to>
                                        <p:strVal val="solid"/>
                                      </p:to>
                                    </p:set>
                                  </p:childTnLst>
                                </p:cTn>
                              </p:par>
                            </p:childTnLst>
                          </p:cTn>
                        </p:par>
                      </p:childTnLst>
                    </p:cTn>
                  </p:par>
                </p:childTnLst>
              </p:cTn>
              <p:nextCondLst>
                <p:cond evt="onClick" delay="0">
                  <p:tgtEl>
                    <p:spTgt spid="2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9912" y="116632"/>
            <a:ext cx="1584176" cy="400110"/>
          </a:xfrm>
          <a:prstGeom prst="rect">
            <a:avLst/>
          </a:prstGeom>
          <a:noFill/>
        </p:spPr>
        <p:txBody>
          <a:bodyPr wrap="square" rtlCol="0">
            <a:spAutoFit/>
          </a:bodyPr>
          <a:lstStyle/>
          <a:p>
            <a:pPr algn="ctr"/>
            <a:r>
              <a:rPr lang="ru-RU" sz="2000" b="1" dirty="0" smtClean="0">
                <a:solidFill>
                  <a:srgbClr val="0070C0"/>
                </a:solidFill>
                <a:latin typeface="Comic Sans MS" pitchFamily="66" charset="0"/>
              </a:rPr>
              <a:t>Задание 4</a:t>
            </a:r>
            <a:endParaRPr lang="ru-RU" sz="2000" b="1" dirty="0">
              <a:solidFill>
                <a:srgbClr val="0070C0"/>
              </a:solidFill>
              <a:latin typeface="Comic Sans MS" pitchFamily="66" charset="0"/>
            </a:endParaRPr>
          </a:p>
        </p:txBody>
      </p:sp>
      <p:sp>
        <p:nvSpPr>
          <p:cNvPr id="3" name="Прямоугольник 2"/>
          <p:cNvSpPr/>
          <p:nvPr/>
        </p:nvSpPr>
        <p:spPr>
          <a:xfrm>
            <a:off x="251520" y="548680"/>
            <a:ext cx="8640960" cy="646331"/>
          </a:xfrm>
          <a:prstGeom prst="rect">
            <a:avLst/>
          </a:prstGeom>
        </p:spPr>
        <p:txBody>
          <a:bodyPr wrap="square">
            <a:spAutoFit/>
          </a:bodyPr>
          <a:lstStyle/>
          <a:p>
            <a:r>
              <a:rPr lang="ru-RU" b="1" dirty="0" smtClean="0">
                <a:solidFill>
                  <a:srgbClr val="002060"/>
                </a:solidFill>
                <a:latin typeface="Comic Sans MS" pitchFamily="66" charset="0"/>
              </a:rPr>
              <a:t>Рассмотри рисунок. Найди в тексте предложение, которое соответствует рисунку. Запиши. </a:t>
            </a:r>
            <a:endParaRPr lang="ru-RU" b="1" dirty="0">
              <a:solidFill>
                <a:srgbClr val="002060"/>
              </a:solidFill>
              <a:latin typeface="Comic Sans MS" pitchFamily="66" charset="0"/>
            </a:endParaRPr>
          </a:p>
        </p:txBody>
      </p:sp>
      <p:sp>
        <p:nvSpPr>
          <p:cNvPr id="4" name="Прямоугольник 3"/>
          <p:cNvSpPr/>
          <p:nvPr/>
        </p:nvSpPr>
        <p:spPr>
          <a:xfrm>
            <a:off x="251520" y="4217020"/>
            <a:ext cx="8424936" cy="1477328"/>
          </a:xfrm>
          <a:prstGeom prst="rect">
            <a:avLst/>
          </a:prstGeom>
        </p:spPr>
        <p:txBody>
          <a:bodyPr wrap="square">
            <a:spAutoFit/>
          </a:bodyPr>
          <a:lstStyle/>
          <a:p>
            <a:r>
              <a:rPr lang="ru-RU" b="1" dirty="0" smtClean="0">
                <a:solidFill>
                  <a:srgbClr val="002060"/>
                </a:solidFill>
                <a:latin typeface="Comic Sans MS" pitchFamily="66" charset="0"/>
              </a:rPr>
              <a:t>Объясни значение слова. </a:t>
            </a:r>
          </a:p>
          <a:p>
            <a:endParaRPr lang="ru-RU" dirty="0" smtClean="0"/>
          </a:p>
          <a:p>
            <a:r>
              <a:rPr lang="ru-RU" b="1" dirty="0" smtClean="0"/>
              <a:t>Каравай - </a:t>
            </a:r>
            <a:r>
              <a:rPr lang="ru-RU" dirty="0" smtClean="0"/>
              <a:t>    ____________________</a:t>
            </a:r>
            <a:r>
              <a:rPr lang="ru-RU" b="1" dirty="0" smtClean="0">
                <a:solidFill>
                  <a:srgbClr val="002060"/>
                </a:solidFill>
                <a:latin typeface="Comic Sans MS" pitchFamily="66" charset="0"/>
              </a:rPr>
              <a:t>. </a:t>
            </a:r>
          </a:p>
          <a:p>
            <a:endParaRPr lang="ru-RU" dirty="0" smtClean="0"/>
          </a:p>
          <a:p>
            <a:r>
              <a:rPr lang="ru-RU" b="1" dirty="0" smtClean="0"/>
              <a:t>Хлеб-соль -</a:t>
            </a:r>
            <a:endParaRPr lang="ru-RU" b="1" dirty="0"/>
          </a:p>
        </p:txBody>
      </p:sp>
      <p:pic>
        <p:nvPicPr>
          <p:cNvPr id="4098" name="Picture 2" descr="https://qwizz.ru/wp-content/uploads/2022/06/tradiciya-vstrechat-hlebom-i-solyu-9.jpg"/>
          <p:cNvPicPr>
            <a:picLocks noChangeAspect="1" noChangeArrowheads="1"/>
          </p:cNvPicPr>
          <p:nvPr/>
        </p:nvPicPr>
        <p:blipFill>
          <a:blip r:embed="rId2" cstate="print"/>
          <a:srcRect/>
          <a:stretch>
            <a:fillRect/>
          </a:stretch>
        </p:blipFill>
        <p:spPr bwMode="auto">
          <a:xfrm>
            <a:off x="251520" y="1268760"/>
            <a:ext cx="4550906" cy="2844316"/>
          </a:xfrm>
          <a:prstGeom prst="rect">
            <a:avLst/>
          </a:prstGeom>
          <a:noFill/>
        </p:spPr>
      </p:pic>
      <p:sp>
        <p:nvSpPr>
          <p:cNvPr id="7" name="Скругленный прямоугольник 6"/>
          <p:cNvSpPr/>
          <p:nvPr/>
        </p:nvSpPr>
        <p:spPr>
          <a:xfrm>
            <a:off x="5004048" y="2060848"/>
            <a:ext cx="3816424" cy="1224136"/>
          </a:xfrm>
          <a:prstGeom prst="round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err="1" smtClean="0">
                <a:solidFill>
                  <a:schemeClr val="tx1"/>
                </a:solidFill>
              </a:rPr>
              <a:t>Moлодых</a:t>
            </a:r>
            <a:r>
              <a:rPr lang="ru-RU" dirty="0" smtClean="0">
                <a:solidFill>
                  <a:schemeClr val="tx1"/>
                </a:solidFill>
              </a:rPr>
              <a:t> родители обязательно благословляли караваем, чтобы их семейная жизнь была счастливая и лёгкая.            </a:t>
            </a:r>
            <a:r>
              <a:rPr lang="ru-RU" b="1" dirty="0" smtClean="0">
                <a:solidFill>
                  <a:srgbClr val="FF0000"/>
                </a:solidFill>
                <a:latin typeface="Times New Roman" panose="02020603050405020304" pitchFamily="18" charset="0"/>
                <a:cs typeface="Times New Roman" panose="02020603050405020304" pitchFamily="18" charset="0"/>
              </a:rPr>
              <a:t>2 балла</a:t>
            </a:r>
            <a:endParaRPr lang="ru-RU" dirty="0">
              <a:solidFill>
                <a:schemeClr val="tx1"/>
              </a:solidFill>
            </a:endParaRPr>
          </a:p>
        </p:txBody>
      </p:sp>
      <p:sp>
        <p:nvSpPr>
          <p:cNvPr id="8" name="Скругленный прямоугольник 7"/>
          <p:cNvSpPr/>
          <p:nvPr/>
        </p:nvSpPr>
        <p:spPr>
          <a:xfrm>
            <a:off x="1403648" y="4797192"/>
            <a:ext cx="3398778" cy="360000"/>
          </a:xfrm>
          <a:prstGeom prst="round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rPr>
              <a:t>большой круглый хлеб. </a:t>
            </a:r>
            <a:r>
              <a:rPr lang="ru-RU" b="1" dirty="0" smtClean="0">
                <a:solidFill>
                  <a:srgbClr val="FF0000"/>
                </a:solidFill>
                <a:latin typeface="Times New Roman" panose="02020603050405020304" pitchFamily="18" charset="0"/>
                <a:cs typeface="Times New Roman" panose="02020603050405020304" pitchFamily="18" charset="0"/>
              </a:rPr>
              <a:t>1 балл</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1547664" y="5301208"/>
            <a:ext cx="6336704" cy="497084"/>
          </a:xfrm>
          <a:prstGeom prst="round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rPr>
              <a:t>дружеское угощение, а также дружба, гостеприимство. </a:t>
            </a:r>
          </a:p>
          <a:p>
            <a:r>
              <a:rPr lang="ru-RU" b="1" dirty="0" smtClean="0">
                <a:solidFill>
                  <a:srgbClr val="FF0000"/>
                </a:solidFill>
                <a:latin typeface="Times New Roman" panose="02020603050405020304" pitchFamily="18" charset="0"/>
                <a:cs typeface="Times New Roman" panose="02020603050405020304" pitchFamily="18" charset="0"/>
              </a:rPr>
              <a:t>1 балл </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11" name="Стрелка вправо 10">
            <a:hlinkClick r:id="" action="ppaction://hlinkshowjump?jump=nextslide"/>
          </p:cNvPr>
          <p:cNvSpPr/>
          <p:nvPr/>
        </p:nvSpPr>
        <p:spPr>
          <a:xfrm>
            <a:off x="8388424" y="6453336"/>
            <a:ext cx="576064" cy="288032"/>
          </a:xfrm>
          <a:prstGeom prst="rightArrow">
            <a:avLst/>
          </a:prstGeom>
          <a:solidFill>
            <a:schemeClr val="accent5">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7"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
                                            <p:txEl>
                                              <p:pRg st="0" end="0"/>
                                            </p:txEl>
                                          </p:spTgt>
                                        </p:tgtEl>
                                        <p:attrNameLst>
                                          <p:attrName>fill.type</p:attrName>
                                        </p:attrNameLst>
                                      </p:cBhvr>
                                      <p:to>
                                        <p:strVal val="solid"/>
                                      </p:to>
                                    </p:set>
                                  </p:childTnLst>
                                </p:cTn>
                              </p:par>
                            </p:childTnLst>
                          </p:cTn>
                        </p:par>
                      </p:childTnLst>
                    </p:cTn>
                  </p:par>
                </p:childTnLst>
              </p:cTn>
              <p:nextCondLst>
                <p:cond evt="onClick" delay="0">
                  <p:tgtEl>
                    <p:spTgt spid="7"/>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27" presetClass="entr" presetSubtype="0" fill="hold" nodeType="clickEffect">
                                  <p:stCondLst>
                                    <p:cond delay="0"/>
                                  </p:stCondLst>
                                  <p:iterate type="lt">
                                    <p:tmPct val="50000"/>
                                  </p:iterate>
                                  <p:childTnLst>
                                    <p:set>
                                      <p:cBhvr>
                                        <p:cTn id="14"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15"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8">
                                            <p:txEl>
                                              <p:pRg st="0" end="0"/>
                                            </p:txEl>
                                          </p:spTgt>
                                        </p:tgtEl>
                                        <p:attrNameLst>
                                          <p:attrName>fill.type</p:attrName>
                                        </p:attrNameLst>
                                      </p:cBhvr>
                                      <p:to>
                                        <p:strVal val="solid"/>
                                      </p:to>
                                    </p:set>
                                  </p:childTnLst>
                                </p:cTn>
                              </p:par>
                            </p:childTnLst>
                          </p:cTn>
                        </p:par>
                      </p:childTnLst>
                    </p:cTn>
                  </p:par>
                </p:childTnLst>
              </p:cTn>
              <p:nextCondLst>
                <p:cond evt="onClick" delay="0">
                  <p:tgtEl>
                    <p:spTgt spid="8"/>
                  </p:tgtEl>
                </p:cond>
              </p:nextCondLst>
            </p:seq>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27" presetClass="entr" presetSubtype="0" fill="hold" nodeType="clickEffect">
                                  <p:stCondLst>
                                    <p:cond delay="0"/>
                                  </p:stCondLst>
                                  <p:iterate type="lt">
                                    <p:tmPct val="50000"/>
                                  </p:iterate>
                                  <p:childTnLst>
                                    <p:set>
                                      <p:cBhvr>
                                        <p:cTn id="22"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23"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25" dur="80"/>
                                        <p:tgtEl>
                                          <p:spTgt spid="9">
                                            <p:txEl>
                                              <p:pRg st="0" end="0"/>
                                            </p:txEl>
                                          </p:spTgt>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27" presetClass="entr" presetSubtype="0" fill="hold" nodeType="clickEffect">
                                  <p:stCondLst>
                                    <p:cond delay="0"/>
                                  </p:stCondLst>
                                  <p:iterate type="lt">
                                    <p:tmPct val="50000"/>
                                  </p:iterate>
                                  <p:childTnLst>
                                    <p:set>
                                      <p:cBhvr>
                                        <p:cTn id="29" dur="1" fill="hold">
                                          <p:stCondLst>
                                            <p:cond delay="0"/>
                                          </p:stCondLst>
                                        </p:cTn>
                                        <p:tgtEl>
                                          <p:spTgt spid="9">
                                            <p:txEl>
                                              <p:pRg st="1" end="1"/>
                                            </p:txEl>
                                          </p:spTgt>
                                        </p:tgtEl>
                                        <p:attrNameLst>
                                          <p:attrName>style.visibility</p:attrName>
                                        </p:attrNameLst>
                                      </p:cBhvr>
                                      <p:to>
                                        <p:strVal val="visible"/>
                                      </p:to>
                                    </p:set>
                                    <p:anim calcmode="discrete" valueType="clr">
                                      <p:cBhvr override="childStyle">
                                        <p:cTn id="30" dur="80"/>
                                        <p:tgtEl>
                                          <p:spTgt spid="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9">
                                            <p:txEl>
                                              <p:pRg st="1" end="1"/>
                                            </p:txEl>
                                          </p:spTgt>
                                        </p:tgtEl>
                                        <p:attrNameLst>
                                          <p:attrName>fillcolor</p:attrName>
                                        </p:attrNameLst>
                                      </p:cBhvr>
                                      <p:tavLst>
                                        <p:tav tm="0">
                                          <p:val>
                                            <p:clrVal>
                                              <a:schemeClr val="accent2"/>
                                            </p:clrVal>
                                          </p:val>
                                        </p:tav>
                                        <p:tav tm="50000">
                                          <p:val>
                                            <p:clrVal>
                                              <a:schemeClr val="hlink"/>
                                            </p:clrVal>
                                          </p:val>
                                        </p:tav>
                                      </p:tavLst>
                                    </p:anim>
                                    <p:set>
                                      <p:cBhvr>
                                        <p:cTn id="32" dur="80"/>
                                        <p:tgtEl>
                                          <p:spTgt spid="9">
                                            <p:txEl>
                                              <p:pRg st="1" end="1"/>
                                            </p:txEl>
                                          </p:spTgt>
                                        </p:tgtEl>
                                        <p:attrNameLst>
                                          <p:attrName>fill.type</p:attrName>
                                        </p:attrNameLst>
                                      </p:cBhvr>
                                      <p:to>
                                        <p:strVal val="solid"/>
                                      </p:to>
                                    </p:set>
                                  </p:childTnLst>
                                </p:cTn>
                              </p:par>
                            </p:childTnLst>
                          </p:cTn>
                        </p:par>
                      </p:childTnLst>
                    </p:cTn>
                  </p:par>
                </p:childTnLst>
              </p:cTn>
              <p:nextCondLst>
                <p:cond evt="onClick" delay="0">
                  <p:tgtEl>
                    <p:spTgt spid="9"/>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9912" y="116632"/>
            <a:ext cx="1584176" cy="400110"/>
          </a:xfrm>
          <a:prstGeom prst="rect">
            <a:avLst/>
          </a:prstGeom>
          <a:noFill/>
        </p:spPr>
        <p:txBody>
          <a:bodyPr wrap="square" rtlCol="0">
            <a:spAutoFit/>
          </a:bodyPr>
          <a:lstStyle/>
          <a:p>
            <a:pPr algn="ctr"/>
            <a:r>
              <a:rPr lang="ru-RU" sz="2000" b="1" dirty="0" smtClean="0">
                <a:solidFill>
                  <a:srgbClr val="0070C0"/>
                </a:solidFill>
                <a:latin typeface="Comic Sans MS" pitchFamily="66" charset="0"/>
              </a:rPr>
              <a:t>Задание 5</a:t>
            </a:r>
            <a:endParaRPr lang="ru-RU" sz="2000" b="1" dirty="0">
              <a:solidFill>
                <a:srgbClr val="0070C0"/>
              </a:solidFill>
              <a:latin typeface="Comic Sans MS" pitchFamily="66" charset="0"/>
            </a:endParaRPr>
          </a:p>
        </p:txBody>
      </p:sp>
      <p:sp>
        <p:nvSpPr>
          <p:cNvPr id="3" name="Прямоугольник 2"/>
          <p:cNvSpPr/>
          <p:nvPr/>
        </p:nvSpPr>
        <p:spPr>
          <a:xfrm>
            <a:off x="179512" y="1052736"/>
            <a:ext cx="8568952" cy="646331"/>
          </a:xfrm>
          <a:prstGeom prst="rect">
            <a:avLst/>
          </a:prstGeom>
        </p:spPr>
        <p:txBody>
          <a:bodyPr wrap="square">
            <a:spAutoFit/>
          </a:bodyPr>
          <a:lstStyle/>
          <a:p>
            <a:r>
              <a:rPr lang="ru-RU" b="1" i="1" dirty="0" smtClean="0">
                <a:solidFill>
                  <a:srgbClr val="002060"/>
                </a:solidFill>
                <a:latin typeface="Times New Roman" panose="02020603050405020304" pitchFamily="18" charset="0"/>
                <a:cs typeface="Times New Roman" panose="02020603050405020304" pitchFamily="18" charset="0"/>
              </a:rPr>
              <a:t>Прежде чем попасть к нам на стол, хлеб проделывает долгий и трудный путь. Восстанови порядок предложений так: 1, 2, 3, 4, 5</a:t>
            </a:r>
            <a:endParaRPr lang="ru-RU" b="1" i="1" dirty="0">
              <a:solidFill>
                <a:srgbClr val="002060"/>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884515" y="1972474"/>
            <a:ext cx="7380000" cy="36004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dirty="0" smtClean="0">
                <a:solidFill>
                  <a:schemeClr val="tx1"/>
                </a:solidFill>
              </a:rPr>
              <a:t>Чтобы получить муку, нужно зерно смолоть.</a:t>
            </a:r>
            <a:endParaRPr lang="ru-RU" dirty="0">
              <a:solidFill>
                <a:schemeClr val="tx1"/>
              </a:solidFill>
            </a:endParaRPr>
          </a:p>
        </p:txBody>
      </p:sp>
      <p:sp>
        <p:nvSpPr>
          <p:cNvPr id="8" name="Скругленный прямоугольник 7"/>
          <p:cNvSpPr/>
          <p:nvPr/>
        </p:nvSpPr>
        <p:spPr>
          <a:xfrm>
            <a:off x="899592" y="2605922"/>
            <a:ext cx="7380000" cy="49817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dirty="0" smtClean="0">
                <a:solidFill>
                  <a:schemeClr val="tx1"/>
                </a:solidFill>
              </a:rPr>
              <a:t>Собранные колосья обмолачиваются, отделяются зёрна от плевел, затем зерно просушивается, после этого его привозят в зернохранилище.</a:t>
            </a:r>
            <a:endParaRPr lang="ru-RU" dirty="0">
              <a:solidFill>
                <a:schemeClr val="tx1"/>
              </a:solidFill>
            </a:endParaRPr>
          </a:p>
        </p:txBody>
      </p:sp>
      <p:sp>
        <p:nvSpPr>
          <p:cNvPr id="9" name="Скругленный прямоугольник 8"/>
          <p:cNvSpPr/>
          <p:nvPr/>
        </p:nvSpPr>
        <p:spPr>
          <a:xfrm>
            <a:off x="899592" y="3387863"/>
            <a:ext cx="7380000" cy="47318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dirty="0" smtClean="0">
                <a:solidFill>
                  <a:schemeClr val="tx1"/>
                </a:solidFill>
              </a:rPr>
              <a:t>Затем их развозят по магазинам, а уже в магазинах мы приобретаем готовый продукт, который попадает к нам на стол.</a:t>
            </a:r>
            <a:endParaRPr lang="ru-RU" dirty="0">
              <a:solidFill>
                <a:schemeClr val="tx1"/>
              </a:solidFill>
            </a:endParaRPr>
          </a:p>
        </p:txBody>
      </p:sp>
      <p:sp>
        <p:nvSpPr>
          <p:cNvPr id="10" name="Скругленный прямоугольник 9"/>
          <p:cNvSpPr/>
          <p:nvPr/>
        </p:nvSpPr>
        <p:spPr>
          <a:xfrm>
            <a:off x="933433" y="4075331"/>
            <a:ext cx="7380000" cy="50579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dirty="0" smtClean="0">
                <a:solidFill>
                  <a:schemeClr val="tx1"/>
                </a:solidFill>
              </a:rPr>
              <a:t>Хлеборобы обрабатывают землю, сеют зерно, долго и кропотливо ухаживают за посевами, собирают урожай. </a:t>
            </a:r>
            <a:endParaRPr lang="ru-RU" dirty="0">
              <a:solidFill>
                <a:schemeClr val="tx1"/>
              </a:solidFill>
            </a:endParaRPr>
          </a:p>
        </p:txBody>
      </p:sp>
      <p:sp>
        <p:nvSpPr>
          <p:cNvPr id="18" name="Скругленный прямоугольник 17"/>
          <p:cNvSpPr/>
          <p:nvPr/>
        </p:nvSpPr>
        <p:spPr>
          <a:xfrm>
            <a:off x="899592" y="4707110"/>
            <a:ext cx="7380000" cy="50579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dirty="0" smtClean="0">
                <a:solidFill>
                  <a:schemeClr val="tx1"/>
                </a:solidFill>
              </a:rPr>
              <a:t>Мука отвозится на хлебозавод, там пекут хлебобулочные изделия.    </a:t>
            </a:r>
          </a:p>
          <a:p>
            <a:r>
              <a:rPr lang="ru-RU" b="1" dirty="0">
                <a:solidFill>
                  <a:srgbClr val="FF0000"/>
                </a:solidFill>
                <a:latin typeface="Times New Roman" panose="02020603050405020304" pitchFamily="18" charset="0"/>
                <a:cs typeface="Times New Roman" panose="02020603050405020304" pitchFamily="18" charset="0"/>
              </a:rPr>
              <a:t> </a:t>
            </a:r>
            <a:r>
              <a:rPr lang="ru-RU" b="1" dirty="0" smtClean="0">
                <a:solidFill>
                  <a:srgbClr val="FF0000"/>
                </a:solidFill>
                <a:latin typeface="Times New Roman" panose="02020603050405020304" pitchFamily="18" charset="0"/>
                <a:cs typeface="Times New Roman" panose="02020603050405020304" pitchFamily="18" charset="0"/>
              </a:rPr>
              <a:t>                                                                                                        5 баллов</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19" name="Скругленный прямоугольник 18"/>
          <p:cNvSpPr/>
          <p:nvPr/>
        </p:nvSpPr>
        <p:spPr>
          <a:xfrm>
            <a:off x="323190" y="4051993"/>
            <a:ext cx="360040" cy="360000"/>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1</a:t>
            </a:r>
            <a:endParaRPr lang="ru-RU" sz="2000" b="1" dirty="0">
              <a:solidFill>
                <a:schemeClr val="tx1"/>
              </a:solidFill>
            </a:endParaRPr>
          </a:p>
        </p:txBody>
      </p:sp>
      <p:sp>
        <p:nvSpPr>
          <p:cNvPr id="20" name="Скругленный прямоугольник 19"/>
          <p:cNvSpPr/>
          <p:nvPr/>
        </p:nvSpPr>
        <p:spPr>
          <a:xfrm>
            <a:off x="287524" y="2744093"/>
            <a:ext cx="395706" cy="360000"/>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2</a:t>
            </a:r>
            <a:endParaRPr lang="ru-RU" sz="2000" b="1" dirty="0">
              <a:solidFill>
                <a:schemeClr val="tx1"/>
              </a:solidFill>
            </a:endParaRPr>
          </a:p>
        </p:txBody>
      </p:sp>
      <p:sp>
        <p:nvSpPr>
          <p:cNvPr id="21" name="Скругленный прямоугольник 20"/>
          <p:cNvSpPr/>
          <p:nvPr/>
        </p:nvSpPr>
        <p:spPr>
          <a:xfrm>
            <a:off x="312359" y="1977401"/>
            <a:ext cx="360040" cy="360000"/>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3</a:t>
            </a:r>
            <a:endParaRPr lang="ru-RU" sz="2000" b="1" dirty="0">
              <a:solidFill>
                <a:schemeClr val="tx1"/>
              </a:solidFill>
            </a:endParaRPr>
          </a:p>
        </p:txBody>
      </p:sp>
      <p:sp>
        <p:nvSpPr>
          <p:cNvPr id="22" name="Скругленный прямоугольник 21"/>
          <p:cNvSpPr/>
          <p:nvPr/>
        </p:nvSpPr>
        <p:spPr>
          <a:xfrm>
            <a:off x="312359" y="4707110"/>
            <a:ext cx="360040" cy="374573"/>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rPr>
              <a:t>4</a:t>
            </a:r>
            <a:endParaRPr lang="ru-RU" sz="2000" dirty="0">
              <a:solidFill>
                <a:schemeClr val="tx1"/>
              </a:solidFill>
            </a:endParaRPr>
          </a:p>
        </p:txBody>
      </p:sp>
      <p:sp>
        <p:nvSpPr>
          <p:cNvPr id="23" name="Скругленный прямоугольник 22"/>
          <p:cNvSpPr/>
          <p:nvPr/>
        </p:nvSpPr>
        <p:spPr>
          <a:xfrm>
            <a:off x="287524" y="3387863"/>
            <a:ext cx="360040" cy="360000"/>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5</a:t>
            </a:r>
            <a:endParaRPr lang="ru-RU" sz="2000" b="1" dirty="0">
              <a:solidFill>
                <a:schemeClr val="tx1"/>
              </a:solidFill>
            </a:endParaRPr>
          </a:p>
        </p:txBody>
      </p:sp>
      <p:sp>
        <p:nvSpPr>
          <p:cNvPr id="24" name="Стрелка вправо 23">
            <a:hlinkClick r:id="" action="ppaction://hlinkshowjump?jump=nextslide"/>
          </p:cNvPr>
          <p:cNvSpPr/>
          <p:nvPr/>
        </p:nvSpPr>
        <p:spPr>
          <a:xfrm>
            <a:off x="8388424" y="6453336"/>
            <a:ext cx="576064" cy="288032"/>
          </a:xfrm>
          <a:prstGeom prst="rightArrow">
            <a:avLst/>
          </a:prstGeom>
          <a:solidFill>
            <a:schemeClr val="accent5">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9">
                                            <p:txEl>
                                              <p:pRg st="0" end="0"/>
                                            </p:txEl>
                                          </p:spTgt>
                                        </p:tgtEl>
                                      </p:cBhvr>
                                    </p:animEffect>
                                  </p:childTnLst>
                                </p:cTn>
                              </p:par>
                            </p:childTnLst>
                          </p:cTn>
                        </p:par>
                      </p:childTnLst>
                    </p:cTn>
                  </p:par>
                </p:childTnLst>
              </p:cTn>
              <p:nextCondLst>
                <p:cond evt="onClick" delay="0">
                  <p:tgtEl>
                    <p:spTgt spid="19"/>
                  </p:tgtEl>
                </p:cond>
              </p:nextCondLst>
            </p:seq>
            <p:seq concurrent="1" nextAc="seek">
              <p:cTn id="10" restart="whenNotActive" fill="hold" evtFilter="cancelBubble" nodeType="interactiveSeq">
                <p:stCondLst>
                  <p:cond evt="onClick" delay="0">
                    <p:tgtEl>
                      <p:spTgt spid="20"/>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 calcmode="lin" valueType="num">
                                      <p:cBhvr>
                                        <p:cTn id="15"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20">
                                            <p:txEl>
                                              <p:pRg st="0" end="0"/>
                                            </p:txEl>
                                          </p:spTgt>
                                        </p:tgtEl>
                                      </p:cBhvr>
                                    </p:animEffect>
                                  </p:childTnLst>
                                </p:cTn>
                              </p:par>
                            </p:childTnLst>
                          </p:cTn>
                        </p:par>
                      </p:childTnLst>
                    </p:cTn>
                  </p:par>
                </p:childTnLst>
              </p:cTn>
              <p:nextCondLst>
                <p:cond evt="onClick" delay="0">
                  <p:tgtEl>
                    <p:spTgt spid="20"/>
                  </p:tgtEl>
                </p:cond>
              </p:nextCondLst>
            </p:seq>
            <p:seq concurrent="1" nextAc="seek">
              <p:cTn id="18" restart="whenNotActive" fill="hold" evtFilter="cancelBubble" nodeType="interactiveSeq">
                <p:stCondLst>
                  <p:cond evt="onClick" delay="0">
                    <p:tgtEl>
                      <p:spTgt spid="21"/>
                    </p:tgtEl>
                  </p:cond>
                </p:stCondLst>
                <p:endSync evt="end" delay="0">
                  <p:rtn val="all"/>
                </p:endSync>
                <p:childTnLst>
                  <p:par>
                    <p:cTn id="19" fill="hold">
                      <p:stCondLst>
                        <p:cond delay="0"/>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 calcmode="lin" valueType="num">
                                      <p:cBhvr>
                                        <p:cTn id="23"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1">
                                            <p:txEl>
                                              <p:pRg st="0" end="0"/>
                                            </p:txEl>
                                          </p:spTgt>
                                        </p:tgtEl>
                                      </p:cBhvr>
                                    </p:animEffec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22">
                                            <p:txEl>
                                              <p:pRg st="0" end="0"/>
                                            </p:txEl>
                                          </p:spTgt>
                                        </p:tgtEl>
                                        <p:attrNameLst>
                                          <p:attrName>style.visibility</p:attrName>
                                        </p:attrNameLst>
                                      </p:cBhvr>
                                      <p:to>
                                        <p:strVal val="visible"/>
                                      </p:to>
                                    </p:set>
                                    <p:anim calcmode="lin" valueType="num">
                                      <p:cBhvr>
                                        <p:cTn id="31"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22">
                                            <p:txEl>
                                              <p:pRg st="0" end="0"/>
                                            </p:txEl>
                                          </p:spTgt>
                                        </p:tgtEl>
                                      </p:cBhvr>
                                    </p:animEffect>
                                  </p:childTnLst>
                                </p:cTn>
                              </p:par>
                            </p:childTnLst>
                          </p:cTn>
                        </p:par>
                      </p:childTnLst>
                    </p:cTn>
                  </p:par>
                </p:childTnLst>
              </p:cTn>
              <p:nextCondLst>
                <p:cond evt="onClick" delay="0">
                  <p:tgtEl>
                    <p:spTgt spid="22"/>
                  </p:tgtEl>
                </p:cond>
              </p:nextCondLst>
            </p:seq>
            <p:seq concurrent="1" nextAc="seek">
              <p:cTn id="34" restart="whenNotActive" fill="hold" evtFilter="cancelBubble" nodeType="interactiveSeq">
                <p:stCondLst>
                  <p:cond evt="onClick" delay="0">
                    <p:tgtEl>
                      <p:spTgt spid="23"/>
                    </p:tgtEl>
                  </p:cond>
                </p:stCondLst>
                <p:endSync evt="end" delay="0">
                  <p:rtn val="all"/>
                </p:endSync>
                <p:childTnLst>
                  <p:par>
                    <p:cTn id="35" fill="hold">
                      <p:stCondLst>
                        <p:cond delay="0"/>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23">
                                            <p:txEl>
                                              <p:pRg st="0" end="0"/>
                                            </p:txEl>
                                          </p:spTgt>
                                        </p:tgtEl>
                                        <p:attrNameLst>
                                          <p:attrName>style.visibility</p:attrName>
                                        </p:attrNameLst>
                                      </p:cBhvr>
                                      <p:to>
                                        <p:strVal val="visible"/>
                                      </p:to>
                                    </p:set>
                                    <p:anim calcmode="lin" valueType="num">
                                      <p:cBhvr>
                                        <p:cTn id="39"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41" dur="500"/>
                                        <p:tgtEl>
                                          <p:spTgt spid="23">
                                            <p:txEl>
                                              <p:pRg st="0" end="0"/>
                                            </p:txEl>
                                          </p:spTgt>
                                        </p:tgtEl>
                                      </p:cBhvr>
                                    </p:animEffect>
                                  </p:childTnLst>
                                </p:cTn>
                              </p:par>
                            </p:childTnLst>
                          </p:cTn>
                        </p:par>
                      </p:childTnLst>
                    </p:cTn>
                  </p:par>
                </p:childTnLst>
              </p:cTn>
              <p:nextCondLst>
                <p:cond evt="onClick" delay="0">
                  <p:tgtEl>
                    <p:spTgt spid="2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fs.znanio.ru/d5af0e/4a/e2/dd75d929284100320a81220d7990668ddf.jpg"/>
          <p:cNvPicPr>
            <a:picLocks noChangeAspect="1" noChangeArrowheads="1"/>
          </p:cNvPicPr>
          <p:nvPr/>
        </p:nvPicPr>
        <p:blipFill>
          <a:blip r:embed="rId2" cstate="print"/>
          <a:srcRect l="15468" t="11765" r="4982" b="8823"/>
          <a:stretch>
            <a:fillRect/>
          </a:stretch>
        </p:blipFill>
        <p:spPr bwMode="auto">
          <a:xfrm>
            <a:off x="467544" y="620688"/>
            <a:ext cx="8136904" cy="6102678"/>
          </a:xfrm>
          <a:prstGeom prst="rect">
            <a:avLst/>
          </a:prstGeom>
          <a:noFill/>
        </p:spPr>
      </p:pic>
      <p:sp>
        <p:nvSpPr>
          <p:cNvPr id="3" name="TextBox 2"/>
          <p:cNvSpPr txBox="1"/>
          <p:nvPr/>
        </p:nvSpPr>
        <p:spPr>
          <a:xfrm>
            <a:off x="2159732" y="188640"/>
            <a:ext cx="4824536" cy="523220"/>
          </a:xfrm>
          <a:prstGeom prst="rect">
            <a:avLst/>
          </a:prstGeom>
          <a:noFill/>
        </p:spPr>
        <p:txBody>
          <a:bodyPr wrap="square" rtlCol="0">
            <a:spAutoFit/>
          </a:bodyPr>
          <a:lstStyle/>
          <a:p>
            <a:pPr algn="ctr"/>
            <a:r>
              <a:rPr lang="ru-RU" sz="2800" b="1" dirty="0" smtClean="0">
                <a:solidFill>
                  <a:srgbClr val="C00000"/>
                </a:solidFill>
                <a:latin typeface="Comic Sans MS" pitchFamily="66" charset="0"/>
              </a:rPr>
              <a:t>Как хлеб на стол пришёл</a:t>
            </a:r>
            <a:endParaRPr lang="ru-RU" sz="2800" b="1" dirty="0">
              <a:solidFill>
                <a:srgbClr val="C00000"/>
              </a:solidFill>
              <a:latin typeface="Comic Sans MS" pitchFamily="66" charset="0"/>
            </a:endParaRPr>
          </a:p>
        </p:txBody>
      </p:sp>
      <p:sp>
        <p:nvSpPr>
          <p:cNvPr id="4" name="Стрелка вправо 3">
            <a:hlinkClick r:id="" action="ppaction://hlinkshowjump?jump=nextslide"/>
          </p:cNvPr>
          <p:cNvSpPr/>
          <p:nvPr/>
        </p:nvSpPr>
        <p:spPr>
          <a:xfrm>
            <a:off x="8388424" y="6453336"/>
            <a:ext cx="576064" cy="288032"/>
          </a:xfrm>
          <a:prstGeom prst="rightArrow">
            <a:avLst/>
          </a:prstGeom>
          <a:solidFill>
            <a:schemeClr val="accent5">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2780968"/>
            <a:ext cx="8208912" cy="646331"/>
          </a:xfrm>
          <a:prstGeom prst="rect">
            <a:avLst/>
          </a:prstGeom>
        </p:spPr>
        <p:txBody>
          <a:bodyPr wrap="square">
            <a:spAutoFit/>
          </a:bodyPr>
          <a:lstStyle/>
          <a:p>
            <a:r>
              <a:rPr lang="ru-RU" b="1" dirty="0" smtClean="0">
                <a:solidFill>
                  <a:srgbClr val="002060"/>
                </a:solidFill>
                <a:latin typeface="Comic Sans MS" pitchFamily="66" charset="0"/>
              </a:rPr>
              <a:t>Составь и запиши вопрос по содержанию прочитанного текста. Помни: ответ на вопрос должен содержать главную мысль текста.</a:t>
            </a:r>
            <a:endParaRPr lang="ru-RU" b="1" dirty="0">
              <a:solidFill>
                <a:srgbClr val="002060"/>
              </a:solidFill>
              <a:latin typeface="Comic Sans MS" pitchFamily="66" charset="0"/>
            </a:endParaRPr>
          </a:p>
        </p:txBody>
      </p:sp>
      <p:sp>
        <p:nvSpPr>
          <p:cNvPr id="6" name="TextBox 5"/>
          <p:cNvSpPr txBox="1"/>
          <p:nvPr/>
        </p:nvSpPr>
        <p:spPr>
          <a:xfrm>
            <a:off x="3779912" y="2348920"/>
            <a:ext cx="1584176" cy="400110"/>
          </a:xfrm>
          <a:prstGeom prst="rect">
            <a:avLst/>
          </a:prstGeom>
          <a:noFill/>
        </p:spPr>
        <p:txBody>
          <a:bodyPr wrap="square" rtlCol="0">
            <a:spAutoFit/>
          </a:bodyPr>
          <a:lstStyle/>
          <a:p>
            <a:pPr algn="ctr"/>
            <a:r>
              <a:rPr lang="ru-RU" sz="2000" b="1" dirty="0" smtClean="0">
                <a:solidFill>
                  <a:srgbClr val="0070C0"/>
                </a:solidFill>
                <a:latin typeface="Comic Sans MS" pitchFamily="66" charset="0"/>
              </a:rPr>
              <a:t>Задание 7</a:t>
            </a:r>
            <a:endParaRPr lang="ru-RU" sz="2000" b="1" dirty="0">
              <a:solidFill>
                <a:srgbClr val="0070C0"/>
              </a:solidFill>
              <a:latin typeface="Comic Sans MS" pitchFamily="66" charset="0"/>
            </a:endParaRPr>
          </a:p>
        </p:txBody>
      </p:sp>
      <p:sp>
        <p:nvSpPr>
          <p:cNvPr id="7" name="Скругленный прямоугольник 6"/>
          <p:cNvSpPr/>
          <p:nvPr/>
        </p:nvSpPr>
        <p:spPr>
          <a:xfrm>
            <a:off x="467544" y="3429040"/>
            <a:ext cx="5400600" cy="360000"/>
          </a:xfrm>
          <a:prstGeom prst="round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rPr>
              <a:t>Почему к хлебу надо относиться бережно? </a:t>
            </a:r>
            <a:r>
              <a:rPr lang="ru-RU" b="1" dirty="0" smtClean="0">
                <a:solidFill>
                  <a:srgbClr val="FF0000"/>
                </a:solidFill>
                <a:latin typeface="Times New Roman" panose="02020603050405020304" pitchFamily="18" charset="0"/>
                <a:cs typeface="Times New Roman" panose="02020603050405020304" pitchFamily="18" charset="0"/>
              </a:rPr>
              <a:t>1 балл</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779912" y="188640"/>
            <a:ext cx="1584176" cy="400110"/>
          </a:xfrm>
          <a:prstGeom prst="rect">
            <a:avLst/>
          </a:prstGeom>
          <a:noFill/>
        </p:spPr>
        <p:txBody>
          <a:bodyPr wrap="square" rtlCol="0">
            <a:spAutoFit/>
          </a:bodyPr>
          <a:lstStyle/>
          <a:p>
            <a:pPr algn="ctr"/>
            <a:r>
              <a:rPr lang="ru-RU" sz="2000" b="1" dirty="0" smtClean="0">
                <a:solidFill>
                  <a:srgbClr val="0070C0"/>
                </a:solidFill>
                <a:latin typeface="Comic Sans MS" pitchFamily="66" charset="0"/>
              </a:rPr>
              <a:t>Задание 6</a:t>
            </a:r>
            <a:endParaRPr lang="ru-RU" sz="2000" b="1" dirty="0">
              <a:solidFill>
                <a:srgbClr val="0070C0"/>
              </a:solidFill>
              <a:latin typeface="Comic Sans MS" pitchFamily="66" charset="0"/>
            </a:endParaRPr>
          </a:p>
        </p:txBody>
      </p:sp>
      <p:sp>
        <p:nvSpPr>
          <p:cNvPr id="10" name="Прямоугольник 9"/>
          <p:cNvSpPr/>
          <p:nvPr/>
        </p:nvSpPr>
        <p:spPr>
          <a:xfrm>
            <a:off x="179512" y="548680"/>
            <a:ext cx="8496944" cy="369332"/>
          </a:xfrm>
          <a:prstGeom prst="rect">
            <a:avLst/>
          </a:prstGeom>
        </p:spPr>
        <p:txBody>
          <a:bodyPr wrap="square">
            <a:spAutoFit/>
          </a:bodyPr>
          <a:lstStyle/>
          <a:p>
            <a:r>
              <a:rPr lang="ru-RU" b="1" dirty="0" smtClean="0">
                <a:solidFill>
                  <a:srgbClr val="002060"/>
                </a:solidFill>
                <a:latin typeface="Comic Sans MS" pitchFamily="66" charset="0"/>
              </a:rPr>
              <a:t>Выпиши из текста названия изделий, которые выпекают из муки.</a:t>
            </a:r>
            <a:r>
              <a:rPr lang="ru-RU" dirty="0" smtClean="0"/>
              <a:t>  </a:t>
            </a:r>
          </a:p>
        </p:txBody>
      </p:sp>
      <p:sp>
        <p:nvSpPr>
          <p:cNvPr id="11" name="Прямоугольник 10"/>
          <p:cNvSpPr/>
          <p:nvPr/>
        </p:nvSpPr>
        <p:spPr>
          <a:xfrm>
            <a:off x="179512" y="1412776"/>
            <a:ext cx="7848872" cy="369332"/>
          </a:xfrm>
          <a:prstGeom prst="rect">
            <a:avLst/>
          </a:prstGeom>
        </p:spPr>
        <p:txBody>
          <a:bodyPr wrap="square">
            <a:spAutoFit/>
          </a:bodyPr>
          <a:lstStyle/>
          <a:p>
            <a:r>
              <a:rPr lang="ru-RU" b="1" dirty="0" smtClean="0">
                <a:solidFill>
                  <a:srgbClr val="002060"/>
                </a:solidFill>
                <a:latin typeface="Comic Sans MS" pitchFamily="66" charset="0"/>
              </a:rPr>
              <a:t>Запиши другие названия изделий из муки, которые ты знаешь.</a:t>
            </a:r>
            <a:endParaRPr lang="ru-RU" b="1" dirty="0">
              <a:solidFill>
                <a:srgbClr val="002060"/>
              </a:solidFill>
              <a:latin typeface="Comic Sans MS" pitchFamily="66" charset="0"/>
            </a:endParaRPr>
          </a:p>
        </p:txBody>
      </p:sp>
      <p:sp>
        <p:nvSpPr>
          <p:cNvPr id="13" name="Скругленный прямоугольник 12"/>
          <p:cNvSpPr/>
          <p:nvPr/>
        </p:nvSpPr>
        <p:spPr>
          <a:xfrm>
            <a:off x="395536" y="908720"/>
            <a:ext cx="4608512" cy="360000"/>
          </a:xfrm>
          <a:prstGeom prst="round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каравай, калач, батончик, рогалик</a:t>
            </a:r>
            <a:endParaRPr lang="ru-RU" b="1" dirty="0">
              <a:solidFill>
                <a:schemeClr val="tx1"/>
              </a:solidFill>
            </a:endParaRPr>
          </a:p>
        </p:txBody>
      </p:sp>
      <p:sp>
        <p:nvSpPr>
          <p:cNvPr id="14" name="Скругленный прямоугольник 13"/>
          <p:cNvSpPr/>
          <p:nvPr/>
        </p:nvSpPr>
        <p:spPr>
          <a:xfrm>
            <a:off x="101126" y="1835532"/>
            <a:ext cx="8280920" cy="478548"/>
          </a:xfrm>
          <a:prstGeom prst="round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rPr>
              <a:t>Буханка, блины, пироги, плюшки, бублики, баранки, сушки, пряники, рулет и др.                       </a:t>
            </a:r>
            <a:r>
              <a:rPr lang="ru-RU" b="1" dirty="0" smtClean="0">
                <a:solidFill>
                  <a:srgbClr val="FF0000"/>
                </a:solidFill>
                <a:latin typeface="Times New Roman" panose="02020603050405020304" pitchFamily="18" charset="0"/>
                <a:cs typeface="Times New Roman" panose="02020603050405020304" pitchFamily="18" charset="0"/>
              </a:rPr>
              <a:t>2 балла</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3563888" y="4067780"/>
            <a:ext cx="1800200" cy="400110"/>
          </a:xfrm>
          <a:prstGeom prst="rect">
            <a:avLst/>
          </a:prstGeom>
          <a:noFill/>
        </p:spPr>
        <p:txBody>
          <a:bodyPr wrap="square" rtlCol="0">
            <a:spAutoFit/>
          </a:bodyPr>
          <a:lstStyle/>
          <a:p>
            <a:pPr algn="ctr"/>
            <a:r>
              <a:rPr lang="ru-RU" sz="2000" b="1" dirty="0" smtClean="0">
                <a:solidFill>
                  <a:srgbClr val="0070C0"/>
                </a:solidFill>
                <a:latin typeface="Comic Sans MS" pitchFamily="66" charset="0"/>
              </a:rPr>
              <a:t>Задание 8</a:t>
            </a:r>
            <a:endParaRPr lang="ru-RU" sz="2000" b="1" dirty="0">
              <a:solidFill>
                <a:srgbClr val="0070C0"/>
              </a:solidFill>
              <a:latin typeface="Comic Sans MS" pitchFamily="66" charset="0"/>
            </a:endParaRPr>
          </a:p>
        </p:txBody>
      </p:sp>
      <p:sp>
        <p:nvSpPr>
          <p:cNvPr id="16" name="Прямоугольник 15"/>
          <p:cNvSpPr/>
          <p:nvPr/>
        </p:nvSpPr>
        <p:spPr>
          <a:xfrm>
            <a:off x="275296" y="5229200"/>
            <a:ext cx="8500713" cy="1477328"/>
          </a:xfrm>
          <a:prstGeom prst="rect">
            <a:avLst/>
          </a:prstGeom>
        </p:spPr>
        <p:txBody>
          <a:bodyPr wrap="square">
            <a:spAutoFit/>
          </a:bodyPr>
          <a:lstStyle/>
          <a:p>
            <a:r>
              <a:rPr lang="ru-RU" dirty="0" smtClean="0"/>
              <a:t>1.___________________________              4.______________________________</a:t>
            </a:r>
          </a:p>
          <a:p>
            <a:endParaRPr lang="ru-RU" dirty="0"/>
          </a:p>
          <a:p>
            <a:r>
              <a:rPr lang="ru-RU" dirty="0" smtClean="0"/>
              <a:t>2. ___________________________              5. ______________________________</a:t>
            </a:r>
            <a:endParaRPr lang="ru-RU" b="1" dirty="0" smtClean="0"/>
          </a:p>
          <a:p>
            <a:endParaRPr lang="ru-RU" b="1" dirty="0"/>
          </a:p>
          <a:p>
            <a:r>
              <a:rPr lang="ru-RU" dirty="0"/>
              <a:t>3</a:t>
            </a:r>
            <a:r>
              <a:rPr lang="ru-RU" dirty="0" smtClean="0"/>
              <a:t>.____________________________                                            </a:t>
            </a:r>
            <a:r>
              <a:rPr lang="ru-RU" b="1" dirty="0" smtClean="0">
                <a:solidFill>
                  <a:srgbClr val="FF0000"/>
                </a:solidFill>
                <a:latin typeface="Times New Roman" panose="02020603050405020304" pitchFamily="18" charset="0"/>
                <a:cs typeface="Times New Roman" panose="02020603050405020304" pitchFamily="18" charset="0"/>
              </a:rPr>
              <a:t>4 балла</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319759" y="4651187"/>
            <a:ext cx="8064896" cy="646331"/>
          </a:xfrm>
          <a:prstGeom prst="rect">
            <a:avLst/>
          </a:prstGeom>
        </p:spPr>
        <p:txBody>
          <a:bodyPr wrap="square">
            <a:spAutoFit/>
          </a:bodyPr>
          <a:lstStyle/>
          <a:p>
            <a:r>
              <a:rPr lang="ru-RU" b="1" dirty="0" smtClean="0">
                <a:solidFill>
                  <a:srgbClr val="002060"/>
                </a:solidFill>
                <a:latin typeface="Comic Sans MS" pitchFamily="66" charset="0"/>
              </a:rPr>
              <a:t>Составь и посоветуй друзьям рецепт хлеба, который можно испечь в домашних условиях, используя рекомендации из текста. </a:t>
            </a:r>
            <a:endParaRPr lang="ru-RU" b="1" dirty="0">
              <a:solidFill>
                <a:srgbClr val="002060"/>
              </a:solidFill>
              <a:latin typeface="Comic Sans MS" pitchFamily="66" charset="0"/>
            </a:endParaRPr>
          </a:p>
        </p:txBody>
      </p:sp>
      <p:sp>
        <p:nvSpPr>
          <p:cNvPr id="18" name="Стрелка вправо 17">
            <a:hlinkClick r:id="" action="ppaction://hlinkshowjump?jump=endshow"/>
          </p:cNvPr>
          <p:cNvSpPr/>
          <p:nvPr/>
        </p:nvSpPr>
        <p:spPr>
          <a:xfrm>
            <a:off x="8388424" y="6453336"/>
            <a:ext cx="576064" cy="288032"/>
          </a:xfrm>
          <a:prstGeom prst="rightArrow">
            <a:avLst/>
          </a:prstGeom>
          <a:solidFill>
            <a:schemeClr val="accent5">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7"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
                                            <p:txEl>
                                              <p:pRg st="0" end="0"/>
                                            </p:txEl>
                                          </p:spTgt>
                                        </p:tgtEl>
                                        <p:attrNameLst>
                                          <p:attrName>fill.type</p:attrName>
                                        </p:attrNameLst>
                                      </p:cBhvr>
                                      <p:to>
                                        <p:strVal val="solid"/>
                                      </p:to>
                                    </p:set>
                                  </p:childTnLst>
                                </p:cTn>
                              </p:par>
                            </p:childTnLst>
                          </p:cTn>
                        </p:par>
                      </p:childTnLst>
                    </p:cTn>
                  </p:par>
                </p:childTnLst>
              </p:cTn>
              <p:nextCondLst>
                <p:cond evt="onClick" delay="0">
                  <p:tgtEl>
                    <p:spTgt spid="7"/>
                  </p:tgtEl>
                </p:cond>
              </p:nextCondLst>
            </p:seq>
            <p:seq concurrent="1" nextAc="seek">
              <p:cTn id="10" restart="whenNotActive" fill="hold" evtFilter="cancelBubble" nodeType="interactiveSeq">
                <p:stCondLst>
                  <p:cond evt="onClick" delay="0">
                    <p:tgtEl>
                      <p:spTgt spid="13"/>
                    </p:tgtEl>
                  </p:cond>
                </p:stCondLst>
                <p:endSync evt="end" delay="0">
                  <p:rtn val="all"/>
                </p:endSync>
                <p:childTnLst>
                  <p:par>
                    <p:cTn id="11" fill="hold">
                      <p:stCondLst>
                        <p:cond delay="0"/>
                      </p:stCondLst>
                      <p:childTnLst>
                        <p:par>
                          <p:cTn id="12" fill="hold">
                            <p:stCondLst>
                              <p:cond delay="0"/>
                            </p:stCondLst>
                            <p:childTnLst>
                              <p:par>
                                <p:cTn id="13" presetID="27" presetClass="entr" presetSubtype="0" fill="hold" nodeType="clickEffect">
                                  <p:stCondLst>
                                    <p:cond delay="0"/>
                                  </p:stCondLst>
                                  <p:iterate type="lt">
                                    <p:tmPct val="50000"/>
                                  </p:iterate>
                                  <p:childTnLst>
                                    <p:set>
                                      <p:cBhvr>
                                        <p:cTn id="14" dur="1" fill="hold">
                                          <p:stCondLst>
                                            <p:cond delay="0"/>
                                          </p:stCondLst>
                                        </p:cTn>
                                        <p:tgtEl>
                                          <p:spTgt spid="13">
                                            <p:txEl>
                                              <p:pRg st="0" end="0"/>
                                            </p:txEl>
                                          </p:spTgt>
                                        </p:tgtEl>
                                        <p:attrNameLst>
                                          <p:attrName>style.visibility</p:attrName>
                                        </p:attrNameLst>
                                      </p:cBhvr>
                                      <p:to>
                                        <p:strVal val="visible"/>
                                      </p:to>
                                    </p:set>
                                    <p:anim calcmode="discrete" valueType="clr">
                                      <p:cBhvr override="childStyle">
                                        <p:cTn id="15" dur="80"/>
                                        <p:tgtEl>
                                          <p:spTgt spid="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3">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13">
                                            <p:txEl>
                                              <p:pRg st="0" end="0"/>
                                            </p:txEl>
                                          </p:spTgt>
                                        </p:tgtEl>
                                        <p:attrNameLst>
                                          <p:attrName>fill.type</p:attrName>
                                        </p:attrNameLst>
                                      </p:cBhvr>
                                      <p:to>
                                        <p:strVal val="solid"/>
                                      </p:to>
                                    </p:set>
                                  </p:childTnLst>
                                </p:cTn>
                              </p:par>
                            </p:childTnLst>
                          </p:cTn>
                        </p:par>
                      </p:childTnLst>
                    </p:cTn>
                  </p:par>
                </p:childTnLst>
              </p:cTn>
              <p:nextCondLst>
                <p:cond evt="onClick" delay="0">
                  <p:tgtEl>
                    <p:spTgt spid="13"/>
                  </p:tgtEl>
                </p:cond>
              </p:nextCondLst>
            </p:seq>
            <p:seq concurrent="1" nextAc="seek">
              <p:cTn id="18" restart="whenNotActive" fill="hold" evtFilter="cancelBubble" nodeType="interactiveSeq">
                <p:stCondLst>
                  <p:cond evt="onClick" delay="0">
                    <p:tgtEl>
                      <p:spTgt spid="14"/>
                    </p:tgtEl>
                  </p:cond>
                </p:stCondLst>
                <p:endSync evt="end" delay="0">
                  <p:rtn val="all"/>
                </p:endSync>
                <p:childTnLst>
                  <p:par>
                    <p:cTn id="19" fill="hold">
                      <p:stCondLst>
                        <p:cond delay="0"/>
                      </p:stCondLst>
                      <p:childTnLst>
                        <p:par>
                          <p:cTn id="20" fill="hold">
                            <p:stCondLst>
                              <p:cond delay="0"/>
                            </p:stCondLst>
                            <p:childTnLst>
                              <p:par>
                                <p:cTn id="21" presetID="27" presetClass="entr" presetSubtype="0" fill="hold" nodeType="clickEffect">
                                  <p:stCondLst>
                                    <p:cond delay="0"/>
                                  </p:stCondLst>
                                  <p:iterate type="lt">
                                    <p:tmPct val="50000"/>
                                  </p:iterate>
                                  <p:childTnLst>
                                    <p:set>
                                      <p:cBhvr>
                                        <p:cTn id="22"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23"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25" dur="80"/>
                                        <p:tgtEl>
                                          <p:spTgt spid="14">
                                            <p:txEl>
                                              <p:pRg st="0" end="0"/>
                                            </p:txEl>
                                          </p:spTgt>
                                        </p:tgtEl>
                                        <p:attrNameLst>
                                          <p:attrName>fill.type</p:attrName>
                                        </p:attrNameLst>
                                      </p:cBhvr>
                                      <p:to>
                                        <p:strVal val="solid"/>
                                      </p:to>
                                    </p:set>
                                  </p:childTnLst>
                                </p:cTn>
                              </p:par>
                            </p:childTnLst>
                          </p:cTn>
                        </p:par>
                      </p:childTnLst>
                    </p:cTn>
                  </p:par>
                </p:childTnLst>
              </p:cTn>
              <p:nextCondLst>
                <p:cond evt="onClick" delay="0">
                  <p:tgtEl>
                    <p:spTgt spid="1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94189" y="1268760"/>
            <a:ext cx="8000524" cy="4896544"/>
          </a:xfrm>
        </p:spPr>
        <p:txBody>
          <a:bodyPr>
            <a:normAutofit/>
          </a:bodyPr>
          <a:lstStyle/>
          <a:p>
            <a:r>
              <a:rPr lang="ru-RU" sz="2800" dirty="0" smtClean="0"/>
              <a:t>                                 </a:t>
            </a:r>
            <a:br>
              <a:rPr lang="ru-RU" sz="2800" dirty="0" smtClean="0"/>
            </a:br>
            <a:r>
              <a:rPr lang="ru-RU" sz="2800" dirty="0"/>
              <a:t> </a:t>
            </a:r>
            <a:r>
              <a:rPr lang="ru-RU" sz="2800" dirty="0" smtClean="0"/>
              <a:t>                                </a:t>
            </a:r>
            <a:r>
              <a:rPr lang="ru-RU" sz="2000" dirty="0" smtClean="0">
                <a:solidFill>
                  <a:srgbClr val="FF0000"/>
                </a:solidFill>
                <a:latin typeface="Times New Roman" panose="02020603050405020304" pitchFamily="18" charset="0"/>
                <a:cs typeface="Times New Roman" panose="02020603050405020304" pitchFamily="18" charset="0"/>
              </a:rPr>
              <a:t>-всё получилось!</a:t>
            </a:r>
            <a:r>
              <a:rPr lang="ru-RU" sz="2800" dirty="0" smtClean="0"/>
              <a:t/>
            </a:r>
            <a:br>
              <a:rPr lang="ru-RU" sz="2800" dirty="0" smtClean="0"/>
            </a:br>
            <a:r>
              <a:rPr lang="ru-RU" sz="2800" dirty="0"/>
              <a:t/>
            </a:r>
            <a:br>
              <a:rPr lang="ru-RU" sz="2800" dirty="0"/>
            </a:br>
            <a:r>
              <a:rPr lang="ru-RU" sz="2800" dirty="0"/>
              <a:t> </a:t>
            </a:r>
            <a:r>
              <a:rPr lang="ru-RU" sz="2800" dirty="0" smtClean="0"/>
              <a:t>                               </a:t>
            </a:r>
            <a:br>
              <a:rPr lang="ru-RU" sz="2800" dirty="0" smtClean="0"/>
            </a:br>
            <a:r>
              <a:rPr lang="ru-RU" sz="2000" dirty="0"/>
              <a:t> </a:t>
            </a:r>
            <a:r>
              <a:rPr lang="ru-RU" sz="2000" dirty="0" smtClean="0"/>
              <a:t>                                          </a:t>
            </a:r>
            <a:br>
              <a:rPr lang="ru-RU" sz="2000" dirty="0" smtClean="0"/>
            </a:br>
            <a:r>
              <a:rPr lang="ru-RU" sz="2000" dirty="0"/>
              <a:t> </a:t>
            </a:r>
            <a:r>
              <a:rPr lang="ru-RU" sz="2000" dirty="0" smtClean="0"/>
              <a:t>                                          </a:t>
            </a:r>
            <a:br>
              <a:rPr lang="ru-RU" sz="2000" dirty="0" smtClean="0"/>
            </a:br>
            <a:r>
              <a:rPr lang="ru-RU" sz="2000" dirty="0"/>
              <a:t> </a:t>
            </a:r>
            <a:r>
              <a:rPr lang="ru-RU" sz="2000" dirty="0" smtClean="0"/>
              <a:t>                                           </a:t>
            </a:r>
            <a:r>
              <a:rPr lang="ru-RU" sz="2000" dirty="0" smtClean="0">
                <a:solidFill>
                  <a:srgbClr val="00B050"/>
                </a:solidFill>
                <a:latin typeface="Times New Roman" panose="02020603050405020304" pitchFamily="18" charset="0"/>
                <a:cs typeface="Times New Roman" panose="02020603050405020304" pitchFamily="18" charset="0"/>
              </a:rPr>
              <a:t>- Было трудно, но я справился!</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t/>
            </a:r>
            <a:br>
              <a:rPr lang="ru-RU" sz="2000" dirty="0"/>
            </a:br>
            <a:r>
              <a:rPr lang="ru-RU" sz="2800" dirty="0" smtClean="0"/>
              <a:t/>
            </a:r>
            <a:br>
              <a:rPr lang="ru-RU" sz="2800" dirty="0" smtClean="0"/>
            </a:br>
            <a:r>
              <a:rPr lang="ru-RU" sz="2800" dirty="0"/>
              <a:t> </a:t>
            </a:r>
            <a:r>
              <a:rPr lang="ru-RU" sz="2800" dirty="0" smtClean="0"/>
              <a:t>                                         </a:t>
            </a:r>
            <a:br>
              <a:rPr lang="ru-RU" sz="2800" dirty="0" smtClean="0"/>
            </a:br>
            <a:r>
              <a:rPr lang="ru-RU" sz="2800" dirty="0"/>
              <a:t> </a:t>
            </a:r>
            <a:r>
              <a:rPr lang="ru-RU" sz="2800" dirty="0" smtClean="0"/>
              <a:t>                                </a:t>
            </a:r>
            <a:r>
              <a:rPr lang="ru-RU" sz="2000" dirty="0" smtClean="0">
                <a:solidFill>
                  <a:srgbClr val="002060"/>
                </a:solidFill>
                <a:latin typeface="Times New Roman" panose="02020603050405020304" pitchFamily="18" charset="0"/>
                <a:cs typeface="Times New Roman" panose="02020603050405020304" pitchFamily="18" charset="0"/>
              </a:rPr>
              <a:t>- Надо тренироваться!</a:t>
            </a:r>
            <a:endParaRPr lang="ru-RU" sz="2000" dirty="0">
              <a:solidFill>
                <a:srgbClr val="002060"/>
              </a:solidFill>
              <a:latin typeface="Times New Roman" panose="02020603050405020304" pitchFamily="18" charset="0"/>
              <a:cs typeface="Times New Roman" panose="02020603050405020304" pitchFamily="18" charset="0"/>
            </a:endParaRPr>
          </a:p>
        </p:txBody>
      </p:sp>
      <p:sp>
        <p:nvSpPr>
          <p:cNvPr id="8" name="Текст 7"/>
          <p:cNvSpPr>
            <a:spLocks noGrp="1"/>
          </p:cNvSpPr>
          <p:nvPr>
            <p:ph type="body" idx="1"/>
          </p:nvPr>
        </p:nvSpPr>
        <p:spPr>
          <a:xfrm>
            <a:off x="899592" y="271828"/>
            <a:ext cx="7585242" cy="996932"/>
          </a:xfrm>
        </p:spPr>
        <p:txBody>
          <a:bodyPr>
            <a:normAutofit fontScale="92500" lnSpcReduction="20000"/>
          </a:bodyPr>
          <a:lstStyle/>
          <a:p>
            <a:pPr algn="ctr"/>
            <a:r>
              <a:rPr lang="ru-RU" sz="4000" b="1" smtClean="0">
                <a:solidFill>
                  <a:srgbClr val="FF0000"/>
                </a:solidFill>
                <a:latin typeface="Times New Roman" panose="02020603050405020304" pitchFamily="18" charset="0"/>
                <a:cs typeface="Times New Roman" panose="02020603050405020304" pitchFamily="18" charset="0"/>
              </a:rPr>
              <a:t>ОЦЕНИ СВОЮ РАБОТУ НА УРОКЕ</a:t>
            </a:r>
            <a:endParaRPr lang="ru-RU" sz="4000" b="1" dirty="0">
              <a:solidFill>
                <a:srgbClr val="FF000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722311" y="1237215"/>
            <a:ext cx="2347185" cy="1584176"/>
          </a:xfrm>
          <a:prstGeom prst="rect">
            <a:avLst/>
          </a:prstGeom>
          <a:ln>
            <a:noFill/>
          </a:ln>
          <a:effectLst>
            <a:outerShdw blurRad="292100" dist="139700" dir="2700000" algn="tl" rotWithShape="0">
              <a:srgbClr val="333333">
                <a:alpha val="65000"/>
              </a:srgbClr>
            </a:outerShdw>
          </a:effectLst>
        </p:spPr>
      </p:pic>
      <p:pic>
        <p:nvPicPr>
          <p:cNvPr id="12" name="Рисунок 11" descr="C:\Users\Наталья Ивановна\Downloads\540-5405598_smiley-clipart-learning-smiley-face-writin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189" y="3064218"/>
            <a:ext cx="2378273" cy="1384782"/>
          </a:xfrm>
          <a:prstGeom prst="rect">
            <a:avLst/>
          </a:prstGeom>
          <a:noFill/>
          <a:ln>
            <a:noFill/>
          </a:ln>
        </p:spPr>
      </p:pic>
      <p:pic>
        <p:nvPicPr>
          <p:cNvPr id="13" name="Рисунок 12" descr="C:\Users\Наталья Ивановна\Downloads\a36dcbb831e1f0556cafbae3de01a8ac.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450" y="4691827"/>
            <a:ext cx="2347185" cy="1331116"/>
          </a:xfrm>
          <a:prstGeom prst="rect">
            <a:avLst/>
          </a:prstGeom>
          <a:noFill/>
          <a:ln>
            <a:noFill/>
          </a:ln>
        </p:spPr>
      </p:pic>
    </p:spTree>
    <p:extLst>
      <p:ext uri="{BB962C8B-B14F-4D97-AF65-F5344CB8AC3E}">
        <p14:creationId xmlns:p14="http://schemas.microsoft.com/office/powerpoint/2010/main" val="2801777344"/>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Прямоугольник 1"/>
          <p:cNvSpPr/>
          <p:nvPr/>
        </p:nvSpPr>
        <p:spPr>
          <a:xfrm>
            <a:off x="179512" y="692696"/>
            <a:ext cx="8568952" cy="1815882"/>
          </a:xfrm>
          <a:prstGeom prst="rect">
            <a:avLst/>
          </a:prstGeom>
        </p:spPr>
        <p:txBody>
          <a:bodyPr wrap="square">
            <a:spAutoFit/>
          </a:bodyPr>
          <a:lstStyle/>
          <a:p>
            <a:r>
              <a:rPr lang="en-US" sz="1600" dirty="0" smtClean="0">
                <a:hlinkClick r:id="rId2"/>
              </a:rPr>
              <a:t>https://top-fon.com/uploads/posts/2023-01/1674868884_top-fon-com-p-fon-dlya-prezentatsii-zerno-195.png</a:t>
            </a:r>
            <a:r>
              <a:rPr lang="ru-RU" sz="1600" dirty="0" smtClean="0"/>
              <a:t> </a:t>
            </a:r>
          </a:p>
          <a:p>
            <a:r>
              <a:rPr lang="en-US" sz="1600" dirty="0" smtClean="0">
                <a:hlinkClick r:id="rId3"/>
              </a:rPr>
              <a:t>https://dou22neftekamsk.edu-rb.ru/files/news/6d3866b564.jpg</a:t>
            </a:r>
            <a:endParaRPr lang="ru-RU" sz="1600" dirty="0" smtClean="0"/>
          </a:p>
          <a:p>
            <a:r>
              <a:rPr lang="en-US" sz="1600" dirty="0" smtClean="0">
                <a:hlinkClick r:id="rId4"/>
              </a:rPr>
              <a:t>https://gas-kvas.com/uploads/posts/2023-01/1674660360_gas-kvas-com-p-konturnii-risunok-karavaya-27.jpg</a:t>
            </a:r>
            <a:r>
              <a:rPr lang="en-US" sz="1600" dirty="0" smtClean="0"/>
              <a:t> </a:t>
            </a:r>
            <a:endParaRPr lang="ru-RU" sz="1600" dirty="0" smtClean="0"/>
          </a:p>
          <a:p>
            <a:r>
              <a:rPr lang="en-US" sz="1600" dirty="0" smtClean="0">
                <a:hlinkClick r:id="rId5"/>
              </a:rPr>
              <a:t>https://qwizz.ru/wp-content/uploads/2022/06/tradiciya-vstrechat-hlebom-i-solyu-9.jpg</a:t>
            </a:r>
            <a:r>
              <a:rPr lang="en-US" sz="1600" dirty="0" smtClean="0"/>
              <a:t> </a:t>
            </a:r>
            <a:r>
              <a:rPr lang="en-US" sz="1600" dirty="0" smtClean="0">
                <a:hlinkClick r:id="rId6"/>
              </a:rPr>
              <a:t>https://fs.znanio.ru/d5af0e/4a/e2/dd75d929284100320a81220d7990668ddf.jpg</a:t>
            </a:r>
            <a:r>
              <a:rPr lang="ru-RU" sz="1600" dirty="0" smtClean="0"/>
              <a:t> </a:t>
            </a:r>
            <a:r>
              <a:rPr lang="en-US" sz="1600" dirty="0" smtClean="0"/>
              <a:t> </a:t>
            </a:r>
            <a:r>
              <a:rPr lang="ru-RU" sz="1600" dirty="0" smtClean="0"/>
              <a:t> </a:t>
            </a:r>
            <a:endParaRPr lang="ru-RU" sz="1600" dirty="0"/>
          </a:p>
        </p:txBody>
      </p:sp>
      <p:sp>
        <p:nvSpPr>
          <p:cNvPr id="4" name="TextBox 3"/>
          <p:cNvSpPr txBox="1"/>
          <p:nvPr/>
        </p:nvSpPr>
        <p:spPr>
          <a:xfrm>
            <a:off x="323528" y="386244"/>
            <a:ext cx="3528392" cy="369332"/>
          </a:xfrm>
          <a:prstGeom prst="rect">
            <a:avLst/>
          </a:prstGeom>
          <a:noFill/>
        </p:spPr>
        <p:txBody>
          <a:bodyPr wrap="square" rtlCol="0">
            <a:spAutoFit/>
          </a:bodyPr>
          <a:lstStyle/>
          <a:p>
            <a:r>
              <a:rPr lang="ru-RU" dirty="0" smtClean="0"/>
              <a:t>Ссылки на интернет-ресурсы:</a:t>
            </a:r>
            <a:endParaRPr lang="ru-RU" dirty="0"/>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anose="02020603050405020304" pitchFamily="18" charset="0"/>
                <a:cs typeface="Times New Roman" panose="02020603050405020304" pitchFamily="18" charset="0"/>
              </a:rPr>
              <a:t>Тракторист</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1" y="1600200"/>
            <a:ext cx="4708785" cy="33409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1" y="3212977"/>
            <a:ext cx="4104456" cy="291318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599330915"/>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kern="50" dirty="0" smtClean="0">
                <a:latin typeface="Times New Roman" panose="02020603050405020304" pitchFamily="18" charset="0"/>
                <a:ea typeface="Andale Sans UI"/>
              </a:rPr>
              <a:t>Были </a:t>
            </a:r>
            <a:r>
              <a:rPr lang="ru-RU" sz="3200" b="1" kern="50" dirty="0">
                <a:latin typeface="Times New Roman" panose="02020603050405020304" pitchFamily="18" charset="0"/>
                <a:ea typeface="Andale Sans UI"/>
              </a:rPr>
              <a:t>времена, когда люди пахали, сеяли </a:t>
            </a:r>
            <a:r>
              <a:rPr lang="ru-RU" sz="3200" b="1" kern="50" dirty="0" smtClean="0">
                <a:latin typeface="Times New Roman" panose="02020603050405020304" pitchFamily="18" charset="0"/>
                <a:ea typeface="Andale Sans UI"/>
              </a:rPr>
              <a:t>вручную.</a:t>
            </a:r>
            <a:endParaRPr lang="ru-RU" sz="3200" b="1" dirty="0"/>
          </a:p>
        </p:txBody>
      </p:sp>
      <p:sp>
        <p:nvSpPr>
          <p:cNvPr id="3" name="Объект 2"/>
          <p:cNvSpPr>
            <a:spLocks noGrp="1"/>
          </p:cNvSpPr>
          <p:nvPr>
            <p:ph idx="1"/>
          </p:nvPr>
        </p:nvSpPr>
        <p:spPr>
          <a:xfrm>
            <a:off x="452437" y="1651000"/>
            <a:ext cx="8229600" cy="4525963"/>
          </a:xfrm>
        </p:spPr>
        <p:txBody>
          <a:bodyPr/>
          <a:lstStyle/>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433" y="1556793"/>
            <a:ext cx="8337058" cy="50265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624368981"/>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kern="50" dirty="0">
                <a:latin typeface="Times New Roman" panose="02020603050405020304" pitchFamily="18" charset="0"/>
                <a:ea typeface="Andale Sans UI"/>
              </a:rPr>
              <a:t>Все лето созревают зёрна в колосьях. Поле в это время очень красивое. </a:t>
            </a:r>
            <a:endParaRPr lang="ru-RU" sz="36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00200"/>
            <a:ext cx="4330824" cy="34849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2924945"/>
            <a:ext cx="4536504" cy="320121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389285847"/>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smtClean="0">
                <a:latin typeface="Times New Roman" panose="02020603050405020304" pitchFamily="18" charset="0"/>
                <a:cs typeface="Times New Roman" panose="02020603050405020304" pitchFamily="18" charset="0"/>
              </a:rPr>
              <a:t>Комбайнёр</a:t>
            </a:r>
            <a:endParaRPr lang="ru-RU" b="1">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442236"/>
            <a:ext cx="8473242" cy="513481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4062226926"/>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spcAft>
                <a:spcPts val="0"/>
              </a:spcAft>
            </a:pP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Элеватор-</a:t>
            </a:r>
            <a:r>
              <a:rPr lang="ru-RU" kern="50" dirty="0" smtClean="0">
                <a:latin typeface="Times New Roman" panose="02020603050405020304" pitchFamily="18" charset="0"/>
                <a:ea typeface="Andale Sans UI"/>
              </a:rPr>
              <a:t>специальные </a:t>
            </a:r>
            <a:r>
              <a:rPr lang="ru-RU" kern="50" dirty="0">
                <a:latin typeface="Times New Roman" panose="02020603050405020304" pitchFamily="18" charset="0"/>
                <a:ea typeface="Andale Sans UI"/>
              </a:rPr>
              <a:t>сооружения для хранения зерна.</a:t>
            </a:r>
            <a:r>
              <a:rPr lang="ru-RU" sz="4000" kern="50" dirty="0">
                <a:latin typeface="Times New Roman" panose="02020603050405020304" pitchFamily="18" charset="0"/>
                <a:ea typeface="Andale Sans UI"/>
              </a:rPr>
              <a:t/>
            </a:r>
            <a:br>
              <a:rPr lang="ru-RU" sz="4000" kern="50" dirty="0">
                <a:latin typeface="Times New Roman" panose="02020603050405020304" pitchFamily="18" charset="0"/>
                <a:ea typeface="Andale Sans UI"/>
              </a:rPr>
            </a:b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18689"/>
            <a:ext cx="8257980" cy="48965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703654298"/>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anose="02020603050405020304" pitchFamily="18" charset="0"/>
                <a:cs typeface="Times New Roman" panose="02020603050405020304" pitchFamily="18" charset="0"/>
              </a:rPr>
              <a:t>Мельница</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352" y="1417638"/>
            <a:ext cx="8311295" cy="51797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752588573"/>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anose="02020603050405020304" pitchFamily="18" charset="0"/>
                <a:cs typeface="Times New Roman" panose="02020603050405020304" pitchFamily="18" charset="0"/>
              </a:rPr>
              <a:t>Хлебозавод, пекарня</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endParaRPr lang="ru-R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746" y="1221502"/>
            <a:ext cx="8470507" cy="528335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1123344127"/>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8784976" cy="6740307"/>
          </a:xfrm>
          <a:prstGeom prst="rect">
            <a:avLst/>
          </a:prstGeom>
        </p:spPr>
        <p:txBody>
          <a:bodyPr wrap="square">
            <a:spAutoFit/>
          </a:bodyPr>
          <a:lstStyle/>
          <a:p>
            <a:r>
              <a:rPr lang="ru-RU" dirty="0" smtClean="0"/>
              <a:t>    Хлеб является главной ценностью человека, это символ изобилия, обеспеченности. Каждого из нас с детства учили бережно относиться к хлебу. Но почему такую важную роль отводят хлебу и почему считают, что он всему голова? Для этого нужно  перенестись в далёкие времена. </a:t>
            </a:r>
          </a:p>
          <a:p>
            <a:r>
              <a:rPr lang="ru-RU" dirty="0" smtClean="0"/>
              <a:t>   На Руси с древнейших времён хлеб пекли из кислого (заквашенного) теста. Закваской служили дрожжи, в которые добавляли муку, яйца, соль, воду. Полученной смеси давали настояться. </a:t>
            </a:r>
          </a:p>
          <a:p>
            <a:r>
              <a:rPr lang="ru-RU" dirty="0" smtClean="0"/>
              <a:t>   Хлеб-батюшка - так уважительно называли на Руси хлеб. Это название связано с реальной жизнью крестьянина-земледельца, для которого хлеб был основным средством пропитания, давал ему силу и энергию. </a:t>
            </a:r>
          </a:p>
          <a:p>
            <a:r>
              <a:rPr lang="ru-RU" dirty="0" smtClean="0"/>
              <a:t>   Дорогих и желанных гостей на Руси встречали посыпанным солью хлебом.  </a:t>
            </a:r>
            <a:r>
              <a:rPr lang="ru-RU" dirty="0" err="1" smtClean="0"/>
              <a:t>Moлодых</a:t>
            </a:r>
            <a:r>
              <a:rPr lang="ru-RU" dirty="0" smtClean="0"/>
              <a:t>- родители обязательно благословляли караваем, чтобы их семейная жизнь была счастливая и лёгкая. Также с хлебом шли в гости к тем, у кого рождался ребёнок.    </a:t>
            </a:r>
          </a:p>
          <a:p>
            <a:r>
              <a:rPr lang="ru-RU" dirty="0" smtClean="0"/>
              <a:t>   Поскольку в былые времена не было таких технологий, как сейчас, хлеб доставался гораздо более тяжёлыми усилиями, имел более высокую значимость. Ему были посвящены многие хвалебные песнопения, про него складывали пословицы. Также  существовало такое мнение, что, если в доме всегда имелся хлеб, то семья была </a:t>
            </a:r>
          </a:p>
          <a:p>
            <a:r>
              <a:rPr lang="ru-RU" dirty="0" smtClean="0"/>
              <a:t>зажиточная, обеспеченная. </a:t>
            </a:r>
          </a:p>
          <a:p>
            <a:r>
              <a:rPr lang="ru-RU" dirty="0" smtClean="0"/>
              <a:t>   Словом “хлеб” русские крестьяне называли зерновые культуры, такие как рожь, ячмень, пшеница, а также продукт, изготовленный из ржаной или пшеничной муки, - круглый, без начинки. Вес такого хлеба был от 1 до 3 кг. Самым лучшим считался хлеб, выпеченный из хорошо просеянной муки. </a:t>
            </a:r>
          </a:p>
          <a:p>
            <a:r>
              <a:rPr lang="ru-RU" dirty="0" smtClean="0"/>
              <a:t>   Хлеб называют по-разному: каравай, калач, батончик, рогалик. Но суть одна. Помни, хлеб - это жизнь. Не зря же в народе говорят: «Хлеб - всему голова».</a:t>
            </a:r>
            <a:endParaRPr lang="ru-RU" dirty="0"/>
          </a:p>
        </p:txBody>
      </p:sp>
      <p:cxnSp>
        <p:nvCxnSpPr>
          <p:cNvPr id="4" name="Прямая соединительная линия 3"/>
          <p:cNvCxnSpPr/>
          <p:nvPr/>
        </p:nvCxnSpPr>
        <p:spPr>
          <a:xfrm>
            <a:off x="395536" y="2348880"/>
            <a:ext cx="79208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251520" y="2636912"/>
            <a:ext cx="79208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251520" y="2924944"/>
            <a:ext cx="496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Стрелка вправо 7">
            <a:hlinkClick r:id="" action="ppaction://hlinkshowjump?jump=nextslide"/>
          </p:cNvPr>
          <p:cNvSpPr/>
          <p:nvPr/>
        </p:nvSpPr>
        <p:spPr>
          <a:xfrm>
            <a:off x="8388424" y="6453336"/>
            <a:ext cx="576064" cy="288032"/>
          </a:xfrm>
          <a:prstGeom prst="rightArrow">
            <a:avLst/>
          </a:prstGeom>
          <a:solidFill>
            <a:schemeClr val="accent5">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417</TotalTime>
  <Words>769</Words>
  <Application>Microsoft Office PowerPoint</Application>
  <PresentationFormat>Экран (4:3)</PresentationFormat>
  <Paragraphs>86</Paragraphs>
  <Slides>16</Slides>
  <Notes>0</Notes>
  <HiddenSlides>1</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Andale Sans UI</vt:lpstr>
      <vt:lpstr>Arial</vt:lpstr>
      <vt:lpstr>Calibri</vt:lpstr>
      <vt:lpstr>Comic Sans MS</vt:lpstr>
      <vt:lpstr>Times New Roman</vt:lpstr>
      <vt:lpstr>Тема Office</vt:lpstr>
      <vt:lpstr>Сложности выбора профессии.  Профессия хлебороба.  Хлеб – всему голова. Занятие 10 </vt:lpstr>
      <vt:lpstr>Тракторист</vt:lpstr>
      <vt:lpstr>Были времена, когда люди пахали, сеяли вручную.</vt:lpstr>
      <vt:lpstr>Все лето созревают зёрна в колосьях. Поле в это время очень красивое. </vt:lpstr>
      <vt:lpstr>Комбайнёр</vt:lpstr>
      <vt:lpstr> Элеватор-специальные сооружения для хранения зерна. </vt:lpstr>
      <vt:lpstr>Мельница</vt:lpstr>
      <vt:lpstr>Хлебозавод, пекарня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-всё получилось!                                                                                                                                                                       - Было трудно, но я справился!                                                                               - Надо тренироваться!</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Артём</dc:creator>
  <cp:lastModifiedBy>Наталья Ивановна</cp:lastModifiedBy>
  <cp:revision>39</cp:revision>
  <dcterms:created xsi:type="dcterms:W3CDTF">2023-11-04T16:23:19Z</dcterms:created>
  <dcterms:modified xsi:type="dcterms:W3CDTF">2024-03-21T13:51:07Z</dcterms:modified>
</cp:coreProperties>
</file>