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302" r:id="rId2"/>
    <p:sldId id="308" r:id="rId3"/>
    <p:sldId id="309" r:id="rId4"/>
    <p:sldId id="303" r:id="rId5"/>
    <p:sldId id="306" r:id="rId6"/>
    <p:sldId id="312" r:id="rId7"/>
    <p:sldId id="314" r:id="rId8"/>
    <p:sldId id="315" r:id="rId9"/>
    <p:sldId id="317" r:id="rId10"/>
    <p:sldId id="319" r:id="rId11"/>
    <p:sldId id="321" r:id="rId12"/>
    <p:sldId id="318" r:id="rId13"/>
    <p:sldId id="325" r:id="rId14"/>
    <p:sldId id="265" r:id="rId15"/>
    <p:sldId id="264" r:id="rId16"/>
    <p:sldId id="326" r:id="rId17"/>
    <p:sldId id="333" r:id="rId18"/>
    <p:sldId id="334" r:id="rId19"/>
    <p:sldId id="335" r:id="rId20"/>
    <p:sldId id="336" r:id="rId21"/>
    <p:sldId id="347" r:id="rId22"/>
    <p:sldId id="337" r:id="rId23"/>
    <p:sldId id="338" r:id="rId24"/>
    <p:sldId id="329" r:id="rId25"/>
    <p:sldId id="330" r:id="rId26"/>
    <p:sldId id="327" r:id="rId27"/>
    <p:sldId id="296" r:id="rId28"/>
    <p:sldId id="295" r:id="rId29"/>
    <p:sldId id="269" r:id="rId30"/>
    <p:sldId id="271" r:id="rId31"/>
    <p:sldId id="339" r:id="rId32"/>
    <p:sldId id="340" r:id="rId33"/>
    <p:sldId id="277" r:id="rId34"/>
    <p:sldId id="341" r:id="rId35"/>
    <p:sldId id="348" r:id="rId36"/>
    <p:sldId id="352" r:id="rId37"/>
    <p:sldId id="355" r:id="rId38"/>
    <p:sldId id="353" r:id="rId39"/>
    <p:sldId id="343" r:id="rId40"/>
    <p:sldId id="344" r:id="rId41"/>
    <p:sldId id="345" r:id="rId42"/>
    <p:sldId id="270" r:id="rId43"/>
    <p:sldId id="272" r:id="rId44"/>
    <p:sldId id="262" r:id="rId45"/>
    <p:sldId id="278" r:id="rId46"/>
    <p:sldId id="362" r:id="rId47"/>
    <p:sldId id="280" r:id="rId48"/>
    <p:sldId id="281" r:id="rId49"/>
    <p:sldId id="273" r:id="rId50"/>
    <p:sldId id="282" r:id="rId51"/>
    <p:sldId id="283" r:id="rId52"/>
    <p:sldId id="284" r:id="rId53"/>
    <p:sldId id="285" r:id="rId54"/>
    <p:sldId id="357" r:id="rId55"/>
    <p:sldId id="286" r:id="rId56"/>
    <p:sldId id="298" r:id="rId57"/>
    <p:sldId id="287" r:id="rId58"/>
    <p:sldId id="288" r:id="rId59"/>
    <p:sldId id="289" r:id="rId60"/>
    <p:sldId id="358" r:id="rId61"/>
    <p:sldId id="360" r:id="rId62"/>
    <p:sldId id="297" r:id="rId63"/>
    <p:sldId id="304" r:id="rId64"/>
    <p:sldId id="361" r:id="rId6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80"/>
    <a:srgbClr val="006666"/>
    <a:srgbClr val="0066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0" autoAdjust="0"/>
    <p:restoredTop sz="95570" autoAdjust="0"/>
  </p:normalViewPr>
  <p:slideViewPr>
    <p:cSldViewPr>
      <p:cViewPr>
        <p:scale>
          <a:sx n="90" d="100"/>
          <a:sy n="90" d="100"/>
        </p:scale>
        <p:origin x="-780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37F024D-228B-4357-930F-408754556A2B}" type="datetimeFigureOut">
              <a:rPr lang="ru-RU"/>
              <a:pPr>
                <a:defRPr/>
              </a:pPr>
              <a:t>28.05.2024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630A977-F888-4227-A6AC-5AC95AC21F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5087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148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CCBE8CB-10F7-471D-84A2-DFC49DEE9461}" type="slidenum">
              <a:rPr lang="ru-RU" altLang="ru-RU" sz="1200"/>
              <a:pPr/>
              <a:t>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554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F8E3613-1490-4850-B582-9570DB6C2FC3}" type="slidenum">
              <a:rPr lang="ru-RU" altLang="ru-RU" sz="1200"/>
              <a:pPr/>
              <a:t>59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74CDF-1692-4641-ACCE-4A26CEAF57EE}" type="datetimeFigureOut">
              <a:rPr lang="ru-RU"/>
              <a:pPr>
                <a:defRPr/>
              </a:pPr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89B1F-150B-47A5-80CA-68B164C606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93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03203-910B-483F-AA7C-197A908A0B34}" type="datetimeFigureOut">
              <a:rPr lang="ru-RU"/>
              <a:pPr>
                <a:defRPr/>
              </a:pPr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DCB96-5FB8-4486-A909-AA40DC7E96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517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E144E-D99E-4E71-BCBE-2DAEA4A3642B}" type="datetimeFigureOut">
              <a:rPr lang="ru-RU"/>
              <a:pPr>
                <a:defRPr/>
              </a:pPr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76140-6B46-4E13-82A2-F36F4A1331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7447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3B32CE-86F0-4506-8FC0-13A400F0D4EE}" type="datetimeFigureOut">
              <a:rPr lang="en-US"/>
              <a:pPr>
                <a:defRPr/>
              </a:pPr>
              <a:t>5/28/2024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DE6D94CA-244E-4F30-991D-DDBA3A0EDA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803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16FA-CDFF-480B-BC9E-EF275F022AC9}" type="datetimeFigureOut">
              <a:rPr lang="ru-RU"/>
              <a:pPr>
                <a:defRPr/>
              </a:pPr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24CFB-930E-4A04-A5CD-CBA93E20D7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661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2D611-1455-40DF-8481-825B6DB8CAD3}" type="datetimeFigureOut">
              <a:rPr lang="ru-RU"/>
              <a:pPr>
                <a:defRPr/>
              </a:pPr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2A899-5C66-4C14-AE73-878522DA5D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358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1DFCB-5068-493A-9351-C6293F16362D}" type="datetimeFigureOut">
              <a:rPr lang="ru-RU"/>
              <a:pPr>
                <a:defRPr/>
              </a:pPr>
              <a:t>28.05.2024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C3B0E-ABEB-4A5B-AC3C-F1318729D7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222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F7ED1-A988-4266-8DF2-33CE2EF7B9F7}" type="datetimeFigureOut">
              <a:rPr lang="ru-RU"/>
              <a:pPr>
                <a:defRPr/>
              </a:pPr>
              <a:t>28.05.2024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C7ECC-0FA4-4763-8533-ED38638191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543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0D689-C143-4D5D-A6B0-A6890DB86221}" type="datetimeFigureOut">
              <a:rPr lang="ru-RU"/>
              <a:pPr>
                <a:defRPr/>
              </a:pPr>
              <a:t>28.05.2024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E1E93-5757-4695-B1C6-834EE19EC7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484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31CCE-78CD-4BAF-AFEE-2628D082FE1E}" type="datetimeFigureOut">
              <a:rPr lang="ru-RU"/>
              <a:pPr>
                <a:defRPr/>
              </a:pPr>
              <a:t>28.05.2024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EFA0F-AC53-4F74-8B15-0B39FE6B2E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3932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809CA-A89C-42E2-B6E6-EFC2DA3B9F3D}" type="datetimeFigureOut">
              <a:rPr lang="ru-RU"/>
              <a:pPr>
                <a:defRPr/>
              </a:pPr>
              <a:t>28.05.2024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05747-5D9C-454A-871C-327A9ACB00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19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1412F-D33E-4461-80EE-14772F35DD8C}" type="datetimeFigureOut">
              <a:rPr lang="ru-RU"/>
              <a:pPr>
                <a:defRPr/>
              </a:pPr>
              <a:t>28.05.2024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7447C-8F35-4EFF-AD93-A5C20FBBFF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733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494AD1-2A0B-489D-B0D6-B51435A9F5F4}" type="datetimeFigureOut">
              <a:rPr lang="ru-RU"/>
              <a:pPr>
                <a:defRPr/>
              </a:pPr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85B4E03-98D7-47C2-93E4-B3DD1408F70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ocuments%20and%20Settings\&#1058;&#1072;&#1085;&#1102;&#1096;&#1072;\&#1056;&#1072;&#1073;&#1086;&#1095;&#1080;&#1081;%20&#1089;&#1090;&#1086;&#1083;\&#1082;&#1086;&#1085;&#1082;&#1091;&#1088;&#1089;_&#1042;&#1045;&#1051;&#1048;&#1050;&#1048;&#1045;%20&#1051;&#1070;&#1044;&#1048;%20&#1056;&#1054;&#1057;&#1057;&#1048;&#1048;%20(&#1089;%20&#1092;&#1083;&#1077;&#1096;&#1082;&#1080;)\&#1042;%20&#1089;&#1086;&#1088;&#1086;&#1082;%20&#1090;&#1088;&#1077;&#1090;&#1100;&#1077;&#1084;.mp3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ocuments%20and%20Settings\&#1058;&#1072;&#1085;&#1102;&#1096;&#1072;\&#1056;&#1072;&#1073;&#1086;&#1095;&#1080;&#1081;%20&#1089;&#1090;&#1086;&#1083;\&#1082;&#1086;&#1085;&#1082;&#1091;&#1088;&#1089;_&#1042;&#1045;&#1051;&#1048;&#1050;&#1048;&#1045;%20&#1051;&#1070;&#1044;&#1048;%20&#1056;&#1054;&#1057;&#1057;&#1048;&#1048;%20(&#1089;%20&#1092;&#1083;&#1077;&#1096;&#1082;&#1080;)\&#1071;%20&#1074;%20&#1075;&#1083;&#1072;&#1079;&#1072;&#1093;%20&#1090;&#1074;&#1086;&#1080;&#1093;%20&#1091;&#1090;&#1086;&#1085;&#1091;,%20&#1084;&#1086;&#1078;&#1085;&#1086;.mp3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ocuments%20and%20Settings\&#1058;&#1072;&#1085;&#1102;&#1096;&#1072;\&#1056;&#1072;&#1073;&#1086;&#1095;&#1080;&#1081;%20&#1089;&#1090;&#1086;&#1083;\&#1082;&#1086;&#1085;&#1082;&#1091;&#1088;&#1089;_&#1042;&#1045;&#1051;&#1048;&#1050;&#1048;&#1045;%20&#1051;&#1070;&#1044;&#1048;%20&#1056;&#1054;&#1057;&#1057;&#1048;&#1048;%20(&#1089;%20&#1092;&#1083;&#1077;&#1096;&#1082;&#1080;)\&#1069;&#1093;&#1086;%20&#1083;&#1102;&#1073;&#1074;&#1080;.mp3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76.png"/><Relationship Id="rId5" Type="http://schemas.openxmlformats.org/officeDocument/2006/relationships/image" Target="../media/image71.jpeg"/><Relationship Id="rId10" Type="http://schemas.openxmlformats.org/officeDocument/2006/relationships/image" Target="../media/image75.jpeg"/><Relationship Id="rId4" Type="http://schemas.openxmlformats.org/officeDocument/2006/relationships/image" Target="../media/image70.jpe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jpeg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ocuments%20and%20Settings\&#1058;&#1072;&#1085;&#1102;&#1096;&#1072;\&#1056;&#1072;&#1073;&#1086;&#1095;&#1080;&#1081;%20&#1089;&#1090;&#1086;&#1083;\&#1082;&#1086;&#1085;&#1082;&#1091;&#1088;&#1089;_&#1042;&#1045;&#1051;&#1048;&#1050;&#1048;&#1045;%20&#1051;&#1070;&#1044;&#1048;%20&#1056;&#1054;&#1057;&#1057;&#1048;&#1048;%20(&#1089;%20&#1092;&#1083;&#1077;&#1096;&#1082;&#1080;)\&#1078;&#1077;&#1083;&#1072;&#1102;%20&#1074;&#1072;&#1084;.mp3" TargetMode="External"/><Relationship Id="rId6" Type="http://schemas.openxmlformats.org/officeDocument/2006/relationships/image" Target="../media/image126.png"/><Relationship Id="rId11" Type="http://schemas.openxmlformats.org/officeDocument/2006/relationships/image" Target="../media/image35.png"/><Relationship Id="rId5" Type="http://schemas.openxmlformats.org/officeDocument/2006/relationships/image" Target="../media/image125.jpe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ocuments%20and%20Settings\&#1058;&#1072;&#1085;&#1102;&#1096;&#1072;\&#1056;&#1072;&#1073;&#1086;&#1095;&#1080;&#1081;%20&#1089;&#1090;&#1086;&#1083;\&#1082;&#1086;&#1085;&#1082;&#1091;&#1088;&#1089;_&#1042;&#1045;&#1051;&#1048;&#1050;&#1048;&#1045;%20&#1051;&#1070;&#1044;&#1048;%20&#1056;&#1054;&#1057;&#1057;&#1048;&#1048;%20(&#1089;%20&#1092;&#1083;&#1077;&#1096;&#1082;&#1080;)\&#1087;&#1077;&#1089;&#1085;&#1103;%20&#1086;%20&#1076;&#1072;&#1083;&#1077;&#1082;&#1086;&#1081;%20&#1056;&#1086;&#1076;&#1080;&#1085;&#1077;%20(&#1073;&#1077;&#1088;&#1077;&#1075;%20&#1084;&#1086;&#1081;).mp3" TargetMode="Externa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ocuments%20and%20Settings\&#1058;&#1072;&#1085;&#1102;&#1096;&#1072;\&#1056;&#1072;&#1073;&#1086;&#1095;&#1080;&#1081;%20&#1089;&#1090;&#1086;&#1083;\&#1082;&#1086;&#1085;&#1082;&#1091;&#1088;&#1089;_&#1042;&#1045;&#1051;&#1048;&#1050;&#1048;&#1045;%20&#1051;&#1070;&#1044;&#1048;%20&#1056;&#1054;&#1057;&#1057;&#1048;&#1048;%20(&#1089;%20&#1092;&#1083;&#1077;&#1096;&#1082;&#1080;)\&#1084;&#1086;&#1080;%20&#1075;&#1086;&#1076;&#1072;%20-%20&#1084;&#1086;&#1077;%20&#1073;&#1086;&#1075;&#1072;&#1090;&#1089;&#1090;&#1074;&#1086;.mp3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1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ocuments%20and%20Settings\&#1058;&#1072;&#1085;&#1102;&#1096;&#1072;\&#1056;&#1072;&#1073;&#1086;&#1095;&#1080;&#1081;%20&#1089;&#1090;&#1086;&#1083;\&#1082;&#1086;&#1085;&#1082;&#1091;&#1088;&#1089;_&#1042;&#1045;&#1051;&#1048;&#1050;&#1048;&#1045;%20&#1051;&#1070;&#1044;&#1048;%20&#1056;&#1054;&#1057;&#1057;&#1048;&#1048;%20(&#1089;%20&#1092;&#1083;&#1077;&#1096;&#1082;&#1080;)\&#1087;&#1072;&#1084;&#1103;&#1090;&#1100;1.mp3" TargetMode="External"/><Relationship Id="rId4" Type="http://schemas.openxmlformats.org/officeDocument/2006/relationships/image" Target="../media/image16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35.png"/><Relationship Id="rId7" Type="http://schemas.openxmlformats.org/officeDocument/2006/relationships/image" Target="../media/image170.jpeg"/><Relationship Id="rId12" Type="http://schemas.openxmlformats.org/officeDocument/2006/relationships/image" Target="../media/image17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ocuments%20and%20Settings\&#1058;&#1072;&#1085;&#1102;&#1096;&#1072;\&#1056;&#1072;&#1073;&#1086;&#1095;&#1080;&#1081;%20&#1089;&#1090;&#1086;&#1083;\&#1082;&#1086;&#1085;&#1082;&#1091;&#1088;&#1089;_&#1042;&#1045;&#1051;&#1048;&#1050;&#1048;&#1045;%20&#1051;&#1070;&#1044;&#1048;%20&#1056;&#1054;&#1057;&#1057;&#1048;&#1048;%20(&#1089;%20&#1092;&#1083;&#1077;&#1096;&#1082;&#1080;)\&#1087;&#1072;&#1084;&#1103;&#1090;&#1100;2.mp3" TargetMode="External"/><Relationship Id="rId6" Type="http://schemas.openxmlformats.org/officeDocument/2006/relationships/image" Target="../media/image169.jpeg"/><Relationship Id="rId11" Type="http://schemas.openxmlformats.org/officeDocument/2006/relationships/image" Target="../media/image174.png"/><Relationship Id="rId5" Type="http://schemas.openxmlformats.org/officeDocument/2006/relationships/image" Target="../media/image168.jpe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8.jpeg"/><Relationship Id="rId12" Type="http://schemas.openxmlformats.org/officeDocument/2006/relationships/image" Target="../media/image18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ocuments%20and%20Settings\&#1058;&#1072;&#1085;&#1102;&#1096;&#1072;\&#1056;&#1072;&#1073;&#1086;&#1095;&#1080;&#1081;%20&#1089;&#1090;&#1086;&#1083;\&#1082;&#1086;&#1085;&#1082;&#1091;&#1088;&#1089;_&#1042;&#1045;&#1051;&#1048;&#1050;&#1048;&#1045;%20&#1051;&#1070;&#1044;&#1048;%20&#1056;&#1054;&#1057;&#1057;&#1048;&#1048;%20(&#1089;%20&#1092;&#1083;&#1077;&#1096;&#1082;&#1080;)\&#1087;&#1072;&#1084;&#1103;&#1090;&#1100;3.mp3" TargetMode="External"/><Relationship Id="rId6" Type="http://schemas.openxmlformats.org/officeDocument/2006/relationships/image" Target="../media/image177.jpeg"/><Relationship Id="rId11" Type="http://schemas.openxmlformats.org/officeDocument/2006/relationships/image" Target="../media/image182.png"/><Relationship Id="rId5" Type="http://schemas.openxmlformats.org/officeDocument/2006/relationships/image" Target="../media/image176.jpeg"/><Relationship Id="rId10" Type="http://schemas.openxmlformats.org/officeDocument/2006/relationships/image" Target="../media/image181.png"/><Relationship Id="rId4" Type="http://schemas.openxmlformats.org/officeDocument/2006/relationships/image" Target="../media/image35.png"/><Relationship Id="rId9" Type="http://schemas.openxmlformats.org/officeDocument/2006/relationships/image" Target="../media/image18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190.png"/><Relationship Id="rId18" Type="http://schemas.openxmlformats.org/officeDocument/2006/relationships/image" Target="../media/image19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7.png"/><Relationship Id="rId12" Type="http://schemas.openxmlformats.org/officeDocument/2006/relationships/image" Target="../media/image189.png"/><Relationship Id="rId17" Type="http://schemas.openxmlformats.org/officeDocument/2006/relationships/image" Target="../media/image35.png"/><Relationship Id="rId2" Type="http://schemas.openxmlformats.org/officeDocument/2006/relationships/audio" Target="file:///C:\Users\svetl\OneDrive\&#1056;&#1072;&#1073;&#1086;&#1095;&#1080;&#1081;%20&#1089;&#1090;&#1086;&#1083;\&#1056;.&#1056;&#1054;&#1046;&#1044;&#1045;&#1057;&#1058;&#1042;&#1045;&#1053;&#1057;&#1050;&#1048;&#1049;\8.%20%20Giovanni%20Marradi%20-%20Caruso%20(mp3store.cc).mp3" TargetMode="External"/><Relationship Id="rId16" Type="http://schemas.openxmlformats.org/officeDocument/2006/relationships/image" Target="../media/image193.png"/><Relationship Id="rId1" Type="http://schemas.openxmlformats.org/officeDocument/2006/relationships/audio" Target="file:///D:\Documents%20and%20Settings\&#1058;&#1072;&#1085;&#1102;&#1096;&#1072;\&#1056;&#1072;&#1073;&#1086;&#1095;&#1080;&#1081;%20&#1089;&#1090;&#1086;&#1083;\&#1082;&#1086;&#1085;&#1082;&#1091;&#1088;&#1089;_&#1042;&#1045;&#1051;&#1048;&#1050;&#1048;&#1045;%20&#1051;&#1070;&#1044;&#1048;%20&#1056;&#1054;&#1057;&#1057;&#1048;&#1048;%20(&#1089;%20&#1092;&#1083;&#1077;&#1096;&#1082;&#1080;)\&#1084;&#1075;&#1085;&#1086;&#1074;&#1077;&#1085;&#1080;&#1103;.mp3" TargetMode="External"/><Relationship Id="rId6" Type="http://schemas.openxmlformats.org/officeDocument/2006/relationships/image" Target="../media/image186.png"/><Relationship Id="rId11" Type="http://schemas.openxmlformats.org/officeDocument/2006/relationships/image" Target="../media/image188.png"/><Relationship Id="rId5" Type="http://schemas.openxmlformats.org/officeDocument/2006/relationships/image" Target="../media/image33.jpeg"/><Relationship Id="rId15" Type="http://schemas.openxmlformats.org/officeDocument/2006/relationships/image" Target="../media/image192.jpeg"/><Relationship Id="rId10" Type="http://schemas.openxmlformats.org/officeDocument/2006/relationships/image" Target="../media/image134.png"/><Relationship Id="rId19" Type="http://schemas.openxmlformats.org/officeDocument/2006/relationships/image" Target="../media/image195.png"/><Relationship Id="rId4" Type="http://schemas.openxmlformats.org/officeDocument/2006/relationships/image" Target="../media/image7.png"/><Relationship Id="rId9" Type="http://schemas.openxmlformats.org/officeDocument/2006/relationships/image" Target="../media/image115.png"/><Relationship Id="rId14" Type="http://schemas.openxmlformats.org/officeDocument/2006/relationships/image" Target="../media/image19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435280" cy="936104"/>
          </a:xfrm>
        </p:spPr>
        <p:txBody>
          <a:bodyPr/>
          <a:lstStyle/>
          <a:p>
            <a:pPr>
              <a:defRPr/>
            </a:pPr>
            <a:r>
              <a:rPr lang="ru-RU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"Мгновения" Роберта Рождественского</a:t>
            </a:r>
            <a:r>
              <a:rPr lang="ru-RU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/>
            </a:r>
            <a:br>
              <a:rPr lang="ru-RU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</a:br>
            <a:r>
              <a:rPr lang="ru-RU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90 лет со дня рождения (1932 – 1994)</a:t>
            </a:r>
            <a:endParaRPr lang="ru-RU" alt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099" name="Объект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6234" y="1916832"/>
            <a:ext cx="8971532" cy="4485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4981575" y="1547813"/>
            <a:ext cx="4279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Monotype Corsiva" pitchFamily="66" charset="0"/>
              </a:rPr>
              <a:t>Станислав Никодимович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Monotype Corsiva" pitchFamily="66" charset="0"/>
              </a:rPr>
              <a:t>Петкевич погиб на фронте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Monotype Corsiva" pitchFamily="66" charset="0"/>
              </a:rPr>
              <a:t>в 1941г.</a:t>
            </a:r>
          </a:p>
        </p:txBody>
      </p:sp>
      <p:pic>
        <p:nvPicPr>
          <p:cNvPr id="1433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22828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2233612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404813"/>
            <a:ext cx="21383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2997200"/>
            <a:ext cx="4392612" cy="3389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808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Позже в своих мемуарах поэт напишет:</a:t>
            </a:r>
            <a:endParaRPr lang="ru-RU" altLang="ru-RU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alt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«… На затемнённом вокзале гулко, будто в горном  ущелье. Отец стоит у вагона. Через пять минут он уедет на фронт. Надо прощаться… </a:t>
            </a:r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 </a:t>
            </a:r>
            <a:r>
              <a:rPr lang="ru-RU" alt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А я – дурак, мальчишка, - вместо каких – то самых нежных, самых нужных слов, зачем – то говорю ему: «Без ордена не возвращайся!..» А он, грустно усмехнувшись, отвечает: « Ладно, сын, ладно!..»</a:t>
            </a:r>
            <a:endParaRPr lang="ru-RU" altLang="ru-RU" b="1">
              <a:effectLst>
                <a:outerShdw blurRad="38100" dist="38100" dir="2700000" algn="tl">
                  <a:srgbClr val="C0C0C0"/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341438"/>
            <a:ext cx="4608512" cy="4784725"/>
          </a:xfrm>
        </p:spPr>
        <p:txBody>
          <a:bodyPr/>
          <a:lstStyle/>
          <a:p>
            <a:pPr indent="0" algn="just">
              <a:buFont typeface="Arial" pitchFamily="34" charset="0"/>
              <a:buNone/>
              <a:defRPr/>
            </a:pPr>
            <a:r>
              <a:rPr lang="ru-RU" alt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Мать работала в Косихе директором школы. Перед самым началом войны закончила Омский медицинский институт. А когда грянула война, заставшая Рождественских в Омске, родители будущего поэта ушли на фронт. Мать поэта была призвана в армию полевым хирургом, а девятилетний Роберт сначала остался на попечении бабушки, а затем – тетки.</a:t>
            </a:r>
          </a:p>
          <a:p>
            <a:pPr indent="449263">
              <a:defRPr/>
            </a:pPr>
            <a:endParaRPr lang="ru-RU" altLang="ru-RU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249" y="980728"/>
            <a:ext cx="3766443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3" y="549275"/>
            <a:ext cx="5761037" cy="287338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 ВОСПОМИНАНИЙ ПОЭТА</a:t>
            </a: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611188" y="836613"/>
            <a:ext cx="8075612" cy="528955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ru-RU" altLang="ru-RU" sz="2800" b="1" i="1" smtClean="0">
                <a:solidFill>
                  <a:srgbClr val="17365D"/>
                </a:solidFill>
                <a:latin typeface="Monotype Corsiva" pitchFamily="66" charset="0"/>
                <a:cs typeface="Calibri" pitchFamily="34" charset="0"/>
              </a:rPr>
              <a:t>« Почтальон в наш дом приходил под вечер. Только теперь я понимаю, какой великой и страшной была эта профессия во время войны. Кроме писем у него в сумке всегда лежал пузырёк с нашатырным спиртом. Несёшь письмо, а что там? … Деревянная промёрзшая школа. Мы сидели на уроках в пальто, писали диктанты, обогревая дыханьем посиневшие пальцы. Но мы привыкли…  Даже к тому, что кто – нибудь из одноклассников приходил в школу заплаканным. Мы не спрашивали «Что случилось?..» Мы спрашивали:</a:t>
            </a:r>
            <a:r>
              <a:rPr lang="ru-RU" altLang="ru-RU" sz="2800" b="1" smtClean="0">
                <a:latin typeface="Monotype Corsiva" pitchFamily="66" charset="0"/>
                <a:cs typeface="Calibri" pitchFamily="34" charset="0"/>
              </a:rPr>
              <a:t> </a:t>
            </a:r>
            <a:r>
              <a:rPr lang="ru-RU" altLang="ru-RU" sz="2800" b="1" i="1" smtClean="0">
                <a:solidFill>
                  <a:srgbClr val="17365D"/>
                </a:solidFill>
                <a:latin typeface="Monotype Corsiva" pitchFamily="66" charset="0"/>
                <a:cs typeface="Calibri" pitchFamily="34" charset="0"/>
              </a:rPr>
              <a:t>«Кто»? </a:t>
            </a:r>
            <a:r>
              <a:rPr lang="ru-RU" altLang="ru-RU" sz="1800" i="1" smtClean="0">
                <a:solidFill>
                  <a:srgbClr val="17365D"/>
                </a:solidFill>
                <a:latin typeface="Times New Roman" pitchFamily="18" charset="0"/>
                <a:cs typeface="Calibri" pitchFamily="34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ru-RU" altLang="ru-RU" sz="1800" i="1" smtClean="0">
                <a:solidFill>
                  <a:srgbClr val="17365D"/>
                </a:solidFill>
                <a:latin typeface="Times New Roman" pitchFamily="18" charset="0"/>
                <a:cs typeface="Calibri" pitchFamily="34" charset="0"/>
              </a:rPr>
              <a:t>(Звучит песня на слова Р. Рождественского «Песня о далёкой Родине»)</a:t>
            </a:r>
            <a:endParaRPr lang="ru-RU" altLang="ru-RU" sz="180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401638" y="350838"/>
            <a:ext cx="6391275" cy="2214562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«Война шла далеко от Сибири. Разрывов бомб, свиста пуль я не слышал, и все-таки воспаленное, почти осязаемое дыхание войны ощущалось ежедневно, ежечасно.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&lt;...&gt; Повзрослели мы рано. И метущееся пламя войны навсегда осталось в наших глазах. И в наших стихах осталось. Даже — в самых новых, самых сегодняшних».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latin typeface="Monotype Corsiva" panose="03010101010201010101" pitchFamily="66" charset="0"/>
              </a:rPr>
              <a:t>                                                </a:t>
            </a:r>
            <a:r>
              <a:rPr lang="ru-RU" altLang="ru-RU" sz="1800" b="1" i="1" dirty="0">
                <a:latin typeface="Monotype Corsiva" panose="03010101010201010101" pitchFamily="66" charset="0"/>
              </a:rPr>
              <a:t>Из интервью Роберта Рождественского</a:t>
            </a:r>
          </a:p>
        </p:txBody>
      </p:sp>
      <p:pic>
        <p:nvPicPr>
          <p:cNvPr id="1843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800" y="2351118"/>
            <a:ext cx="2953047" cy="1989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847" y="3100441"/>
            <a:ext cx="3024062" cy="3427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3" y="4428162"/>
            <a:ext cx="3252986" cy="2083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6847" y="231055"/>
            <a:ext cx="2141413" cy="2869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7" y="2196440"/>
            <a:ext cx="1955049" cy="2443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2168" y="4291886"/>
            <a:ext cx="1943968" cy="2418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468313" y="865188"/>
            <a:ext cx="49672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C00000"/>
                </a:solidFill>
                <a:latin typeface="Monotype Corsiva" pitchFamily="66" charset="0"/>
              </a:rPr>
              <a:t>«Я, потрясенный всем случившимся,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C00000"/>
                </a:solidFill>
                <a:latin typeface="Monotype Corsiva" pitchFamily="66" charset="0"/>
              </a:rPr>
              <a:t>написал стихотворение, и наш школьный учитель отнес это стихотворение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C00000"/>
                </a:solidFill>
                <a:latin typeface="Monotype Corsiva" pitchFamily="66" charset="0"/>
              </a:rPr>
              <a:t>в газету «Омская правда».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C00000"/>
                </a:solidFill>
                <a:latin typeface="Monotype Corsiva" pitchFamily="66" charset="0"/>
              </a:rPr>
              <a:t>Там оно и было опубликовано».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03019"/>
            <a:ext cx="3168848" cy="6651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611188" y="5310188"/>
            <a:ext cx="424815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Может быть, эта публикация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утвердила Роберта в стремлении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стать поэтом.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611188" y="3603625"/>
            <a:ext cx="4824412" cy="157003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Свой первый девятирублевый гонорар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Роберт перечислил в Фонд обороны на строительство танка.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2339975" y="2787650"/>
            <a:ext cx="30956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latin typeface="Monotype Corsiva" pitchFamily="66" charset="0"/>
              </a:rPr>
              <a:t>Из воспоминаний Роберта Рождественского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981075"/>
            <a:ext cx="8640762" cy="436563"/>
          </a:xfrm>
        </p:spPr>
        <p:txBody>
          <a:bodyPr/>
          <a:lstStyle/>
          <a:p>
            <a:pPr>
              <a:defRPr/>
            </a:pPr>
            <a:r>
              <a:rPr lang="ru-RU" altLang="ru-RU" sz="24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Первое  стихотворение  было  написано  в  июле  1941  года,  девятилетним  мальчиком, учеником 3 класса.  Называлось  оно « С  винтовкой  мой  папа  уходит  в  поход».   Это  было  первое   опубликованное  стихотворение, и посвящено оно родителям.</a:t>
            </a:r>
            <a:br>
              <a:rPr lang="ru-RU" altLang="ru-RU" sz="24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endParaRPr lang="ru-RU" altLang="ru-RU" sz="24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2051050"/>
            <a:ext cx="5327650" cy="4075113"/>
          </a:xfrm>
        </p:spPr>
        <p:txBody>
          <a:bodyPr/>
          <a:lstStyle/>
          <a:p>
            <a:pPr>
              <a:defRPr/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 винтовкой мой папа уходит в поход. 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Желаю, любимый, побед! 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мама зеленую сумку берет, 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Уходит с сестрой в лазарет. 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 тоже имею и ловкость, и силу, 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Чтоб в бой на фашистов идти. 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 мне: "Подожди, – говорит Ворошилов, – 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Учись, закаляйся, расти". 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Хотя мне сегодня десятый лишь год, 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Стрелять научусь я как надо. 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пусть только Сталин мне скажет: "В поход!" - 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Фашистам не будет пощады! 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949" y="1844824"/>
            <a:ext cx="3275856" cy="4702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Calibri" panose="020F0502020204030204" pitchFamily="34" charset="0"/>
              </a:rPr>
              <a:t>Пронзительной болью звучат о погибших строки Роберта Рождественского о Великой Отечественной войне</a:t>
            </a:r>
            <a:endParaRPr lang="ru-RU" alt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107950" y="1484313"/>
            <a:ext cx="8375650" cy="4686300"/>
          </a:xfrm>
        </p:spPr>
        <p:txBody>
          <a:bodyPr/>
          <a:lstStyle/>
          <a:p>
            <a:pPr>
              <a:defRPr/>
            </a:pP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Слушайте!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Это мы говорим.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Мертвые.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Мы.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Слушайте!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Это мы говорим.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Оттуда.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 тьмы.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Слушайте! Распахните глаза.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Слушайте до конца.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Это мы говорим,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мертвые.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Стучимся в ваши сердца…</a:t>
            </a: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1508" name="Picture 5" descr="Чтение стихотворения Р.С. Рожденственнского &quot;Реквием&quot; студентами ЛТЖТ - 9  Мая 2020 - Лискинский техникум жд транспорта им. И.В.Ковалё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9403" y="1988840"/>
            <a:ext cx="5746647" cy="3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Объект 2"/>
          <p:cNvSpPr>
            <a:spLocks noGrp="1"/>
          </p:cNvSpPr>
          <p:nvPr>
            <p:ph idx="1"/>
          </p:nvPr>
        </p:nvSpPr>
        <p:spPr>
          <a:xfrm>
            <a:off x="395288" y="836613"/>
            <a:ext cx="4392612" cy="5289550"/>
          </a:xfrm>
        </p:spPr>
        <p:txBody>
          <a:bodyPr/>
          <a:lstStyle/>
          <a:p>
            <a:pPr>
              <a:defRPr/>
            </a:pP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2531" name="Рисунок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450850"/>
            <a:ext cx="5014912" cy="59563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AutoShape 7"/>
          <p:cNvSpPr>
            <a:spLocks noGrp="1" noChangeAspect="1" noChangeArrowheads="1"/>
          </p:cNvSpPr>
          <p:nvPr>
            <p:ph type="title"/>
          </p:nvPr>
        </p:nvSpPr>
        <p:spPr>
          <a:xfrm>
            <a:off x="5383213" y="620713"/>
            <a:ext cx="3365500" cy="5688012"/>
          </a:xfrm>
        </p:spPr>
        <p:txBody>
          <a:bodyPr anchor="t"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Мы забыли, как пахнут цветы.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Как шумят тополя.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Мы и землю забыли.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Какой она стала, земля?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Как там птицы?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Поют на земле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без нас?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Как черешни?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Цветут на земле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без нас?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Как светлеет река?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И летят облака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над нами?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Без нас.</a:t>
            </a:r>
            <a: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9400" cy="6249987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Помните!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Через века, через года, —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помните!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О тех,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кто уже не придет никогда, —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помните!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Не плачьте!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В горле сдержите стоны,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горькие стоны.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Памяти павших будьте достойны!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Вечно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достойны!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5" name="Объект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30613" y="450850"/>
            <a:ext cx="5056187" cy="5956300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 txBox="1">
            <a:spLocks noChangeArrowheads="1"/>
          </p:cNvSpPr>
          <p:nvPr/>
        </p:nvSpPr>
        <p:spPr bwMode="auto">
          <a:xfrm>
            <a:off x="4860925" y="333375"/>
            <a:ext cx="428307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1430" rIns="0" bIns="0">
            <a:spAutoFit/>
          </a:bodyPr>
          <a:lstStyle>
            <a:lvl1pPr marL="127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88"/>
              </a:spcBef>
              <a:buFontTx/>
              <a:buNone/>
            </a:pPr>
            <a:r>
              <a:rPr lang="ru-RU" altLang="ru-RU" sz="2800" b="1" i="1">
                <a:solidFill>
                  <a:srgbClr val="C00000"/>
                </a:solidFill>
                <a:latin typeface="Monotype Corsiva" pitchFamily="66" charset="0"/>
                <a:cs typeface="Carlito" pitchFamily="34" charset="0"/>
              </a:rPr>
              <a:t>Роберт Иванович  Рождественский  (1932–1994) </a:t>
            </a:r>
            <a:r>
              <a:rPr lang="ru-RU" altLang="ru-RU" sz="2800" b="1" i="1">
                <a:solidFill>
                  <a:srgbClr val="001F5F"/>
                </a:solidFill>
                <a:latin typeface="Monotype Corsiva" pitchFamily="66" charset="0"/>
                <a:cs typeface="Carlito" pitchFamily="34" charset="0"/>
              </a:rPr>
              <a:t>– </a:t>
            </a:r>
            <a:r>
              <a:rPr lang="ru-RU" altLang="ru-RU" sz="2400" b="1" i="1">
                <a:latin typeface="Monotype Corsiva" pitchFamily="66" charset="0"/>
                <a:cs typeface="Carlito" pitchFamily="34" charset="0"/>
              </a:rPr>
              <a:t>о</a:t>
            </a:r>
            <a:r>
              <a:rPr lang="ru-RU" altLang="ru-RU" sz="2400" b="1">
                <a:latin typeface="Monotype Corsiva" pitchFamily="66" charset="0"/>
                <a:cs typeface="Carlito" pitchFamily="34" charset="0"/>
              </a:rPr>
              <a:t>дин  из  выдающихся  поэтов   XX   века</a:t>
            </a:r>
            <a:r>
              <a:rPr lang="ru-RU" altLang="ru-RU" sz="2400" b="1" i="1">
                <a:latin typeface="Monotype Corsiva" pitchFamily="66" charset="0"/>
                <a:cs typeface="Carlito" pitchFamily="34" charset="0"/>
              </a:rPr>
              <a:t>, автор текстов  популярных песен,  переводчик.</a:t>
            </a:r>
            <a:r>
              <a:rPr lang="ru-RU" altLang="ru-RU" sz="2400" b="1">
                <a:latin typeface="Monotype Corsiva" pitchFamily="66" charset="0"/>
                <a:cs typeface="Carlito" pitchFamily="34" charset="0"/>
              </a:rPr>
              <a:t>  Начав  публиковаться  на  взлете  сталинской  эпохи,  Рождественский  вместе  со  своими  талантливыми  сверстниками -  Андреем  Вознесенским,  Евгением  Евтушенко,  Беллой  Ахмадулиной -  приобрел   наибольшую  популярность  и  признание  у  читателей  конца 1950-х - начала 1960-х годов.</a:t>
            </a:r>
          </a:p>
        </p:txBody>
      </p:sp>
      <p:sp>
        <p:nvSpPr>
          <p:cNvPr id="5123" name="object 3"/>
          <p:cNvSpPr>
            <a:spLocks noChangeArrowheads="1"/>
          </p:cNvSpPr>
          <p:nvPr/>
        </p:nvSpPr>
        <p:spPr bwMode="auto">
          <a:xfrm>
            <a:off x="123825" y="274638"/>
            <a:ext cx="4724400" cy="4175125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Arial" pitchFamily="34" charset="0"/>
            </a:endParaRPr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539750" y="4652963"/>
            <a:ext cx="345598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C00000"/>
                </a:solidFill>
                <a:latin typeface="Monotype Corsiva" pitchFamily="66" charset="0"/>
                <a:cs typeface="Carlito" pitchFamily="34" charset="0"/>
              </a:rPr>
              <a:t>Одна из ярких фигур эпохи</a:t>
            </a:r>
            <a:endParaRPr lang="ru-RU" altLang="ru-RU" sz="2400">
              <a:solidFill>
                <a:srgbClr val="C00000"/>
              </a:solidFill>
              <a:latin typeface="Monotype Corsiva" pitchFamily="66" charset="0"/>
              <a:cs typeface="Carlito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C00000"/>
                </a:solidFill>
                <a:latin typeface="Monotype Corsiva" pitchFamily="66" charset="0"/>
                <a:cs typeface="Carlito" pitchFamily="34" charset="0"/>
              </a:rPr>
              <a:t>«шестидесятников», чьим  творчеством</a:t>
            </a:r>
            <a:r>
              <a:rPr lang="ru-RU" altLang="ru-RU" sz="2400">
                <a:solidFill>
                  <a:srgbClr val="C00000"/>
                </a:solidFill>
                <a:latin typeface="Monotype Corsiva" pitchFamily="66" charset="0"/>
                <a:cs typeface="Carlito" pitchFamily="34" charset="0"/>
              </a:rPr>
              <a:t> </a:t>
            </a:r>
            <a:r>
              <a:rPr lang="ru-RU" altLang="ru-RU" sz="2400" b="1" i="1">
                <a:solidFill>
                  <a:srgbClr val="C00000"/>
                </a:solidFill>
                <a:latin typeface="Monotype Corsiva" pitchFamily="66" charset="0"/>
                <a:cs typeface="Carlito" pitchFamily="34" charset="0"/>
              </a:rPr>
              <a:t>наслаждалось не одно  поколение советского  народа.</a:t>
            </a:r>
            <a:endParaRPr lang="ru-RU" altLang="ru-RU" sz="2400">
              <a:solidFill>
                <a:srgbClr val="C00000"/>
              </a:solidFill>
              <a:latin typeface="Monotype Corsiva" pitchFamily="66" charset="0"/>
              <a:cs typeface="Carlit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5651500" y="333375"/>
            <a:ext cx="3168650" cy="6335713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Люди!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Покуда сердца стучатся, —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помните!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Какою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ценой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завоевано счастье, —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пожалуйста, помните!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Песню свою отправляя в полет, —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помните!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О тех,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кто уже никогда не споет, —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помните!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9" name="Объект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4825" y="549275"/>
            <a:ext cx="5113338" cy="5930900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836613"/>
            <a:ext cx="3095625" cy="5688012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Детям своим расскажите о них,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чтоб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запомнили!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Детям детей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расскажите о них,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чтобы тоже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запомнили!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Во все времена бессмертной Земли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помните!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К мерцающим звездам ведя корабли, —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о погибших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помните!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3" name="Picture 2" descr="Рождественский Роберт – Поэма «Реквием».mp4 - видео на Вокруг.ТВ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4888" y="404813"/>
            <a:ext cx="5376862" cy="3024187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5604" name="Picture 4" descr="Роберт Рождественский ~ Помните! Через века, через года,— помните! (Реквием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3611562"/>
            <a:ext cx="5051425" cy="28416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5219700" y="981075"/>
            <a:ext cx="3467100" cy="5111750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Встречайте трепетную весну,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люди Земли.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Убейте войну,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прокляните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войну,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люди Земли!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Мечту пронесите через года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и жизнью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наполните!..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Но о тех,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кто уже не придет никогда, —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заклинаю, —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помните!</a:t>
            </a:r>
            <a:br>
              <a:rPr lang="ru-RU" altLang="ru-RU" sz="24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7" name="Picture 5" descr="Стасис Красаускас . Литовский художник, график. - Мировые Сокровища  Культуры - Группы Мой Мир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447675"/>
            <a:ext cx="3856037" cy="5962650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1800" dirty="0">
                <a:solidFill>
                  <a:srgbClr val="17365D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Calibri" panose="020F0502020204030204" pitchFamily="34" charset="0"/>
              </a:rPr>
              <a:t>Из воспоминаний поэта: </a:t>
            </a:r>
            <a:endParaRPr lang="ru-RU" alt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611188" y="1341438"/>
            <a:ext cx="8075612" cy="47847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 На моём письменном столе давно уже лежит старая фотография. На ней изображены шесть очень молодых, красивых улыбающихся парней. Это шесть братьев моей матери. В 1941 году самому младшему из них  было 18 лет, самому старшему – 29. Все они в том же самом сорок первом ушли на фронт. Шестеро. А с фронта вернулся один. Я не помню, как  эти ребята выглядели в жизни. Сейчас я уже старше любого из них. Кем бы они стали? Моряками? Поэтами? Не знаю. Они успели стать только солдатами. И погибнуть….. Я писал свой «Реквием»  для этих шестерых, и для  своего отца.</a:t>
            </a:r>
          </a:p>
          <a:p>
            <a:pPr>
              <a:defRPr/>
            </a:pPr>
            <a:r>
              <a:rPr lang="ru-RU" altLang="ru-RU" sz="1200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ПЕСНЯ «За того парня»</a:t>
            </a:r>
            <a:endParaRPr lang="ru-RU" altLang="ru-RU" sz="12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395288" y="3384550"/>
            <a:ext cx="5735637" cy="267811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Когда в 1943 году умерла бабушка Роберта, мать, Вера Павловна, решает забрать сына к себе в госпиталь, оформив его как сына полка.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Однако по дороге, в Москве, изменяет свое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решение, и Роберт оказывается в Даниловском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детприемнике.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 фронт он так и не попал.</a:t>
            </a:r>
            <a:endParaRPr lang="ru-RU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8675" name="Picture 6" descr="Ermol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0654" y="2060848"/>
            <a:ext cx="2998361" cy="4138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210905"/>
            <a:ext cx="2345383" cy="32832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3286125" y="1047750"/>
            <a:ext cx="537051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Роберт с бабушкой Надеждой Алексеевной Федоровой.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Первые годы войны</a:t>
            </a:r>
          </a:p>
        </p:txBody>
      </p:sp>
      <p:sp>
        <p:nvSpPr>
          <p:cNvPr id="28678" name="Rectangle 10"/>
          <p:cNvSpPr>
            <a:spLocks noChangeArrowheads="1"/>
          </p:cNvSpPr>
          <p:nvPr/>
        </p:nvSpPr>
        <p:spPr bwMode="auto">
          <a:xfrm>
            <a:off x="3028950" y="6011863"/>
            <a:ext cx="348773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Мама приехала за Робертом в Омск. Лето 1944г.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5715000" y="5781675"/>
            <a:ext cx="3033713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«Солдатик маленький»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1944г.</a:t>
            </a:r>
          </a:p>
        </p:txBody>
      </p:sp>
      <p:pic>
        <p:nvPicPr>
          <p:cNvPr id="12295" name="В сорок третьем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692149"/>
            <a:ext cx="5189538" cy="59769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70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9465" y="2142126"/>
            <a:ext cx="3033346" cy="2100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64054" y="4005064"/>
            <a:ext cx="3033345" cy="1851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3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74419" y="124238"/>
            <a:ext cx="1674886" cy="2470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3-е Московское военно-музыкальное училище воспитанников Рабоче-Крестьянской Красной Армии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4300" y="1341438"/>
            <a:ext cx="4762500" cy="4784725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июне 1944 года мама Роберта, Вера Павловна, с первых дней войны служившая на фронте хирургом, перевезла сына в Москву, где в 1944-1945 годах он учился в 3-м Московском военно-музыкальном училище воспитанников Рабоче-Крестьянской Красной Армии, играл на духовых инструментах.</a:t>
            </a:r>
          </a:p>
        </p:txBody>
      </p:sp>
      <p:sp>
        <p:nvSpPr>
          <p:cNvPr id="4" name="object 3"/>
          <p:cNvSpPr/>
          <p:nvPr/>
        </p:nvSpPr>
        <p:spPr>
          <a:xfrm>
            <a:off x="457200" y="1435100"/>
            <a:ext cx="3484563" cy="491013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07950" y="1173163"/>
            <a:ext cx="9288463" cy="830262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Летом сорок пятого приехали родители — мать и отчим — и увезли его с    собой. Семье часто приходилось переезжать с места на место. </a:t>
            </a:r>
          </a:p>
        </p:txBody>
      </p:sp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2111375" y="1774825"/>
            <a:ext cx="1439863" cy="2174875"/>
            <a:chOff x="4259" y="98"/>
            <a:chExt cx="1522" cy="2411"/>
          </a:xfrm>
        </p:grpSpPr>
        <p:pic>
          <p:nvPicPr>
            <p:cNvPr id="31770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87" y="98"/>
              <a:ext cx="1142" cy="152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77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59" y="1368"/>
              <a:ext cx="1522" cy="11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1748" name="Group 6"/>
          <p:cNvGrpSpPr>
            <a:grpSpLocks/>
          </p:cNvGrpSpPr>
          <p:nvPr/>
        </p:nvGrpSpPr>
        <p:grpSpPr bwMode="auto">
          <a:xfrm>
            <a:off x="3781425" y="1885950"/>
            <a:ext cx="1614488" cy="1652588"/>
            <a:chOff x="2517" y="1215"/>
            <a:chExt cx="1645" cy="1731"/>
          </a:xfrm>
        </p:grpSpPr>
        <p:pic>
          <p:nvPicPr>
            <p:cNvPr id="31768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25" y="1215"/>
              <a:ext cx="1237" cy="9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769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17" y="1797"/>
              <a:ext cx="1532" cy="114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1749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6469" y="1669814"/>
            <a:ext cx="1687531" cy="192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1187450" y="2228850"/>
            <a:ext cx="11350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Кенигсберг</a:t>
            </a:r>
          </a:p>
        </p:txBody>
      </p:sp>
      <p:sp>
        <p:nvSpPr>
          <p:cNvPr id="31751" name="Rectangle 5"/>
          <p:cNvSpPr>
            <a:spLocks noChangeArrowheads="1"/>
          </p:cNvSpPr>
          <p:nvPr/>
        </p:nvSpPr>
        <p:spPr bwMode="auto">
          <a:xfrm>
            <a:off x="3276600" y="2085975"/>
            <a:ext cx="10525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Таганрог</a:t>
            </a:r>
          </a:p>
        </p:txBody>
      </p:sp>
      <p:grpSp>
        <p:nvGrpSpPr>
          <p:cNvPr id="31752" name="Group 12"/>
          <p:cNvGrpSpPr>
            <a:grpSpLocks/>
          </p:cNvGrpSpPr>
          <p:nvPr/>
        </p:nvGrpSpPr>
        <p:grpSpPr bwMode="auto">
          <a:xfrm>
            <a:off x="249238" y="1987550"/>
            <a:ext cx="1931987" cy="1527175"/>
            <a:chOff x="270" y="1260"/>
            <a:chExt cx="2377" cy="1880"/>
          </a:xfrm>
        </p:grpSpPr>
        <p:pic>
          <p:nvPicPr>
            <p:cNvPr id="31766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00" y="1980"/>
              <a:ext cx="1747" cy="11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767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70" y="1260"/>
              <a:ext cx="1117" cy="152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1753" name="Group 15"/>
          <p:cNvGrpSpPr>
            <a:grpSpLocks/>
          </p:cNvGrpSpPr>
          <p:nvPr/>
        </p:nvGrpSpPr>
        <p:grpSpPr bwMode="auto">
          <a:xfrm>
            <a:off x="5389563" y="1955800"/>
            <a:ext cx="1876425" cy="1641475"/>
            <a:chOff x="445" y="2752"/>
            <a:chExt cx="2006" cy="1434"/>
          </a:xfrm>
        </p:grpSpPr>
        <p:pic>
          <p:nvPicPr>
            <p:cNvPr id="31764" name="Picture 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67" y="3228"/>
              <a:ext cx="1284" cy="95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765" name="Picture 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45" y="2752"/>
              <a:ext cx="1337" cy="8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1754" name="Rectangle 5"/>
          <p:cNvSpPr>
            <a:spLocks noChangeArrowheads="1"/>
          </p:cNvSpPr>
          <p:nvPr/>
        </p:nvSpPr>
        <p:spPr bwMode="auto">
          <a:xfrm>
            <a:off x="7524750" y="3541713"/>
            <a:ext cx="99377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Monotype Corsiva" pitchFamily="66" charset="0"/>
              </a:rPr>
              <a:t>Ленинград</a:t>
            </a:r>
          </a:p>
        </p:txBody>
      </p:sp>
      <p:sp>
        <p:nvSpPr>
          <p:cNvPr id="31755" name="Rectangle 5"/>
          <p:cNvSpPr>
            <a:spLocks noChangeArrowheads="1"/>
          </p:cNvSpPr>
          <p:nvPr/>
        </p:nvSpPr>
        <p:spPr bwMode="auto">
          <a:xfrm>
            <a:off x="5724525" y="3021013"/>
            <a:ext cx="6048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Вена</a:t>
            </a:r>
          </a:p>
        </p:txBody>
      </p:sp>
      <p:sp>
        <p:nvSpPr>
          <p:cNvPr id="31756" name="Rectangle 5"/>
          <p:cNvSpPr>
            <a:spLocks noChangeArrowheads="1"/>
          </p:cNvSpPr>
          <p:nvPr/>
        </p:nvSpPr>
        <p:spPr bwMode="auto">
          <a:xfrm>
            <a:off x="2484438" y="3597275"/>
            <a:ext cx="8096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Каунас</a:t>
            </a:r>
          </a:p>
        </p:txBody>
      </p:sp>
      <p:sp>
        <p:nvSpPr>
          <p:cNvPr id="16397" name="Rectangle 3"/>
          <p:cNvSpPr>
            <a:spLocks noChangeArrowheads="1"/>
          </p:cNvSpPr>
          <p:nvPr/>
        </p:nvSpPr>
        <p:spPr bwMode="auto">
          <a:xfrm>
            <a:off x="107950" y="84138"/>
            <a:ext cx="9036050" cy="157003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Мать Роберта вышла замуж повторно после войны за своего однополчанина, офицера Ивана Ивановича Рождественского. Впоследствии мальчик  взял фамилию и отчество отчима.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6398" name="Rectangle 23"/>
          <p:cNvSpPr>
            <a:spLocks noChangeArrowheads="1"/>
          </p:cNvSpPr>
          <p:nvPr/>
        </p:nvSpPr>
        <p:spPr bwMode="auto">
          <a:xfrm>
            <a:off x="107950" y="4941888"/>
            <a:ext cx="6840538" cy="1938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1950 году, после неудачной попытки поступить в Литературный институт им. М. Горького в Москве,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Роберт поступает в Петрозаводский государственный университет на историко-филологическое отделение.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Проучился он здесь год.</a:t>
            </a:r>
          </a:p>
        </p:txBody>
      </p:sp>
      <p:sp>
        <p:nvSpPr>
          <p:cNvPr id="16399" name="Rectangle 24"/>
          <p:cNvSpPr>
            <a:spLocks noChangeArrowheads="1"/>
          </p:cNvSpPr>
          <p:nvPr/>
        </p:nvSpPr>
        <p:spPr bwMode="auto">
          <a:xfrm>
            <a:off x="323850" y="3990975"/>
            <a:ext cx="4968875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1948 году они переезжают жить в Петрозаводск по делам службы отчима.</a:t>
            </a:r>
          </a:p>
        </p:txBody>
      </p:sp>
      <p:pic>
        <p:nvPicPr>
          <p:cNvPr id="31760" name="Picture 2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49569" y="4104042"/>
            <a:ext cx="1202019" cy="9029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61" name="Picture 2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84937" y="3843338"/>
            <a:ext cx="1111399" cy="1492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62" name="Picture 2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75538" y="3762635"/>
            <a:ext cx="1668462" cy="1223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63" name="Picture 2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65704" y="4978609"/>
            <a:ext cx="2190751" cy="1643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23850" y="392113"/>
            <a:ext cx="8640763" cy="9556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1951 году осуществилась мечта Роберта Рождественского —  он первокурсник Литинститута.</a:t>
            </a:r>
          </a:p>
        </p:txBody>
      </p:sp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150" y="3573463"/>
            <a:ext cx="2449513" cy="3095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2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3913" y="1341438"/>
            <a:ext cx="3927475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2773" name="Rectangle 14"/>
          <p:cNvSpPr>
            <a:spLocks noChangeArrowheads="1"/>
          </p:cNvSpPr>
          <p:nvPr/>
        </p:nvSpPr>
        <p:spPr bwMode="auto">
          <a:xfrm>
            <a:off x="4227513" y="5805488"/>
            <a:ext cx="4376737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Роберт Рождественский на капустнике в Литинституте.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50-е годы</a:t>
            </a:r>
          </a:p>
        </p:txBody>
      </p:sp>
      <p:pic>
        <p:nvPicPr>
          <p:cNvPr id="32774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3" y="1341438"/>
            <a:ext cx="3632200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539750" y="400050"/>
            <a:ext cx="8215313" cy="120015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Молодой поэт сразу же окунулся в атмосферу литературных споров,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коридорных дискуссий, дружеских застолий. Тогда здесь учились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будущие знаменитости, с которыми дружил Рождественский.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628775"/>
            <a:ext cx="2089150" cy="161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5003800" y="3262313"/>
            <a:ext cx="2290763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Евгений Евтушенко,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Роберт Рождественский</a:t>
            </a:r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2987675" y="3381375"/>
            <a:ext cx="16017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Расул Гамзатов</a:t>
            </a:r>
          </a:p>
        </p:txBody>
      </p:sp>
      <p:sp>
        <p:nvSpPr>
          <p:cNvPr id="33798" name="Rectangle 2"/>
          <p:cNvSpPr>
            <a:spLocks noChangeArrowheads="1"/>
          </p:cNvSpPr>
          <p:nvPr/>
        </p:nvSpPr>
        <p:spPr bwMode="auto">
          <a:xfrm>
            <a:off x="827088" y="3236913"/>
            <a:ext cx="18573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Григорий Бакланов</a:t>
            </a:r>
          </a:p>
        </p:txBody>
      </p:sp>
      <p:pic>
        <p:nvPicPr>
          <p:cNvPr id="3379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1628775"/>
            <a:ext cx="1225550" cy="180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80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628775"/>
            <a:ext cx="2305050" cy="1597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801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800475"/>
            <a:ext cx="3095625" cy="2230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802" name="Rectangle 14"/>
          <p:cNvSpPr>
            <a:spLocks noChangeArrowheads="1"/>
          </p:cNvSpPr>
          <p:nvPr/>
        </p:nvSpPr>
        <p:spPr bwMode="auto">
          <a:xfrm>
            <a:off x="180975" y="6021388"/>
            <a:ext cx="3598863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Роберт Рождественский, Стасис Красаускас и Булат Окуджава</a:t>
            </a:r>
          </a:p>
        </p:txBody>
      </p:sp>
      <p:pic>
        <p:nvPicPr>
          <p:cNvPr id="33803" name="Picture 1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4005263"/>
            <a:ext cx="3240087" cy="2355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80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700" y="1600200"/>
            <a:ext cx="1482725" cy="2879725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5" name="Rectangle 19"/>
          <p:cNvSpPr>
            <a:spLocks noChangeArrowheads="1"/>
          </p:cNvSpPr>
          <p:nvPr/>
        </p:nvSpPr>
        <p:spPr bwMode="auto">
          <a:xfrm>
            <a:off x="7092950" y="4156075"/>
            <a:ext cx="1898650" cy="2586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Встреча-интервью: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Булат Окуджава,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Андрей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Вознесенский,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Роберт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Рождественский,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Евгений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Евтушенко и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Феликс Медведев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91513" cy="465137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476250"/>
            <a:ext cx="8147050" cy="564991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Советском Союзе не было ни одного дома, где бы ни крутили пластинки с песнями на слова Роберта Рождественского. Они звучали везде и всюду: на свадьбах, в походах, на официальных демонстрациях. Песни на  его слова были по – настоящему народными, близкими и понятными.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Уже  28 лет нет с нами поэта…,   но песни на его стихи, а их более шестисот – были и остаются популярными  сегодня.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Темы творчества Роберта Ивановича Рождественского разнообразны: он писал о  борьбе за мир, об уроках Великой Отечественной  войны, о любви, «о братьях наших меньших», о жизни, о себе… «За всё тебя благодарю»… С такими словами он обращается к своей жизни и судьбе.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539750" y="333375"/>
            <a:ext cx="8353425" cy="120173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Здесь в 1953 году, Роберт встретил свою первую и единственную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любовь, студентку отделения критики Аллу Кирееву, будущую жену.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Ему был 21 год, а Алле 20.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346" y="1334458"/>
            <a:ext cx="4392364" cy="32683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Я в глазах твоих утону, можно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4288" y="1268760"/>
            <a:ext cx="4031481" cy="2493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4417414"/>
            <a:ext cx="3294062" cy="2074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82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0709" y="3762322"/>
            <a:ext cx="4297697" cy="24140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036050" cy="936625"/>
          </a:xfrm>
        </p:spPr>
        <p:txBody>
          <a:bodyPr/>
          <a:lstStyle/>
          <a:p>
            <a:pPr>
              <a:defRPr/>
            </a:pPr>
            <a:r>
              <a:rPr lang="ru-RU" altLang="ru-RU" sz="2800" dirty="0">
                <a:solidFill>
                  <a:srgbClr val="17365D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solidFill>
                  <a:srgbClr val="17365D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800" dirty="0">
                <a:solidFill>
                  <a:srgbClr val="17365D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solidFill>
                  <a:srgbClr val="17365D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Из воспоминаний жены Роберта Рождественского Аллы Киреевой:</a:t>
            </a:r>
            <a:r>
              <a:rPr lang="ru-RU" alt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>
          <a:xfrm>
            <a:off x="4048125" y="1196975"/>
            <a:ext cx="4638675" cy="4929188"/>
          </a:xfrm>
        </p:spPr>
        <p:txBody>
          <a:bodyPr/>
          <a:lstStyle/>
          <a:p>
            <a:pPr>
              <a:defRPr/>
            </a:pPr>
            <a:r>
              <a:rPr lang="ru-RU" altLang="ru-RU" sz="20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Я знала, что многие нам завидуют, ещё бы – столько лет вместе…. Он был не только однолюбом, но и очень верным человеком, рыцарем. Роберт был  всегда весёлым. Просыпался по утрам  всегда в прекрасном настроении, будто бы благодарил жизнь за то, что она есть. В его присутствии невозможно было сказать ни о ком плохо. Жизнь с ним была праздником. И не только для меня – для всех. Для наших девочек, Ксении и Екатерины, для наших мам, для друзей…»</a:t>
            </a:r>
            <a:endParaRPr lang="ru-RU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Песня «Эхо любви»</a:t>
            </a:r>
          </a:p>
          <a:p>
            <a:pPr>
              <a:defRPr/>
            </a:pPr>
            <a:endParaRPr lang="ru-RU" alt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800" b="1" i="1" dirty="0">
                <a:solidFill>
                  <a:srgbClr val="17365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i="1" dirty="0">
                <a:solidFill>
                  <a:srgbClr val="17365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(Звучит песня «Эхо любви» на слова Роберта Рождественского)</a:t>
            </a:r>
            <a:endParaRPr lang="ru-RU" alt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844" name="Picture 5" descr="Роберт Рождественский - биография, жизнь и смерть поэт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94" y="1015518"/>
            <a:ext cx="4248472" cy="56473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75" y="0"/>
            <a:ext cx="5862638" cy="2852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867" name="Заголовок 1"/>
          <p:cNvSpPr>
            <a:spLocks noGrp="1"/>
          </p:cNvSpPr>
          <p:nvPr>
            <p:ph type="title"/>
          </p:nvPr>
        </p:nvSpPr>
        <p:spPr>
          <a:xfrm flipH="1">
            <a:off x="1539875" y="-171450"/>
            <a:ext cx="5770563" cy="2232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2781300"/>
            <a:ext cx="8713787" cy="3344863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Когда люди, знавшие Рождественского, вспоминают его, почти всегда звучит нежность. Неважно, была ли им близка его поэзия и считали ли они его изначально слишком обласканным властью, но знакомство все меняло: дальше было восхищение человеком, его скромностью, его добротой, преданностью и верностью жене Алле и дочерям, Екатерине и Ксении… И поздними стихами, в которых и боль, и любовь, и печаль. Друзья звали его Робой, приезжали в Переделкино, где всегда было шумно, и лишь Роберт Иванович казался самым тихим. Он не навязывал себя и не играл в большую поэтическую звезду. Ушел из жизни очень рано, в 1994 году, напоследок сказав семье: «Девочки, я вас люблю».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787400"/>
            <a:ext cx="3457575" cy="2401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9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1345" y="1783869"/>
            <a:ext cx="2376809" cy="1526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91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9121" y="4829487"/>
            <a:ext cx="2427235" cy="1918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4" name="Эхо любви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60726" y="109599"/>
            <a:ext cx="2521771" cy="1832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8790" y="2915146"/>
            <a:ext cx="2534259" cy="3942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2365375" y="295275"/>
            <a:ext cx="3575050" cy="523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Семья Рождественских</a:t>
            </a:r>
          </a:p>
        </p:txBody>
      </p:sp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35599" y="3500438"/>
            <a:ext cx="2329891" cy="14890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04" name="Picture 2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3676" y="295276"/>
            <a:ext cx="1948231" cy="1872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1461" y="1783869"/>
            <a:ext cx="2016125" cy="2694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08" name="Picture 2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2298" y="4448765"/>
            <a:ext cx="3025918" cy="2364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6410" name="Picture 2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88024" y="4800202"/>
            <a:ext cx="2117209" cy="14844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407" name="Picture 2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91302" y="2677517"/>
            <a:ext cx="1567988" cy="2307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85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395288" y="274638"/>
            <a:ext cx="3097212" cy="1066800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Каким был Роберт Рождественский?</a:t>
            </a:r>
            <a:endParaRPr lang="ru-RU" altLang="ru-RU" sz="2800" smtClean="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3851275" y="188913"/>
            <a:ext cx="4970463" cy="5937250"/>
          </a:xfrm>
        </p:spPr>
        <p:txBody>
          <a:bodyPr/>
          <a:lstStyle/>
          <a:p>
            <a:pPr>
              <a:defRPr/>
            </a:pPr>
            <a:r>
              <a:rPr lang="ru-RU" altLang="ru-RU" sz="2000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Он входил в великолепную пятёрку, не менее любимую, чем тогда </a:t>
            </a:r>
            <a:r>
              <a:rPr lang="ru-RU" altLang="ru-RU" sz="2000" dirty="0" err="1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хокейные</a:t>
            </a:r>
            <a:r>
              <a:rPr lang="ru-RU" altLang="ru-RU" sz="2000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Рождественский, Евтушенко, Вознесенский, Ахмадуллина, Окуджава. Стихи Роберта Рождественского передают воздух того времени, неповторимую атмосферу «оттепели» 60 – х годов прошлого века.  </a:t>
            </a:r>
          </a:p>
          <a:p>
            <a:pPr>
              <a:defRPr/>
            </a:pPr>
            <a:r>
              <a:rPr lang="ru-RU" alt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Каким был Роберт Рождественский? </a:t>
            </a:r>
            <a:r>
              <a:rPr lang="ru-RU" altLang="ru-RU" sz="2000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Поэт, который ворвался в жизнь свежим ветром перемен. Его цитировали, обожали, буквально носили на руках. И ещё он заикался (друг попал в детстве под машину на глазах у Роберта, и он испугался, получается на всю жизнь). Его заикание и его знаменитая родинка делали его  ещё более обаятельным. В 60 – е он был одним из тех, кто покорял публику. </a:t>
            </a:r>
          </a:p>
          <a:p>
            <a:pPr>
              <a:defRPr/>
            </a:pPr>
            <a:r>
              <a:rPr lang="ru-RU" altLang="ru-RU" sz="2000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Жизнелюбие было его  главной  определяющей чертой.  Он прекрасно сумел передать в своих стихотворениях это неотъемлемое качество.</a:t>
            </a:r>
            <a:endParaRPr lang="ru-RU" alt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dirty="0"/>
          </a:p>
        </p:txBody>
      </p:sp>
      <p:pic>
        <p:nvPicPr>
          <p:cNvPr id="38916" name="Picture 5" descr="Роберт Рождественский - биография и семь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72" y="1700808"/>
            <a:ext cx="4499428" cy="36009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9939" name="Picture 2" descr="Роберт Рождественский (1932-1994) - презентация онлай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-132966"/>
            <a:ext cx="3841378" cy="2876294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39940" name="Picture 4" descr="Роберт Рождественский - биография, фото, стихи, личная жизнь, жена, дети  поэта » Биография, личная жизнь знаменитостей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4612" y="3790000"/>
            <a:ext cx="3890652" cy="29862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6" descr="Поэт-шестидесятник. Роберт Рождественский | Национальная библиотека РД им.  Р. Гамзатов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787" y="4503737"/>
            <a:ext cx="3573463" cy="20796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9942" name="Picture 8" descr="Вечер поэзии в Политехническом музее — Википедия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25" y="9525"/>
            <a:ext cx="5394325" cy="35972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9943" name="Picture 10" descr="ЕВГЕНИЙ ЕВТУШЕНКО VS. РОБЕРТ РОЖДЕСТВЕНСКИЙ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6475" y="2865438"/>
            <a:ext cx="2079710" cy="40386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4" name="Picture 12" descr="Роберт Рождественский – биография, личная жизнь, фото, причина смерти,  стихи, поэмы, анализ, дети, поэт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49" y="2252088"/>
            <a:ext cx="3190875" cy="2395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200"/>
          </a:xfrm>
        </p:spPr>
        <p:txBody>
          <a:bodyPr/>
          <a:lstStyle/>
          <a:p>
            <a:r>
              <a:rPr lang="ru-RU" altLang="ru-RU" sz="4000" smtClean="0">
                <a:solidFill>
                  <a:srgbClr val="C00000"/>
                </a:solidFill>
                <a:latin typeface="Monotype Corsiva" pitchFamily="66" charset="0"/>
              </a:rPr>
              <a:t>Андрей Вознесенский</a:t>
            </a: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4787900" y="1989138"/>
            <a:ext cx="3898900" cy="3705225"/>
          </a:xfrm>
        </p:spPr>
        <p:txBody>
          <a:bodyPr/>
          <a:lstStyle/>
          <a:p>
            <a:pPr algn="just">
              <a:defRPr/>
            </a:pPr>
            <a:r>
              <a:rPr lang="ru-RU" alt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Поэт  Андрей  Вознесенский  был  другом  Роберта  Ивановича.  В  своих  воспоминаниях  он  донес  до  нас  красоту  духовного  облика  Роберта  Рождественского : « Вот  что  его  отличало  от  всех  нас:  он  был  человек  искренний,  чистый,  полный  доброты.  Это  самое  главное  в  нем  было.  И  в нем  было  чувство  идеала… Он  был  из   цельного  куска  человек,  он  принадлежал  идее,  верил  в  нее,  за  ней  шел…»</a:t>
            </a:r>
          </a:p>
          <a:p>
            <a:pPr algn="just">
              <a:buFont typeface="Arial" pitchFamily="34" charset="0"/>
              <a:buNone/>
              <a:defRPr/>
            </a:pPr>
            <a:r>
              <a:rPr lang="ru-RU" altLang="ru-RU" sz="1800">
                <a:latin typeface="Arial" panose="020B0604020202020204" pitchFamily="34" charset="0"/>
                <a:cs typeface="Times New Roman" panose="02020603050405020304" pitchFamily="18" charset="0"/>
              </a:rPr>
              <a:t>            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/>
          </a:p>
        </p:txBody>
      </p:sp>
      <p:pic>
        <p:nvPicPr>
          <p:cNvPr id="40964" name="Picture 2" descr="Андрей Вознесенский – 85. Заключительный концерт фестиваля : Московская  государственная академическая филармония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5112568" cy="3407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9625" cy="1143000"/>
          </a:xfrm>
        </p:spPr>
        <p:txBody>
          <a:bodyPr/>
          <a:lstStyle/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Евгений Евтушенко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063" y="549275"/>
            <a:ext cx="3384550" cy="6034088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Вспоминая  о  друге,  Евгений  Евтушенко 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писал : «  У  него  было  несоответствие  его  грустных  глаз  с  его  маршевыми  песнями  и  стихами..  Он  был  где-то  внутри  невеселый  человек.  У  него  какая-то  боль  жила  нерассказанная.  И  он  ее  из  себя  не  выпускал  в  стихах  слишком  долго.  А  потом  она  начала  выходить  наружу,  эта  боль.  И  тогда  получились  прекрасные  стихи…»</a:t>
            </a:r>
          </a:p>
          <a:p>
            <a:pPr marL="0" indent="0">
              <a:defRPr/>
            </a:pPr>
            <a:endParaRPr lang="ru-RU" altLang="ru-RU"/>
          </a:p>
        </p:txBody>
      </p:sp>
      <p:pic>
        <p:nvPicPr>
          <p:cNvPr id="41988" name="Picture 2" descr="Евгений Евтушенко :: Поэты :: Соратники :: Сайт режиссера Эльдара Рязано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52" y="1196752"/>
            <a:ext cx="5416415" cy="4168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950" y="274638"/>
            <a:ext cx="9144000" cy="633412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Arial" panose="020B0604020202020204" pitchFamily="34" charset="0"/>
              </a:rPr>
              <a:t>Недюжинный талант Р. Рождественского отразился в его стихах.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4365625"/>
            <a:ext cx="8569325" cy="1760538"/>
          </a:xfrm>
        </p:spPr>
        <p:txBody>
          <a:bodyPr/>
          <a:lstStyle/>
          <a:p>
            <a:pPr>
              <a:defRPr/>
            </a:pPr>
            <a:r>
              <a:rPr lang="ru-RU" altLang="ru-RU" sz="24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них чувствуется сила, уникальность и поразительная атмосфера. Он писал о том, во что свято верил, поэтому его поэзию легко читать и понимать. Его произведения не похожи на других авторов – у него свой стиль.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 затрагивал в творчестве все темы – от человеческих отношений до полета человека в космос. 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3012" name="Picture 2" descr="Роберт Рождественский. Случайные отрывки из блокнот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781778"/>
            <a:ext cx="6152035" cy="341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251950" y="-46038"/>
            <a:ext cx="433388" cy="46038"/>
          </a:xfrm>
        </p:spPr>
        <p:txBody>
          <a:bodyPr/>
          <a:lstStyle/>
          <a:p>
            <a:pPr>
              <a:defRPr/>
            </a:pP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250825" y="333375"/>
            <a:ext cx="3025775" cy="6119813"/>
          </a:xfrm>
        </p:spPr>
        <p:txBody>
          <a:bodyPr/>
          <a:lstStyle/>
          <a:p>
            <a:pPr>
              <a:defRPr/>
            </a:pPr>
            <a:r>
              <a:rPr lang="ru-RU" alt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 начинается с любви…</a:t>
            </a:r>
            <a:br>
              <a:rPr lang="ru-RU" alt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Твердят: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«Вначале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было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слово…»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 я провозглашаю снова: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 начинается с любви!.. </a:t>
            </a:r>
          </a:p>
          <a:p>
            <a:pPr>
              <a:defRPr/>
            </a:pPr>
            <a:r>
              <a:rPr lang="ru-RU" alt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 начинается с любви:</a:t>
            </a:r>
            <a:br>
              <a:rPr lang="ru-RU" alt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 озаренье,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 работа,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глаза цветов,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глаза ребенка —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 начинается с любви.</a:t>
            </a:r>
          </a:p>
          <a:p>
            <a:pPr>
              <a:defRPr/>
            </a:pPr>
            <a:r>
              <a:rPr lang="ru-RU" alt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 начинается с любви,</a:t>
            </a:r>
            <a:br>
              <a:rPr lang="ru-RU" alt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 любви!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 это точно знаю.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Все,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даже ненависть —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родная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 вечная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1800" b="1" dirty="0">
                <a:solidFill>
                  <a:srgbClr val="3C3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сестра любви.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4525" y="2781300"/>
            <a:ext cx="3024188" cy="3892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Monotype Corsiva" panose="03010101010201010101" pitchFamily="66" charset="0"/>
                <a:cs typeface="+mn-cs"/>
              </a:rPr>
              <a:t>Все начинается с любви:</a:t>
            </a:r>
            <a:br>
              <a:rPr lang="ru-RU" altLang="ru-RU" sz="1800" b="1" dirty="0">
                <a:solidFill>
                  <a:srgbClr val="C00000"/>
                </a:solidFill>
                <a:latin typeface="Monotype Corsiva" panose="03010101010201010101" pitchFamily="66" charset="0"/>
                <a:cs typeface="+mn-cs"/>
              </a:rPr>
            </a:br>
            <a:r>
              <a:rPr lang="ru-RU" altLang="ru-RU" sz="1800" b="1" dirty="0">
                <a:solidFill>
                  <a:srgbClr val="3C3C3C"/>
                </a:solidFill>
                <a:latin typeface="Monotype Corsiva" panose="03010101010201010101" pitchFamily="66" charset="0"/>
                <a:cs typeface="+mn-cs"/>
              </a:rPr>
              <a:t>мечта и страх,</a:t>
            </a:r>
            <a: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  <a:t/>
            </a:r>
            <a:b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</a:br>
            <a:r>
              <a:rPr lang="ru-RU" altLang="ru-RU" sz="1800" b="1" dirty="0">
                <a:solidFill>
                  <a:srgbClr val="3C3C3C"/>
                </a:solidFill>
                <a:latin typeface="Monotype Corsiva" panose="03010101010201010101" pitchFamily="66" charset="0"/>
                <a:cs typeface="+mn-cs"/>
              </a:rPr>
              <a:t>вино и порох.</a:t>
            </a:r>
            <a: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  <a:t/>
            </a:r>
            <a:b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</a:br>
            <a:r>
              <a:rPr lang="ru-RU" altLang="ru-RU" sz="1800" b="1" dirty="0">
                <a:solidFill>
                  <a:srgbClr val="3C3C3C"/>
                </a:solidFill>
                <a:latin typeface="Monotype Corsiva" panose="03010101010201010101" pitchFamily="66" charset="0"/>
                <a:cs typeface="+mn-cs"/>
              </a:rPr>
              <a:t>Трагедия,</a:t>
            </a:r>
            <a: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  <a:t/>
            </a:r>
            <a:b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</a:br>
            <a:r>
              <a:rPr lang="ru-RU" altLang="ru-RU" sz="1800" b="1" dirty="0">
                <a:solidFill>
                  <a:srgbClr val="3C3C3C"/>
                </a:solidFill>
                <a:latin typeface="Monotype Corsiva" panose="03010101010201010101" pitchFamily="66" charset="0"/>
                <a:cs typeface="+mn-cs"/>
              </a:rPr>
              <a:t>тоска</a:t>
            </a:r>
            <a: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  <a:t/>
            </a:r>
            <a:b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</a:br>
            <a:r>
              <a:rPr lang="ru-RU" altLang="ru-RU" sz="1800" b="1" dirty="0">
                <a:solidFill>
                  <a:srgbClr val="3C3C3C"/>
                </a:solidFill>
                <a:latin typeface="Monotype Corsiva" panose="03010101010201010101" pitchFamily="66" charset="0"/>
                <a:cs typeface="+mn-cs"/>
              </a:rPr>
              <a:t>и подвиг —</a:t>
            </a:r>
            <a: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  <a:t/>
            </a:r>
            <a:b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</a:br>
            <a:r>
              <a:rPr lang="ru-RU" altLang="ru-RU" sz="1800" b="1" dirty="0">
                <a:solidFill>
                  <a:srgbClr val="3C3C3C"/>
                </a:solidFill>
                <a:latin typeface="Monotype Corsiva" panose="03010101010201010101" pitchFamily="66" charset="0"/>
                <a:cs typeface="+mn-cs"/>
              </a:rPr>
              <a:t>все начинается с любви…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>
                <a:solidFill>
                  <a:srgbClr val="3C3C3C"/>
                </a:solidFill>
                <a:latin typeface="Monotype Corsiva" panose="03010101010201010101" pitchFamily="66" charset="0"/>
                <a:cs typeface="+mn-cs"/>
              </a:rPr>
              <a:t>Весна шепнет тебе:</a:t>
            </a:r>
            <a: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  <a:t/>
            </a:r>
            <a:b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</a:br>
            <a:r>
              <a:rPr lang="ru-RU" altLang="ru-RU" sz="1800" b="1" dirty="0">
                <a:solidFill>
                  <a:srgbClr val="3C3C3C"/>
                </a:solidFill>
                <a:latin typeface="Monotype Corsiva" panose="03010101010201010101" pitchFamily="66" charset="0"/>
                <a:cs typeface="+mn-cs"/>
              </a:rPr>
              <a:t>«Живи…»</a:t>
            </a:r>
            <a: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  <a:t/>
            </a:r>
            <a:b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</a:br>
            <a:r>
              <a:rPr lang="ru-RU" altLang="ru-RU" sz="1800" b="1" dirty="0">
                <a:solidFill>
                  <a:srgbClr val="3C3C3C"/>
                </a:solidFill>
                <a:latin typeface="Monotype Corsiva" panose="03010101010201010101" pitchFamily="66" charset="0"/>
                <a:cs typeface="+mn-cs"/>
              </a:rPr>
              <a:t>И ты от шепота качнешься.</a:t>
            </a:r>
            <a: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  <a:t/>
            </a:r>
            <a:b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</a:br>
            <a:r>
              <a:rPr lang="ru-RU" altLang="ru-RU" sz="1800" b="1" dirty="0">
                <a:solidFill>
                  <a:srgbClr val="3C3C3C"/>
                </a:solidFill>
                <a:latin typeface="Monotype Corsiva" panose="03010101010201010101" pitchFamily="66" charset="0"/>
                <a:cs typeface="+mn-cs"/>
              </a:rPr>
              <a:t>И выпрямишься.</a:t>
            </a:r>
            <a: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  <a:t/>
            </a:r>
            <a:b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</a:br>
            <a:r>
              <a:rPr lang="ru-RU" altLang="ru-RU" sz="1800" b="1" dirty="0">
                <a:solidFill>
                  <a:srgbClr val="3C3C3C"/>
                </a:solidFill>
                <a:latin typeface="Monotype Corsiva" panose="03010101010201010101" pitchFamily="66" charset="0"/>
                <a:cs typeface="+mn-cs"/>
              </a:rPr>
              <a:t>И начнешься.</a:t>
            </a:r>
            <a: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  <a:t/>
            </a:r>
            <a:br>
              <a:rPr lang="ru-RU" altLang="ru-RU" sz="1800" b="1" dirty="0"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</a:br>
            <a:r>
              <a:rPr lang="ru-RU" altLang="ru-RU" sz="1800" b="1" dirty="0">
                <a:solidFill>
                  <a:srgbClr val="C00000"/>
                </a:solidFill>
                <a:latin typeface="Monotype Corsiva" panose="03010101010201010101" pitchFamily="66" charset="0"/>
                <a:cs typeface="+mn-cs"/>
              </a:rPr>
              <a:t>Все начинается с любви!</a:t>
            </a:r>
          </a:p>
        </p:txBody>
      </p:sp>
      <p:pic>
        <p:nvPicPr>
          <p:cNvPr id="44037" name="Picture 5" descr="Роберт Рождественский - биография, фото, стихи, личная жизнь, жена, дети  поэта » Биография, личная жизнь знаменит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4865" y="50040"/>
            <a:ext cx="5219171" cy="3000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8" name="Picture 7" descr="Роберт Рождественский И Алла Киреев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4742" y="2975983"/>
            <a:ext cx="3311624" cy="3477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539750" y="2924175"/>
            <a:ext cx="8147050" cy="3201988"/>
          </a:xfrm>
        </p:spPr>
        <p:txBody>
          <a:bodyPr/>
          <a:lstStyle/>
          <a:p>
            <a:pPr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Знаменитая «Погоня» из «Неуловимых мстителей», «Баллада о секундах» из «Семнадцати мгновений», «БАМ» — все это песни на стихи Роберта Рождественского, со дня рождения которого исполнилось 90 лет.</a:t>
            </a:r>
          </a:p>
          <a:p>
            <a:pPr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Лиризм и искренность сделали произведения Рождественского популярными, а простота формы и легкость переложения на музыку сделали его официально востребованным, признанным. Многие этого «признания» ему не простили. Но и отказать ему в таланте или не замечать любви к нему простого слушателя и читателя тоже было невозможно.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15888"/>
            <a:ext cx="45085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8075612" cy="431800"/>
          </a:xfrm>
        </p:spPr>
        <p:txBody>
          <a:bodyPr/>
          <a:lstStyle/>
          <a:p>
            <a:pPr>
              <a:defRPr/>
            </a:pPr>
            <a:r>
              <a:rPr lang="ru-RU" altLang="ru-RU" sz="32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Я в глазах твоих утону, можно?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dirty="0"/>
          </a:p>
        </p:txBody>
      </p:sp>
      <p:sp>
        <p:nvSpPr>
          <p:cNvPr id="43011" name="Объект 2"/>
          <p:cNvSpPr>
            <a:spLocks noGrp="1"/>
          </p:cNvSpPr>
          <p:nvPr>
            <p:ph idx="1"/>
          </p:nvPr>
        </p:nvSpPr>
        <p:spPr>
          <a:xfrm>
            <a:off x="684213" y="620713"/>
            <a:ext cx="8242300" cy="2160587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24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Проживший сорок один год с любимой супругой Аллой Киреевой, Роберт Рождественский разбирался не только в настоящих чувствах, но и тонкостях устройства женской души. Невозможно подсчитать, сколько стихотворений посвящено любимой жене, ставшей его музой.</a:t>
            </a:r>
            <a:r>
              <a:rPr lang="ru-RU" altLang="ru-RU" sz="2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alt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060" name="Picture 5" descr="40 лет верности Роберта Рождественского: Почему супруга поэта называла их  брак и счастьем, и горем одновременно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2755900"/>
            <a:ext cx="5976938" cy="3978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200"/>
          </a:xfrm>
        </p:spPr>
        <p:txBody>
          <a:bodyPr/>
          <a:lstStyle/>
          <a:p>
            <a:pPr>
              <a:defRPr/>
            </a:pP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Я в глазах твоих утону, можно?</a:t>
            </a:r>
            <a:endParaRPr lang="ru-RU" altLang="ru-RU" dirty="0"/>
          </a:p>
        </p:txBody>
      </p:sp>
      <p:sp>
        <p:nvSpPr>
          <p:cNvPr id="44035" name="Объект 2"/>
          <p:cNvSpPr>
            <a:spLocks noGrp="1"/>
          </p:cNvSpPr>
          <p:nvPr>
            <p:ph idx="1"/>
          </p:nvPr>
        </p:nvSpPr>
        <p:spPr>
          <a:xfrm>
            <a:off x="395288" y="1022350"/>
            <a:ext cx="2881312" cy="55022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Я в глазах твоих утону, можно?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Ведь в глазах твоих утонуть - счастье.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Подойду и скажу: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"Здравствуй,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Я люблю тебя". Это сложно...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Нет, не сложно, а трудно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Очень трудно любить, веришь? 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Подойду я к обрыву крутому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Стану падать, поймать успеешь?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Ну а если уеду - напишешь?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Я хочу быть с тобой долго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Очень долго…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Всю жизнь, понимаешь?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1863" y="620713"/>
            <a:ext cx="2881312" cy="6019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Я ответа боюсь, знаешь...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Ты ответь мне, но только молча,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Ты глазами ответь, любишь?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Если да, то тогда обещаю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Что ты самым счастливым будешь,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Если нет, то тебя умоляю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Не кори своим взглядом,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Не тяни своим взглядом в омут.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Пусть другую ты любишь, ладно…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А меня хоть немного помнишь?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Я любить тебя буду, можно?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Даже если нельзя, буду! 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И всегда я приду на помощь,</a:t>
            </a:r>
            <a:b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Если будет тебе трудно! </a:t>
            </a:r>
            <a:endParaRPr lang="ru-RU" altLang="ru-RU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ru-RU" alt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Я люблю тебя, слышишь?</a:t>
            </a:r>
          </a:p>
          <a:p>
            <a:pPr>
              <a:spcBef>
                <a:spcPct val="20000"/>
              </a:spcBef>
              <a:defRPr/>
            </a:pPr>
            <a:r>
              <a:rPr lang="ru-RU" alt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     Помни!</a:t>
            </a:r>
          </a:p>
        </p:txBody>
      </p:sp>
      <p:pic>
        <p:nvPicPr>
          <p:cNvPr id="46085" name="Picture 5" descr="Роберт Рождественский - &quot;Республика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0713" y="1419225"/>
            <a:ext cx="2879725" cy="442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2060575"/>
            <a:ext cx="2519362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891" y="3937847"/>
            <a:ext cx="1612900" cy="2509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279" y="1922166"/>
            <a:ext cx="2676420" cy="2290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9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7080" y="1874643"/>
            <a:ext cx="2339082" cy="2602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0" name="Прямоугольник 9"/>
          <p:cNvSpPr>
            <a:spLocks noChangeArrowheads="1"/>
          </p:cNvSpPr>
          <p:nvPr/>
        </p:nvSpPr>
        <p:spPr bwMode="auto">
          <a:xfrm>
            <a:off x="395288" y="188913"/>
            <a:ext cx="8748712" cy="1938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конце 50-х — начале 60-х — в стране поэтический бум: концертные залы и даже стадионы не вмещают желающих послушать стихи молодых поэтов. Эти возмутители политического и общественного спокойствия заразили поэтическим воодушевлением всю страну. Казалось, сам стих талантливых людей не мог существовать без звучания.</a:t>
            </a:r>
            <a:endParaRPr lang="ru-RU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7111" name="Rectangle 11"/>
          <p:cNvSpPr>
            <a:spLocks noChangeArrowheads="1"/>
          </p:cNvSpPr>
          <p:nvPr/>
        </p:nvSpPr>
        <p:spPr bwMode="auto">
          <a:xfrm>
            <a:off x="468313" y="4029075"/>
            <a:ext cx="1928812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Белла Ахмадулина</a:t>
            </a:r>
          </a:p>
        </p:txBody>
      </p:sp>
      <p:pic>
        <p:nvPicPr>
          <p:cNvPr id="471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4323" y="4869682"/>
            <a:ext cx="2608043" cy="1833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13" name="Rectangle 11"/>
          <p:cNvSpPr>
            <a:spLocks noChangeArrowheads="1"/>
          </p:cNvSpPr>
          <p:nvPr/>
        </p:nvSpPr>
        <p:spPr bwMode="auto">
          <a:xfrm>
            <a:off x="2700338" y="6189663"/>
            <a:ext cx="3024187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Роберт Рождественский</a:t>
            </a: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2557463" y="4141788"/>
            <a:ext cx="2159000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Евгений Евтушенко</a:t>
            </a: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6100763" y="3935413"/>
            <a:ext cx="2895600" cy="922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Евтушенко, Вознесенский, Рождественский, Матвеева, Солоухин</a:t>
            </a:r>
          </a:p>
        </p:txBody>
      </p:sp>
      <p:pic>
        <p:nvPicPr>
          <p:cNvPr id="47116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4365625"/>
            <a:ext cx="2159000" cy="196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17" name="Rectangle 11"/>
          <p:cNvSpPr>
            <a:spLocks noChangeArrowheads="1"/>
          </p:cNvSpPr>
          <p:nvPr/>
        </p:nvSpPr>
        <p:spPr bwMode="auto">
          <a:xfrm>
            <a:off x="307975" y="6189663"/>
            <a:ext cx="2447925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Андрей Вознесенский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3500438"/>
            <a:ext cx="1484313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1500188"/>
            <a:ext cx="14001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3071813"/>
            <a:ext cx="1928813" cy="2503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1"/>
          <p:cNvSpPr>
            <a:spLocks noChangeArrowheads="1"/>
          </p:cNvSpPr>
          <p:nvPr/>
        </p:nvSpPr>
        <p:spPr bwMode="auto">
          <a:xfrm>
            <a:off x="468313" y="261938"/>
            <a:ext cx="793591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Первый сборник стихов Рождественского «Флаги весны» был издан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в 1955 году в Петрозаводске, а затем книги (более семидесяти)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начинают  выходить с регулярностью движения поездов.</a:t>
            </a:r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1428750"/>
            <a:ext cx="12938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8" y="4143375"/>
            <a:ext cx="190500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2786063"/>
            <a:ext cx="1571625" cy="2055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13" y="1428750"/>
            <a:ext cx="11906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4643438"/>
            <a:ext cx="13906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0" y="1714500"/>
            <a:ext cx="1571625" cy="2405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38" y="1500188"/>
            <a:ext cx="1428750" cy="2057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4786313"/>
            <a:ext cx="15906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2714625"/>
            <a:ext cx="1571625" cy="20748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25" y="4714875"/>
            <a:ext cx="13716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4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75" y="4652963"/>
            <a:ext cx="1357313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5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25" y="1143000"/>
            <a:ext cx="1438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3313112" cy="277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55" name="Rectangle 1"/>
          <p:cNvSpPr>
            <a:spLocks noChangeArrowheads="1"/>
          </p:cNvSpPr>
          <p:nvPr/>
        </p:nvSpPr>
        <p:spPr bwMode="auto">
          <a:xfrm>
            <a:off x="684213" y="309563"/>
            <a:ext cx="82121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На стихи поэта пишут музыку такие известные композиторы,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как  Д. Тухманов, М. Таривердиев, А. Бабаджанян и многие другие.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5029200" y="6081713"/>
            <a:ext cx="4079875" cy="646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Р. Рождественский с И. Кобзоном,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исполнителем песни «Мгновения»</a:t>
            </a:r>
          </a:p>
        </p:txBody>
      </p:sp>
      <p:pic>
        <p:nvPicPr>
          <p:cNvPr id="49157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3500438"/>
            <a:ext cx="1892300" cy="2919412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1052513"/>
            <a:ext cx="2136775" cy="2778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8080"/>
            </a:solidFill>
            <a:miter lim="800000"/>
            <a:headEnd/>
            <a:tailEnd/>
          </a:ln>
        </p:spPr>
      </p:pic>
      <p:pic>
        <p:nvPicPr>
          <p:cNvPr id="49159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2708275"/>
            <a:ext cx="2595562" cy="187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60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625" y="1052513"/>
            <a:ext cx="3251200" cy="214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61" name="Rectangle 18"/>
          <p:cNvSpPr>
            <a:spLocks noChangeArrowheads="1"/>
          </p:cNvSpPr>
          <p:nvPr/>
        </p:nvSpPr>
        <p:spPr bwMode="auto">
          <a:xfrm>
            <a:off x="5292725" y="3141663"/>
            <a:ext cx="40132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М. Горин, О. Фельцман, Р. Рождественский</a:t>
            </a:r>
          </a:p>
        </p:txBody>
      </p:sp>
      <p:pic>
        <p:nvPicPr>
          <p:cNvPr id="49162" name="Picture 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7402" y="4660457"/>
            <a:ext cx="1893025" cy="2000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63" name="Rectangle 4"/>
          <p:cNvSpPr>
            <a:spLocks noChangeArrowheads="1"/>
          </p:cNvSpPr>
          <p:nvPr/>
        </p:nvSpPr>
        <p:spPr bwMode="auto">
          <a:xfrm>
            <a:off x="33338" y="3621088"/>
            <a:ext cx="302577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М. Магомаев, А. Бабаджанян,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Р. Рождественский</a:t>
            </a:r>
          </a:p>
        </p:txBody>
      </p:sp>
      <p:pic>
        <p:nvPicPr>
          <p:cNvPr id="4916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32363" y="4076700"/>
            <a:ext cx="3025775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65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" y="4343400"/>
            <a:ext cx="3192463" cy="2343150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841375" y="184150"/>
            <a:ext cx="31511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Огромными тиражами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выходят грампластинки.</a:t>
            </a:r>
          </a:p>
        </p:txBody>
      </p:sp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904875" y="3236913"/>
            <a:ext cx="5310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Большой популярностью пользуются диски.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4" y="981075"/>
            <a:ext cx="2592263" cy="260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549275"/>
            <a:ext cx="2376487" cy="2087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2" name="Picture 3" descr="9d2afb83ab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4221164"/>
            <a:ext cx="2336509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184125"/>
            <a:ext cx="2244851" cy="2015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4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7711" y="4366689"/>
            <a:ext cx="2256727" cy="2015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018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7763" y="3717925"/>
            <a:ext cx="2189162" cy="2027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8080"/>
            </a:solidFill>
            <a:miter lim="800000"/>
            <a:headEnd/>
            <a:tailEnd/>
          </a:ln>
        </p:spPr>
      </p:pic>
      <p:pic>
        <p:nvPicPr>
          <p:cNvPr id="50186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5289" y="1052512"/>
            <a:ext cx="2483624" cy="2232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7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55875" y="1259266"/>
            <a:ext cx="2304157" cy="2084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68" name="желаю вам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50825" y="333375"/>
            <a:ext cx="8435975" cy="647700"/>
          </a:xfrm>
        </p:spPr>
        <p:txBody>
          <a:bodyPr/>
          <a:lstStyle/>
          <a:p>
            <a:pPr>
              <a:defRPr/>
            </a:pPr>
            <a:r>
              <a:rPr lang="ru-RU" alt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Популярные песни на стихи Р. Рождественского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 rot="20940000">
            <a:off x="417513" y="1130300"/>
            <a:ext cx="2438400" cy="160972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3975"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И нет нам покоя,</a:t>
            </a:r>
            <a:b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Гори, но живи!</a:t>
            </a:r>
            <a:b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Погоня, погоня,</a:t>
            </a:r>
            <a:b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Погоня, погоня</a:t>
            </a:r>
            <a:b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 горячей крови…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213" y="831850"/>
            <a:ext cx="3241675" cy="2030413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6675">
            <a:solidFill>
              <a:srgbClr val="FFFF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Покроется небо пылинками звезд,</a:t>
            </a:r>
            <a:br>
              <a:rPr 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выгнутся ветви упруго.</a:t>
            </a:r>
            <a:br>
              <a:rPr 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Тебя я услышу за тысячу верст.</a:t>
            </a:r>
            <a:br>
              <a:rPr 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 эхо, мы эхо,</a:t>
            </a:r>
            <a:br>
              <a:rPr 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 долгое эхо друг друга.</a:t>
            </a:r>
            <a:br>
              <a:rPr 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 эхо, мы эхо,</a:t>
            </a:r>
            <a:br>
              <a:rPr 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 долгое эхо друг друга…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2988" y="3092450"/>
            <a:ext cx="4540250" cy="134461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60325"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 думай о секундах свысока,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Наступит время - сам поймешь, наверное,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Свистят они, как пули, у виска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Мгновения, мгновения, мгновения…</a:t>
            </a:r>
          </a:p>
        </p:txBody>
      </p:sp>
      <p:sp>
        <p:nvSpPr>
          <p:cNvPr id="10" name="TextBox 9"/>
          <p:cNvSpPr txBox="1"/>
          <p:nvPr/>
        </p:nvSpPr>
        <p:spPr>
          <a:xfrm rot="420000">
            <a:off x="5783263" y="1311275"/>
            <a:ext cx="3373437" cy="1477963"/>
          </a:xfrm>
          <a:prstGeom prst="rect">
            <a:avLst/>
          </a:pr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 просёлочной дороге шёл я молча,</a:t>
            </a:r>
            <a:br>
              <a:rPr lang="ru-RU" sz="18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была она пуста и длинна.</a:t>
            </a:r>
            <a:br>
              <a:rPr lang="ru-RU" sz="18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Только грянули гармошки что есть мочи,</a:t>
            </a:r>
            <a:br>
              <a:rPr lang="ru-RU" sz="18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руками развела тишина…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94473" y="2951946"/>
            <a:ext cx="3377733" cy="28623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  <a:effectLst>
            <a:glow rad="127000">
              <a:srgbClr val="00B050"/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Позвони мне, позвони!</a:t>
            </a:r>
            <a:b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Позвони мне, ради бога!</a:t>
            </a:r>
            <a:b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Через время протяни</a:t>
            </a:r>
            <a:b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Голос тихий и глубокий</a:t>
            </a:r>
            <a:b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Звезды тают над Москвой</a:t>
            </a:r>
            <a:b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Может, я забыла гордость?</a:t>
            </a:r>
            <a:b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Как хочу услышать голос</a:t>
            </a:r>
            <a:b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Как хочу услышать голос</a:t>
            </a:r>
            <a:b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Долгожданный голос твой!</a:t>
            </a:r>
            <a:b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Позвони мне, позвони!..</a:t>
            </a:r>
          </a:p>
        </p:txBody>
      </p:sp>
      <p:sp>
        <p:nvSpPr>
          <p:cNvPr id="14" name="TextBox 13"/>
          <p:cNvSpPr txBox="1"/>
          <p:nvPr/>
        </p:nvSpPr>
        <p:spPr>
          <a:xfrm rot="660000">
            <a:off x="166688" y="4379913"/>
            <a:ext cx="2778125" cy="2308225"/>
          </a:xfrm>
          <a:prstGeom prst="rect">
            <a:avLst/>
          </a:prstGeom>
          <a:solidFill>
            <a:schemeClr val="accent1"/>
          </a:solidFill>
          <a:ln w="66675">
            <a:solidFill>
              <a:schemeClr val="bg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Я, ты, он, она -</a:t>
            </a:r>
            <a:b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Вместе - целая страна,</a:t>
            </a:r>
            <a:b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Вместе - дружная семья,</a:t>
            </a:r>
            <a:b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слове "мы" - сто тысяч "я".</a:t>
            </a:r>
            <a:b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Большеглазых, озорных,</a:t>
            </a:r>
            <a:b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Черных, рыжих и льняных,</a:t>
            </a:r>
            <a:b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Грустных и веселых</a:t>
            </a:r>
            <a:b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городах и селах…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7950" y="6026150"/>
            <a:ext cx="5207000" cy="64611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9850">
            <a:solidFill>
              <a:srgbClr val="00B0F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Шепчу спасибо я годам, и пью их горькое лекарство,</a:t>
            </a:r>
            <a:br>
              <a:rPr lang="ru-RU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никому их не отдам, мои года – моё богатство.</a:t>
            </a:r>
          </a:p>
        </p:txBody>
      </p:sp>
      <p:sp useBgFill="1">
        <p:nvSpPr>
          <p:cNvPr id="18" name="TextBox 17"/>
          <p:cNvSpPr txBox="1"/>
          <p:nvPr/>
        </p:nvSpPr>
        <p:spPr>
          <a:xfrm>
            <a:off x="2700338" y="4548188"/>
            <a:ext cx="2794000" cy="1477962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 прошу, хоть ненадолго,</a:t>
            </a:r>
            <a:b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Грусть моя, ты покинь меня,</a:t>
            </a:r>
            <a:b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Облаком, сизым облаком,</a:t>
            </a:r>
            <a:b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Ты полети к родному дому,</a:t>
            </a:r>
            <a:b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Отсюда к родному дому.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ChangeArrowheads="1"/>
          </p:cNvSpPr>
          <p:nvPr/>
        </p:nvSpPr>
        <p:spPr bwMode="auto">
          <a:xfrm>
            <a:off x="179388" y="269875"/>
            <a:ext cx="864076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Омск может гордиться тем, что «Поэма о разных точках зрения» (1965),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поражающая воображение публицистичностью, неофициальностью, нежеланием приспосабливаться впервые была опубликована 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молодежной омской газете «Молодой сибиряк».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latin typeface="Monotype Corsiva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Омский журналист Марк Мудрик предполагает,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что Рождественский передал ему эту поэму с тайной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мыслью сохранить первоначальный вариант.</a:t>
            </a:r>
            <a:endParaRPr lang="ru-RU" altLang="ru-RU" sz="2000">
              <a:latin typeface="Monotype Corsiva" pitchFamily="66" charset="0"/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933700"/>
            <a:ext cx="7056438" cy="290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611188" y="5781675"/>
            <a:ext cx="7929562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Monotype Corsiva" pitchFamily="66" charset="0"/>
              </a:rPr>
              <a:t>Роберт Рождественский в редакции газеты «Молодой сибиряк» (сидит пятый справа). Справа от него Владимир Николаенко. Рядом с ним Марк Мудрик. За столиком слева Нина Бражникова.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Monotype Corsiva" pitchFamily="66" charset="0"/>
              </a:rPr>
              <a:t>Февраль 1968г.</a:t>
            </a:r>
            <a:r>
              <a:rPr lang="ru-RU" altLang="ru-RU" sz="1600">
                <a:latin typeface="Monotype Corsiva" pitchFamily="66" charset="0"/>
              </a:rPr>
              <a:t> </a:t>
            </a:r>
          </a:p>
        </p:txBody>
      </p:sp>
      <p:pic>
        <p:nvPicPr>
          <p:cNvPr id="5222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5338" y="869950"/>
            <a:ext cx="3089275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323850" y="331788"/>
            <a:ext cx="69850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В 1968 году Рождественский приезжает в Омск по путевке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бюро пропаганды художественной литературы. Его авторские вечера вызывали даже больший интерес, чем концерты гастролировавших в городе Татьяны Шмыги, Валерия Ободзинского, Вадима Мулермана.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Как писал «Молодой сибиряк», «к вполне понятному стремлению видеть и слышать самого поэта еще примешивалось какое-то трудно объяснимое ощущение хотя и никак не проявляющейся внешне, но тем не менее глубокой, органической связи поэта с сидящими в зале людьми».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4" y="3194050"/>
            <a:ext cx="3599903" cy="327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6296" y="149143"/>
            <a:ext cx="1845478" cy="3038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284538"/>
            <a:ext cx="2157413" cy="316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4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5076" y="3068638"/>
            <a:ext cx="2387287" cy="1728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5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89537" y="4689476"/>
            <a:ext cx="2387287" cy="1779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zhdestvenskiy_robert_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476250"/>
            <a:ext cx="2346325" cy="367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4375150"/>
            <a:ext cx="2874962" cy="203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565400"/>
            <a:ext cx="3571875" cy="388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2205038"/>
            <a:ext cx="2005013" cy="273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404813"/>
            <a:ext cx="2665413" cy="206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279" name="Rectangle 11"/>
          <p:cNvSpPr>
            <a:spLocks noChangeArrowheads="1"/>
          </p:cNvSpPr>
          <p:nvPr/>
        </p:nvSpPr>
        <p:spPr bwMode="auto">
          <a:xfrm>
            <a:off x="3203575" y="538163"/>
            <a:ext cx="3024188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Роберт Рождественский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много ездит по стране,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встречается с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поклонниками поэзии на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творческих вечерах.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5538"/>
            <a:ext cx="8964613" cy="647700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rgbClr val="17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 нашей сегодняшней встрече в творческом исполнении наших замечательных преподавателей ,старшеклассников и известных артистов мы  послушаем стихотворения поэта, песни на его слова.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2205038"/>
            <a:ext cx="8147050" cy="3921125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ПЕСНЯ «ГОРОД ДЕТСТВА»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Где-то есть город, тихий, как сон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Пылью тягучей по грудь занесен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В медленной речке вода, как стекло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Где-то есть город, в котором тепло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Наше далекое детство там прошло...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395288" y="142875"/>
            <a:ext cx="8497887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Рождественский чутко улавливает вызовы времени, другими еще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не услышанные. Поэтому он так остро чувствовал свою обязанность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перед поэзией — вернуть ей имена всех незаслуженно забытых поэтов.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Именно Рождественский взял на себя обязанности</a:t>
            </a:r>
            <a:r>
              <a:rPr lang="ru-RU" altLang="ru-RU" sz="2400">
                <a:latin typeface="Monotype Corsiva" pitchFamily="66" charset="0"/>
              </a:rPr>
              <a:t> </a:t>
            </a:r>
            <a:r>
              <a:rPr lang="ru-RU" altLang="ru-RU" sz="2400" b="1">
                <a:latin typeface="Monotype Corsiva" pitchFamily="66" charset="0"/>
              </a:rPr>
              <a:t>председателя</a:t>
            </a:r>
            <a:endParaRPr lang="ru-RU" altLang="ru-RU" sz="2400">
              <a:latin typeface="Monotype Corsiva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комиссии по литературному наследию Владимира Высоцкого при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Союзе писателей и составил первую изданную в СССР книгу его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стихов "Нерв".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latin typeface="Arial" pitchFamily="34" charset="0"/>
            </a:endParaRPr>
          </a:p>
        </p:txBody>
      </p:sp>
      <p:pic>
        <p:nvPicPr>
          <p:cNvPr id="5529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896" y="2501318"/>
            <a:ext cx="2546351" cy="39413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530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7889" y="2445649"/>
            <a:ext cx="2930525" cy="417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3728" y="2303200"/>
            <a:ext cx="1581373" cy="2135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2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504" y="4381051"/>
            <a:ext cx="3304034" cy="235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468313" y="406400"/>
            <a:ext cx="82645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Возвращение Марины Цветаевой в отечественную литературу тоже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случилось во многом благодаря его усилиям: поэт помог открыть 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Москве ее Дом-музей.</a:t>
            </a:r>
            <a:r>
              <a:rPr lang="ru-RU" altLang="ru-RU" sz="2400">
                <a:latin typeface="Monotype Corsiva" pitchFamily="66" charset="0"/>
              </a:rPr>
              <a:t> 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628774"/>
            <a:ext cx="3427611" cy="504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9719" y="2708920"/>
            <a:ext cx="5213119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1311275"/>
            <a:ext cx="1582737" cy="2547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ChangeArrowheads="1"/>
          </p:cNvSpPr>
          <p:nvPr/>
        </p:nvSpPr>
        <p:spPr bwMode="auto">
          <a:xfrm>
            <a:off x="2268538" y="381000"/>
            <a:ext cx="5067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Роберт Рождественский активно работал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в игровом и анимационном кино.</a:t>
            </a:r>
          </a:p>
        </p:txBody>
      </p:sp>
      <p:pic>
        <p:nvPicPr>
          <p:cNvPr id="5734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808" y="4443965"/>
            <a:ext cx="3062138" cy="228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2338" y="3998913"/>
            <a:ext cx="3244329" cy="2725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9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4813"/>
            <a:ext cx="1797050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0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69163" y="447675"/>
            <a:ext cx="1747837" cy="2620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1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8037" y="1191447"/>
            <a:ext cx="4247926" cy="3046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352" name="Rectangle 1"/>
          <p:cNvSpPr>
            <a:spLocks noChangeArrowheads="1"/>
          </p:cNvSpPr>
          <p:nvPr/>
        </p:nvSpPr>
        <p:spPr bwMode="auto">
          <a:xfrm>
            <a:off x="468313" y="4056063"/>
            <a:ext cx="38179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Был членом жюри 26-го и 32-го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Международного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кинофестиваля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в Каннах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(1973г. и 1979г.)</a:t>
            </a:r>
          </a:p>
        </p:txBody>
      </p:sp>
      <p:sp>
        <p:nvSpPr>
          <p:cNvPr id="57353" name="Rectangle 18"/>
          <p:cNvSpPr>
            <a:spLocks noChangeArrowheads="1"/>
          </p:cNvSpPr>
          <p:nvPr/>
        </p:nvSpPr>
        <p:spPr bwMode="auto">
          <a:xfrm>
            <a:off x="6156325" y="3186113"/>
            <a:ext cx="298767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Роберт Рождественский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и Василий Шукшин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ChangeArrowheads="1"/>
          </p:cNvSpPr>
          <p:nvPr/>
        </p:nvSpPr>
        <p:spPr bwMode="auto">
          <a:xfrm>
            <a:off x="611188" y="239713"/>
            <a:ext cx="7677150" cy="1938337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Роберта Рождественского несколько раз награждали премиями: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1970 год – поэт получает премию Московского комсомола,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1972 год – присуждение премии Ленинского комсомола, а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1979 году Роберт Рождественский удостоен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Государственной премии.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2636838"/>
            <a:ext cx="2147888" cy="2305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468313" y="2146300"/>
            <a:ext cx="30241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Премия Ленинского комсомола</a:t>
            </a:r>
            <a:r>
              <a:rPr lang="ru-RU" altLang="ru-RU" sz="1800">
                <a:latin typeface="Monotype Corsiva" pitchFamily="66" charset="0"/>
              </a:rPr>
              <a:t> </a:t>
            </a:r>
          </a:p>
        </p:txBody>
      </p:sp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4175" y="2636838"/>
            <a:ext cx="1443038" cy="2305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8374" name="Rectangle 5"/>
          <p:cNvSpPr>
            <a:spLocks noChangeArrowheads="1"/>
          </p:cNvSpPr>
          <p:nvPr/>
        </p:nvSpPr>
        <p:spPr bwMode="auto">
          <a:xfrm>
            <a:off x="5724525" y="2157413"/>
            <a:ext cx="28797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Государственная премия СССР</a:t>
            </a:r>
          </a:p>
        </p:txBody>
      </p:sp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7675" y="3789363"/>
            <a:ext cx="4123289" cy="2753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612"/>
          </a:xfrm>
        </p:spPr>
        <p:txBody>
          <a:bodyPr/>
          <a:lstStyle/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Последние годы жизни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начале 1990 года Рождественскому поставили диагноз опухоль головного мозга. Реакцией на болезнь стало знаменитое стихотворение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«Неотправленное письмо хирургу». </a:t>
            </a:r>
            <a:r>
              <a:rPr lang="ru-RU" sz="24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 Франции была проведена операция, но поэт уже не мог заниматься активной деятельностью. Оставшиеся годы жизни он проводил в основном в Переделкино. </a:t>
            </a:r>
          </a:p>
          <a:p>
            <a:pPr>
              <a:defRPr/>
            </a:pPr>
            <a:r>
              <a:rPr lang="ru-RU" sz="24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 это время были изданы сборники «Бессонница» и «Пересечение», а также книга детских стихотворений «Алешкины мысли». На ее создание поэта вдохновил внук Алеша, который, по словам автора, «думал много, хмурился и улыбался своим мыслям, однако выразить их, конечно, ещё не умел, не мог. Вот тогда-то я и решил помочь ему, — написать стихи от его имени». Рождественский принимал и посильное участие в общественной жизни: в 1993 году он подписал «Письмо сорока двух», направленное против «всех видов коммунистических и националистических партий».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3"/>
          <p:cNvSpPr>
            <a:spLocks noChangeArrowheads="1"/>
          </p:cNvSpPr>
          <p:nvPr/>
        </p:nvSpPr>
        <p:spPr bwMode="auto">
          <a:xfrm>
            <a:off x="323850" y="285750"/>
            <a:ext cx="8751888" cy="461963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Будучи тяжело больным, Роберт Рождественский продолжает работать.</a:t>
            </a:r>
          </a:p>
        </p:txBody>
      </p:sp>
      <p:pic>
        <p:nvPicPr>
          <p:cNvPr id="60419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500438"/>
            <a:ext cx="2590800" cy="327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420" name="Rectangle 11"/>
          <p:cNvSpPr>
            <a:spLocks noChangeArrowheads="1"/>
          </p:cNvSpPr>
          <p:nvPr/>
        </p:nvSpPr>
        <p:spPr bwMode="auto">
          <a:xfrm>
            <a:off x="4140200" y="693738"/>
            <a:ext cx="46069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«Работаю с охотой… А над сборником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[имеется в виду «Омская книга». – Прим. авт.] 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буду думать. Даже буду его потихоньку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готовить и ждать от тебя ответа».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Monotype Corsiva" pitchFamily="66" charset="0"/>
              </a:rPr>
              <a:t>  </a:t>
            </a:r>
            <a:r>
              <a:rPr lang="ru-RU" altLang="ru-RU" sz="1800" b="1" i="1">
                <a:latin typeface="Monotype Corsiva" pitchFamily="66" charset="0"/>
              </a:rPr>
              <a:t>Из письма Р.Рождественского М.Мудрику, 1993г</a:t>
            </a:r>
            <a:r>
              <a:rPr lang="ru-RU" altLang="ru-RU" sz="1200" b="1" i="1">
                <a:latin typeface="Monotype Corsiva" pitchFamily="66" charset="0"/>
              </a:rPr>
              <a:t>.</a:t>
            </a:r>
          </a:p>
        </p:txBody>
      </p:sp>
      <p:sp>
        <p:nvSpPr>
          <p:cNvPr id="60421" name="Rectangle 13"/>
          <p:cNvSpPr>
            <a:spLocks noChangeArrowheads="1"/>
          </p:cNvSpPr>
          <p:nvPr/>
        </p:nvSpPr>
        <p:spPr bwMode="auto">
          <a:xfrm>
            <a:off x="2555875" y="2181225"/>
            <a:ext cx="61118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Замысел издания Рождественским «Омской книги»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был осуществлен М. Мудриком в 2006 году.</a:t>
            </a:r>
          </a:p>
        </p:txBody>
      </p:sp>
      <p:sp>
        <p:nvSpPr>
          <p:cNvPr id="60422" name="Rectangle 15"/>
          <p:cNvSpPr>
            <a:spLocks noChangeArrowheads="1"/>
          </p:cNvSpPr>
          <p:nvPr/>
        </p:nvSpPr>
        <p:spPr bwMode="auto">
          <a:xfrm>
            <a:off x="1042988" y="3703638"/>
            <a:ext cx="40894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49263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C00000"/>
                </a:solidFill>
                <a:latin typeface="Monotype Corsiva" pitchFamily="66" charset="0"/>
              </a:rPr>
              <a:t>Неправда,  что  время  уходит!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C00000"/>
                </a:solidFill>
                <a:latin typeface="Monotype Corsiva" pitchFamily="66" charset="0"/>
              </a:rPr>
              <a:t>	Это  уходим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C00000"/>
                </a:solidFill>
                <a:latin typeface="Monotype Corsiva" pitchFamily="66" charset="0"/>
              </a:rPr>
              <a:t>	Мы.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C00000"/>
                </a:solidFill>
                <a:latin typeface="Monotype Corsiva" pitchFamily="66" charset="0"/>
              </a:rPr>
              <a:t>По  неподвижному  времени.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C00000"/>
                </a:solidFill>
                <a:latin typeface="Monotype Corsiva" pitchFamily="66" charset="0"/>
              </a:rPr>
              <a:t>	По  его  протяжным  долинам.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C00000"/>
                </a:solidFill>
                <a:latin typeface="Monotype Corsiva" pitchFamily="66" charset="0"/>
              </a:rPr>
              <a:t>Мимо  забытых  санок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C00000"/>
                </a:solidFill>
                <a:latin typeface="Monotype Corsiva" pitchFamily="66" charset="0"/>
              </a:rPr>
              <a:t>	Посреди  сибирской  зимы,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C00000"/>
                </a:solidFill>
                <a:latin typeface="Monotype Corsiva" pitchFamily="66" charset="0"/>
              </a:rPr>
              <a:t>Мимо  иртышских  плёсов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C00000"/>
                </a:solidFill>
                <a:latin typeface="Monotype Corsiva" pitchFamily="66" charset="0"/>
              </a:rPr>
              <a:t>с  ветром  неповторимым.</a:t>
            </a:r>
          </a:p>
        </p:txBody>
      </p:sp>
      <p:grpSp>
        <p:nvGrpSpPr>
          <p:cNvPr id="60423" name="Group 18"/>
          <p:cNvGrpSpPr>
            <a:grpSpLocks/>
          </p:cNvGrpSpPr>
          <p:nvPr/>
        </p:nvGrpSpPr>
        <p:grpSpPr bwMode="auto">
          <a:xfrm>
            <a:off x="184150" y="590550"/>
            <a:ext cx="3941763" cy="3214688"/>
            <a:chOff x="317" y="104"/>
            <a:chExt cx="2971" cy="2541"/>
          </a:xfrm>
        </p:grpSpPr>
        <p:pic>
          <p:nvPicPr>
            <p:cNvPr id="60426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891"/>
              <a:ext cx="1134" cy="851"/>
            </a:xfrm>
            <a:prstGeom prst="rect">
              <a:avLst/>
            </a:prstGeom>
            <a:noFill/>
            <a:ln w="9525">
              <a:solidFill>
                <a:srgbClr val="0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7" name="Picture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7" y="1685"/>
              <a:ext cx="1344" cy="9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0428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3" y="128"/>
              <a:ext cx="963" cy="12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0429" name="Picture 8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" y="104"/>
              <a:ext cx="1737" cy="11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60424" name="Rectangle 23"/>
          <p:cNvSpPr>
            <a:spLocks noChangeArrowheads="1"/>
          </p:cNvSpPr>
          <p:nvPr/>
        </p:nvSpPr>
        <p:spPr bwMode="auto">
          <a:xfrm>
            <a:off x="1619250" y="2973388"/>
            <a:ext cx="7380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В нее, как и мечтал Рождественский, также включены стихи,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onotype Corsiva" pitchFamily="66" charset="0"/>
              </a:rPr>
              <a:t>написанные в последние годы жизни.</a:t>
            </a:r>
          </a:p>
        </p:txBody>
      </p:sp>
      <p:pic>
        <p:nvPicPr>
          <p:cNvPr id="31768" name="песня о далекой Родине (берег мой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809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6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120365"/>
            <a:ext cx="4001547" cy="325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43" name="Rectangle 15"/>
          <p:cNvSpPr>
            <a:spLocks noChangeArrowheads="1"/>
          </p:cNvSpPr>
          <p:nvPr/>
        </p:nvSpPr>
        <p:spPr bwMode="auto">
          <a:xfrm>
            <a:off x="431800" y="3125788"/>
            <a:ext cx="45720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C00000"/>
                </a:solidFill>
                <a:latin typeface="Monotype Corsiva" pitchFamily="66" charset="0"/>
              </a:rPr>
              <a:t>Тихо  летят  паутинные  нити.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 i="1">
              <a:solidFill>
                <a:srgbClr val="C00000"/>
              </a:solidFill>
              <a:latin typeface="Monotype Corsiva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C00000"/>
                </a:solidFill>
                <a:latin typeface="Monotype Corsiva" pitchFamily="66" charset="0"/>
              </a:rPr>
              <a:t>Солнце  горит  на  оконном  стекле....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 i="1">
              <a:solidFill>
                <a:srgbClr val="C00000"/>
              </a:solidFill>
              <a:latin typeface="Monotype Corsiva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C00000"/>
                </a:solidFill>
                <a:latin typeface="Monotype Corsiva" pitchFamily="66" charset="0"/>
              </a:rPr>
              <a:t>Что-то  я  делал  не  так?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 i="1">
              <a:solidFill>
                <a:srgbClr val="C00000"/>
              </a:solidFill>
              <a:latin typeface="Monotype Corsiva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C00000"/>
                </a:solidFill>
                <a:latin typeface="Monotype Corsiva" pitchFamily="66" charset="0"/>
              </a:rPr>
              <a:t>Извините: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 i="1">
              <a:solidFill>
                <a:srgbClr val="C00000"/>
              </a:solidFill>
              <a:latin typeface="Monotype Corsiva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C00000"/>
                </a:solidFill>
                <a:latin typeface="Monotype Corsiva" pitchFamily="66" charset="0"/>
              </a:rPr>
              <a:t>Жил  я  впервые на  этой  Земле.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239" y="620688"/>
            <a:ext cx="2114196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397" name="Rectangle 11"/>
          <p:cNvSpPr>
            <a:spLocks noChangeArrowheads="1"/>
          </p:cNvSpPr>
          <p:nvPr/>
        </p:nvSpPr>
        <p:spPr bwMode="auto">
          <a:xfrm>
            <a:off x="2195513" y="215900"/>
            <a:ext cx="6516687" cy="295592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«Последние стихи Роберта Рождественского» -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это «книга о смерти, о подступающей смерти,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 ожидании смерти. Можно сказать, попытка итога,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последний рывок души: найти в случившемся смысл.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 более всего, и глубже всего, и глуше –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сама борьба души с подступающим небыти</a:t>
            </a: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попытка не согнуться, оборона юмором».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i="1" dirty="0">
                <a:latin typeface="Arial" panose="020B0604020202020204" pitchFamily="34" charset="0"/>
              </a:rPr>
              <a:t>                                                                                                                        Л. Аннинский</a:t>
            </a:r>
            <a:r>
              <a:rPr lang="ru-RU" altLang="ru-RU" sz="1800" b="1" dirty="0">
                <a:latin typeface="Arial" panose="020B0604020202020204" pitchFamily="34" charset="0"/>
              </a:rPr>
              <a:t>                               </a:t>
            </a:r>
            <a:endParaRPr lang="ru-RU" altLang="ru-RU" sz="1200" b="1" i="1" dirty="0">
              <a:latin typeface="Arial" panose="020B0604020202020204" pitchFamily="34" charset="0"/>
            </a:endParaRPr>
          </a:p>
        </p:txBody>
      </p:sp>
      <p:pic>
        <p:nvPicPr>
          <p:cNvPr id="55309" name="мои года - мое богатство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09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ChangeArrowheads="1"/>
          </p:cNvSpPr>
          <p:nvPr/>
        </p:nvSpPr>
        <p:spPr bwMode="auto">
          <a:xfrm>
            <a:off x="484188" y="180975"/>
            <a:ext cx="8480425" cy="193992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ru-RU" sz="24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Роберт Рождественский ушел из жизни 19 августа 1994 года в возрасте 62 лет. Причиной смерти стал инфаркт. Поэт был похоронен на </a:t>
            </a:r>
            <a:r>
              <a:rPr lang="ru-RU" sz="2400" b="1" dirty="0" err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Переделкинском</a:t>
            </a:r>
            <a:r>
              <a:rPr lang="ru-RU" sz="24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кладбище. Но его творческая биография на этом не закончилась: в том же году вышел посмертный сборник стихов «Последние стихи».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27" name="память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5656" y="2020544"/>
            <a:ext cx="6552009" cy="4656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7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Прямоугольник 1"/>
          <p:cNvSpPr>
            <a:spLocks noChangeArrowheads="1"/>
          </p:cNvSpPr>
          <p:nvPr/>
        </p:nvSpPr>
        <p:spPr bwMode="auto">
          <a:xfrm>
            <a:off x="395288" y="404813"/>
            <a:ext cx="8424862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 всех городах, где жил Рождественский, увековечена память о нем.</a:t>
            </a:r>
          </a:p>
        </p:txBody>
      </p:sp>
      <p:pic>
        <p:nvPicPr>
          <p:cNvPr id="31756" name="память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68313" y="2701925"/>
            <a:ext cx="6840537" cy="2046288"/>
            <a:chOff x="295" y="1521"/>
            <a:chExt cx="4309" cy="1289"/>
          </a:xfrm>
        </p:grpSpPr>
        <p:pic>
          <p:nvPicPr>
            <p:cNvPr id="63513" name="Picture 1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0" y="1521"/>
              <a:ext cx="739" cy="12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1466" name="Rectangle 20"/>
            <p:cNvSpPr>
              <a:spLocks noChangeArrowheads="1"/>
            </p:cNvSpPr>
            <p:nvPr/>
          </p:nvSpPr>
          <p:spPr bwMode="auto">
            <a:xfrm>
              <a:off x="295" y="1661"/>
              <a:ext cx="4309" cy="4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На проспекте Ленина, 7, в Петрозаводске висит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памятная доска в честь Роберта Рождественского.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95288" y="746125"/>
            <a:ext cx="8640762" cy="1377950"/>
            <a:chOff x="249" y="425"/>
            <a:chExt cx="5443" cy="868"/>
          </a:xfrm>
        </p:grpSpPr>
        <p:pic>
          <p:nvPicPr>
            <p:cNvPr id="63511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93" y="425"/>
              <a:ext cx="1299" cy="86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1464" name="Rectangle 16"/>
            <p:cNvSpPr>
              <a:spLocks noChangeArrowheads="1"/>
            </p:cNvSpPr>
            <p:nvPr/>
          </p:nvSpPr>
          <p:spPr bwMode="auto">
            <a:xfrm>
              <a:off x="249" y="482"/>
              <a:ext cx="4245" cy="4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В </a:t>
              </a:r>
              <a:r>
                <a:rPr lang="ru-RU" altLang="ru-RU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селе Косиха </a:t>
              </a: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открыт центр патриотического воспитания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молодежи им. Роберта Рождественского. 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-39688" y="1462088"/>
            <a:ext cx="7088188" cy="1190625"/>
            <a:chOff x="-6" y="744"/>
            <a:chExt cx="4465" cy="750"/>
          </a:xfrm>
        </p:grpSpPr>
        <p:pic>
          <p:nvPicPr>
            <p:cNvPr id="63509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6" y="758"/>
              <a:ext cx="1074" cy="7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1462" name="Rectangle 18"/>
            <p:cNvSpPr>
              <a:spLocks noChangeArrowheads="1"/>
            </p:cNvSpPr>
            <p:nvPr/>
          </p:nvSpPr>
          <p:spPr bwMode="auto">
            <a:xfrm>
              <a:off x="1056" y="744"/>
              <a:ext cx="3403" cy="5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Косихинской районной библиотеке присвоено</a:t>
              </a:r>
            </a:p>
            <a:p>
              <a:pPr algn="just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имя поэта.</a:t>
              </a: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468313" y="2908300"/>
            <a:ext cx="8134350" cy="1941513"/>
            <a:chOff x="295" y="1741"/>
            <a:chExt cx="5124" cy="1223"/>
          </a:xfrm>
        </p:grpSpPr>
        <p:sp>
          <p:nvSpPr>
            <p:cNvPr id="61459" name="Прямоугольник 1"/>
            <p:cNvSpPr>
              <a:spLocks noChangeArrowheads="1"/>
            </p:cNvSpPr>
            <p:nvPr/>
          </p:nvSpPr>
          <p:spPr bwMode="auto">
            <a:xfrm>
              <a:off x="295" y="2205"/>
              <a:ext cx="4218" cy="64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В Москве </a:t>
              </a: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мемориальная доска расположена на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доме № 9 по улице Тверской, где с 1972 по 1994 год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жил поэт.</a:t>
              </a:r>
              <a:endPara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endParaRPr>
            </a:p>
          </p:txBody>
        </p:sp>
        <p:pic>
          <p:nvPicPr>
            <p:cNvPr id="63508" name="Picture 1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18" y="1741"/>
              <a:ext cx="901" cy="12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4841" name="Прямоугольник 1"/>
          <p:cNvSpPr>
            <a:spLocks noChangeArrowheads="1"/>
          </p:cNvSpPr>
          <p:nvPr/>
        </p:nvSpPr>
        <p:spPr bwMode="auto">
          <a:xfrm>
            <a:off x="468313" y="4652963"/>
            <a:ext cx="7991475" cy="830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Литературная премия им. Роберта Рождественского 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вручается за лучшее поэтическое произведение (Московская область).</a:t>
            </a: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719138" y="4843463"/>
            <a:ext cx="8305800" cy="1954212"/>
            <a:chOff x="453" y="3051"/>
            <a:chExt cx="5232" cy="1231"/>
          </a:xfrm>
        </p:grpSpPr>
        <p:pic>
          <p:nvPicPr>
            <p:cNvPr id="63501" name="Picture 1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655" y="3051"/>
              <a:ext cx="853" cy="62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1454" name="Rectangle 17"/>
            <p:cNvSpPr>
              <a:spLocks noChangeArrowheads="1"/>
            </p:cNvSpPr>
            <p:nvPr/>
          </p:nvSpPr>
          <p:spPr bwMode="auto">
            <a:xfrm>
              <a:off x="453" y="3399"/>
              <a:ext cx="2475" cy="6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На гранитных плитах и постаментах</a:t>
              </a:r>
            </a:p>
            <a:p>
              <a:pPr algn="just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высечены отрывки из стихов и поэм</a:t>
              </a:r>
            </a:p>
            <a:p>
              <a:pPr algn="just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Роберта Рождественского.</a:t>
              </a:r>
            </a:p>
          </p:txBody>
        </p:sp>
        <p:pic>
          <p:nvPicPr>
            <p:cNvPr id="63503" name="Picture 2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895" y="3304"/>
              <a:ext cx="1089" cy="97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63504" name="Group 32"/>
            <p:cNvGrpSpPr>
              <a:grpSpLocks/>
            </p:cNvGrpSpPr>
            <p:nvPr/>
          </p:nvGrpSpPr>
          <p:grpSpPr bwMode="auto">
            <a:xfrm>
              <a:off x="3907" y="3354"/>
              <a:ext cx="1778" cy="927"/>
              <a:chOff x="951" y="3407"/>
              <a:chExt cx="1720" cy="799"/>
            </a:xfrm>
          </p:grpSpPr>
          <p:pic>
            <p:nvPicPr>
              <p:cNvPr id="63505" name="Picture 17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951" y="3407"/>
                <a:ext cx="525" cy="79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3506" name="Picture 26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455" y="3581"/>
                <a:ext cx="1216" cy="53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1619250" y="1947863"/>
            <a:ext cx="7345363" cy="1073150"/>
            <a:chOff x="1020" y="1045"/>
            <a:chExt cx="4627" cy="676"/>
          </a:xfrm>
        </p:grpSpPr>
        <p:sp>
          <p:nvSpPr>
            <p:cNvPr id="61451" name="Прямоугольник 1"/>
            <p:cNvSpPr>
              <a:spLocks noChangeArrowheads="1"/>
            </p:cNvSpPr>
            <p:nvPr/>
          </p:nvSpPr>
          <p:spPr bwMode="auto">
            <a:xfrm>
              <a:off x="1020" y="1207"/>
              <a:ext cx="4037" cy="4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В Петрозаводске, Переделкине </a:t>
              </a: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именем поэта названы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улицы.</a:t>
              </a:r>
              <a:endPara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endParaRPr>
            </a:p>
          </p:txBody>
        </p:sp>
        <p:pic>
          <p:nvPicPr>
            <p:cNvPr id="63500" name="Picture 27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40" y="1045"/>
              <a:ext cx="1207" cy="6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advClick="0" advTm="4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6"/>
                </p:tgtEl>
              </p:cMediaNode>
            </p:audio>
          </p:childTnLst>
        </p:cTn>
      </p:par>
    </p:tnLst>
    <p:bldLst>
      <p:bldP spid="3484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Прямоугольник 1"/>
          <p:cNvSpPr>
            <a:spLocks noChangeArrowheads="1"/>
          </p:cNvSpPr>
          <p:nvPr/>
        </p:nvSpPr>
        <p:spPr bwMode="auto">
          <a:xfrm>
            <a:off x="2268538" y="404813"/>
            <a:ext cx="5456237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Омск чтит память своего великого земляка. </a:t>
            </a:r>
            <a:endParaRPr lang="ru-RU" alt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468313" y="4557713"/>
            <a:ext cx="6783387" cy="83185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 здании, где ранее размещалась школа №19, в которой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учился поэт, установлена мемориальная доска.</a:t>
            </a:r>
          </a:p>
        </p:txBody>
      </p:sp>
      <p:pic>
        <p:nvPicPr>
          <p:cNvPr id="32783" name="память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268538" y="793750"/>
            <a:ext cx="6438900" cy="1352550"/>
            <a:chOff x="1429" y="500"/>
            <a:chExt cx="4056" cy="852"/>
          </a:xfrm>
        </p:grpSpPr>
        <p:sp>
          <p:nvSpPr>
            <p:cNvPr id="62487" name="Прямоугольник 7"/>
            <p:cNvSpPr>
              <a:spLocks noChangeArrowheads="1"/>
            </p:cNvSpPr>
            <p:nvPr/>
          </p:nvSpPr>
          <p:spPr bwMode="auto">
            <a:xfrm>
              <a:off x="1429" y="527"/>
              <a:ext cx="3447" cy="41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anose="020B0604020202020204" pitchFamily="34" charset="0"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На аллее литераторов в 2007 году установлен </a:t>
              </a:r>
              <a:r>
                <a:rPr lang="ru-RU" altLang="ru-RU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памятный знак-камень </a:t>
              </a: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поэту.</a:t>
              </a:r>
            </a:p>
          </p:txBody>
        </p:sp>
        <p:pic>
          <p:nvPicPr>
            <p:cNvPr id="64535" name="Picture 2" descr="767px-Memorial_stone_to_Russian_poet_Robert_Rozhdestvensk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64" y="500"/>
              <a:ext cx="1021" cy="8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468313" y="3616325"/>
            <a:ext cx="8351837" cy="2266950"/>
            <a:chOff x="295" y="2310"/>
            <a:chExt cx="5261" cy="1428"/>
          </a:xfrm>
        </p:grpSpPr>
        <p:sp>
          <p:nvSpPr>
            <p:cNvPr id="62485" name="Rectangle 3"/>
            <p:cNvSpPr>
              <a:spLocks noChangeArrowheads="1"/>
            </p:cNvSpPr>
            <p:nvPr/>
          </p:nvSpPr>
          <p:spPr bwMode="auto">
            <a:xfrm>
              <a:off x="295" y="2310"/>
              <a:ext cx="3708" cy="6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При содействии Министерства культуры Омской области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проводятся областные </a:t>
              </a:r>
              <a:r>
                <a:rPr lang="ru-RU" altLang="ru-RU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викторины и литературные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творческие конкурсы,</a:t>
              </a: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 посвященные Р. Рождественскому. </a:t>
              </a:r>
            </a:p>
          </p:txBody>
        </p:sp>
        <p:pic>
          <p:nvPicPr>
            <p:cNvPr id="64533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49" y="2432"/>
              <a:ext cx="907" cy="13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468313" y="1878013"/>
            <a:ext cx="8410575" cy="1716087"/>
            <a:chOff x="295" y="1183"/>
            <a:chExt cx="5298" cy="1081"/>
          </a:xfrm>
        </p:grpSpPr>
        <p:sp>
          <p:nvSpPr>
            <p:cNvPr id="62480" name="Rectangle 3"/>
            <p:cNvSpPr>
              <a:spLocks noChangeArrowheads="1"/>
            </p:cNvSpPr>
            <p:nvPr/>
          </p:nvSpPr>
          <p:spPr bwMode="auto">
            <a:xfrm>
              <a:off x="295" y="1818"/>
              <a:ext cx="3900" cy="446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К юбилеям великого поэта в Литературном музее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им. Ф.М. Достоевского готовятся </a:t>
              </a:r>
              <a:r>
                <a:rPr lang="ru-RU" altLang="ru-RU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фотовыставки «Память».</a:t>
              </a:r>
            </a:p>
          </p:txBody>
        </p:sp>
        <p:grpSp>
          <p:nvGrpSpPr>
            <p:cNvPr id="64528" name="Group 23"/>
            <p:cNvGrpSpPr>
              <a:grpSpLocks/>
            </p:cNvGrpSpPr>
            <p:nvPr/>
          </p:nvGrpSpPr>
          <p:grpSpPr bwMode="auto">
            <a:xfrm>
              <a:off x="4059" y="1183"/>
              <a:ext cx="1534" cy="1066"/>
              <a:chOff x="2789" y="1694"/>
              <a:chExt cx="1533" cy="1011"/>
            </a:xfrm>
          </p:grpSpPr>
          <p:pic>
            <p:nvPicPr>
              <p:cNvPr id="64529" name="Picture 2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" y="1859"/>
                <a:ext cx="762" cy="846"/>
              </a:xfrm>
              <a:prstGeom prst="rect">
                <a:avLst/>
              </a:prstGeom>
              <a:noFill/>
              <a:ln w="9525">
                <a:solidFill>
                  <a:srgbClr val="0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30" name="Picture 2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97" y="1694"/>
                <a:ext cx="616" cy="44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4531" name="Picture 22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789" y="2098"/>
                <a:ext cx="762" cy="57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pic>
        <p:nvPicPr>
          <p:cNvPr id="64520" name="Picture 3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9853" y="30634"/>
            <a:ext cx="1872580" cy="170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468313" y="5346700"/>
            <a:ext cx="6783387" cy="1106488"/>
            <a:chOff x="295" y="3368"/>
            <a:chExt cx="4273" cy="697"/>
          </a:xfrm>
        </p:grpSpPr>
        <p:sp>
          <p:nvSpPr>
            <p:cNvPr id="62478" name="Rectangle 16"/>
            <p:cNvSpPr>
              <a:spLocks noChangeArrowheads="1"/>
            </p:cNvSpPr>
            <p:nvPr/>
          </p:nvSpPr>
          <p:spPr bwMode="auto">
            <a:xfrm>
              <a:off x="295" y="3368"/>
              <a:ext cx="4181" cy="4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Имя Роберта Рождественского носят библиотека №36 г. Омска и 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Щербакульская</a:t>
              </a:r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 библиотека (Омская область).</a:t>
              </a:r>
            </a:p>
          </p:txBody>
        </p:sp>
        <p:pic>
          <p:nvPicPr>
            <p:cNvPr id="64526" name="Picture 3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438" y="3598"/>
              <a:ext cx="1130" cy="4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468313" y="1539875"/>
            <a:ext cx="6200775" cy="1292225"/>
            <a:chOff x="295" y="1015"/>
            <a:chExt cx="3906" cy="814"/>
          </a:xfrm>
        </p:grpSpPr>
        <p:sp>
          <p:nvSpPr>
            <p:cNvPr id="62476" name="Rectangle 3"/>
            <p:cNvSpPr>
              <a:spLocks noChangeArrowheads="1"/>
            </p:cNvSpPr>
            <p:nvPr/>
          </p:nvSpPr>
          <p:spPr bwMode="auto">
            <a:xfrm>
              <a:off x="295" y="1073"/>
              <a:ext cx="3271" cy="75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Издана </a:t>
              </a:r>
              <a:r>
                <a:rPr lang="ru-RU" altLang="ru-RU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повесть-воспоминание М. Мудрика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«Берег мой...» </a:t>
              </a:r>
              <a:r>
                <a:rPr lang="ru-RU" alt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и стихотворный </a:t>
              </a:r>
              <a:r>
                <a:rPr lang="ru-RU" altLang="ru-RU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сборник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Рождественского </a:t>
              </a:r>
              <a:r>
                <a:rPr lang="ru-RU" altLang="ru-RU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«Омская книга».</a:t>
              </a:r>
            </a:p>
          </p:txBody>
        </p:sp>
        <p:pic>
          <p:nvPicPr>
            <p:cNvPr id="64524" name="Picture 3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511" y="1015"/>
              <a:ext cx="690" cy="6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7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83"/>
                </p:tgtEl>
              </p:cMediaNode>
            </p:audio>
          </p:childTnLst>
        </p:cTn>
      </p:par>
    </p:tnLst>
    <p:bldLst>
      <p:bldP spid="327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ject 2"/>
          <p:cNvSpPr txBox="1">
            <a:spLocks noChangeArrowheads="1"/>
          </p:cNvSpPr>
          <p:nvPr/>
        </p:nvSpPr>
        <p:spPr bwMode="auto">
          <a:xfrm>
            <a:off x="3643313" y="331788"/>
            <a:ext cx="5402262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  <a:buFontTx/>
              <a:buNone/>
            </a:pPr>
            <a:r>
              <a:rPr lang="ru-RU" altLang="ru-RU" sz="2000" b="1" i="1">
                <a:solidFill>
                  <a:srgbClr val="001F5F"/>
                </a:solidFill>
                <a:latin typeface="Carlito" pitchFamily="34" charset="0"/>
                <a:cs typeface="Carlito" pitchFamily="34" charset="0"/>
              </a:rPr>
              <a:t>Рождественский Роберт Иванович  (настоящая фамилия —Петкевич) родился 20.06.1932 года на  Алтае, в небольшом селе Косиха, недалеко от Барнаула, в семье работника ОГПУ-НКВД Станислава Никодимовича Петкевича (фамилия и отчество Рождественского – по отчиму).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i="1">
              <a:solidFill>
                <a:srgbClr val="001F5F"/>
              </a:solidFill>
              <a:latin typeface="Carlito" pitchFamily="34" charset="0"/>
              <a:cs typeface="Carlito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i="1">
              <a:solidFill>
                <a:srgbClr val="001F5F"/>
              </a:solidFill>
              <a:latin typeface="Carlito" pitchFamily="34" charset="0"/>
              <a:cs typeface="Carlito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i="1">
              <a:solidFill>
                <a:srgbClr val="001F5F"/>
              </a:solidFill>
              <a:latin typeface="Carlito" pitchFamily="34" charset="0"/>
              <a:cs typeface="Carlito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i="1">
              <a:solidFill>
                <a:srgbClr val="001F5F"/>
              </a:solidFill>
              <a:latin typeface="Carlito" pitchFamily="34" charset="0"/>
              <a:cs typeface="Carlito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i="1">
              <a:solidFill>
                <a:srgbClr val="001F5F"/>
              </a:solidFill>
              <a:latin typeface="Carlito" pitchFamily="34" charset="0"/>
              <a:cs typeface="Carlito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i="1">
              <a:solidFill>
                <a:srgbClr val="001F5F"/>
              </a:solidFill>
              <a:latin typeface="Carlito" pitchFamily="34" charset="0"/>
              <a:cs typeface="Carlito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i="1">
              <a:solidFill>
                <a:srgbClr val="001F5F"/>
              </a:solidFill>
              <a:latin typeface="Carlito" pitchFamily="34" charset="0"/>
              <a:cs typeface="Carlito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i="1">
              <a:solidFill>
                <a:srgbClr val="001F5F"/>
              </a:solidFill>
              <a:latin typeface="Carlito" pitchFamily="34" charset="0"/>
              <a:cs typeface="Carlito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i="1">
              <a:solidFill>
                <a:srgbClr val="001F5F"/>
              </a:solidFill>
              <a:latin typeface="Carlito" pitchFamily="34" charset="0"/>
              <a:cs typeface="Carlito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001F5F"/>
                </a:solidFill>
                <a:latin typeface="Carlito" pitchFamily="34" charset="0"/>
                <a:cs typeface="Carlito" pitchFamily="34" charset="0"/>
              </a:rPr>
              <a:t>Его детство в военное время  мало отличалось от других:</a:t>
            </a:r>
            <a:endParaRPr lang="ru-RU" altLang="ru-RU" sz="2000">
              <a:latin typeface="Carlito" pitchFamily="34" charset="0"/>
              <a:cs typeface="Carlito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001F5F"/>
                </a:solidFill>
                <a:latin typeface="Carlito" pitchFamily="34" charset="0"/>
                <a:cs typeface="Carlito" pitchFamily="34" charset="0"/>
              </a:rPr>
              <a:t>холод, голод, ожидание весточек с  фронта и страх за близких.</a:t>
            </a:r>
            <a:endParaRPr lang="ru-RU" altLang="ru-RU" sz="2000">
              <a:latin typeface="Carlito" pitchFamily="34" charset="0"/>
              <a:cs typeface="Carlito" pitchFamily="34" charset="0"/>
            </a:endParaRPr>
          </a:p>
        </p:txBody>
      </p:sp>
      <p:sp>
        <p:nvSpPr>
          <p:cNvPr id="10243" name="object 3"/>
          <p:cNvSpPr>
            <a:spLocks noChangeArrowheads="1"/>
          </p:cNvSpPr>
          <p:nvPr/>
        </p:nvSpPr>
        <p:spPr bwMode="auto">
          <a:xfrm>
            <a:off x="250825" y="350838"/>
            <a:ext cx="3246438" cy="41783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Arial" pitchFamily="34" charset="0"/>
            </a:endParaRPr>
          </a:p>
        </p:txBody>
      </p:sp>
      <p:sp>
        <p:nvSpPr>
          <p:cNvPr id="10244" name="object 4"/>
          <p:cNvSpPr>
            <a:spLocks noChangeArrowheads="1"/>
          </p:cNvSpPr>
          <p:nvPr/>
        </p:nvSpPr>
        <p:spPr bwMode="auto">
          <a:xfrm>
            <a:off x="5148263" y="2565400"/>
            <a:ext cx="3343275" cy="2703513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Мемориальный музей Р. И. Рождественского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7325" y="1052513"/>
            <a:ext cx="2282825" cy="451802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Мемориальный музей Р. И. Рождественского был открыт в селе Косиха Алтайского края 30 июня 2012года  к 80-летию поэта. В экспозиции представлен развернутый рассказ о жизни и творчестве выдающегося поэта и общественного деятеля Роберта Рождественского.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085366"/>
            <a:ext cx="7200354" cy="52055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Малая планета 5360 </a:t>
            </a:r>
            <a:r>
              <a:rPr lang="ru-RU" sz="2800" b="1" dirty="0" err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Rozhdestvenskij</a:t>
            </a:r>
            <a:r>
              <a:rPr lang="ru-RU" sz="28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открыта 8 ноября 1975 г. H. С. Черных в Крымской астрофизической обсерватории.</a:t>
            </a:r>
            <a:br>
              <a:rPr lang="ru-RU" sz="28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2800" dirty="0"/>
          </a:p>
        </p:txBody>
      </p:sp>
      <p:pic>
        <p:nvPicPr>
          <p:cNvPr id="67587" name="Picture 6" descr="ФГБУН Крымская астрофизическая обсерватория РАН, обсерватория, Научная ул.,  41, п. г. т. Научный — Яндекс Карты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0423" y="1270628"/>
            <a:ext cx="8003154" cy="5298836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207375" cy="4618038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WordArt 7"/>
          <p:cNvSpPr>
            <a:spLocks noChangeArrowheads="1" noChangeShapeType="1" noTextEdit="1"/>
          </p:cNvSpPr>
          <p:nvPr/>
        </p:nvSpPr>
        <p:spPr bwMode="auto">
          <a:xfrm>
            <a:off x="468313" y="5589588"/>
            <a:ext cx="8135937" cy="87153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4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"Мгновения" Роберта Рождественского</a:t>
            </a:r>
          </a:p>
        </p:txBody>
      </p:sp>
      <p:pic>
        <p:nvPicPr>
          <p:cNvPr id="52244" name="Picture 6" descr="Ermol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476250"/>
            <a:ext cx="3913187" cy="5329238"/>
          </a:xfrm>
          <a:prstGeom prst="rect">
            <a:avLst/>
          </a:prstGeom>
          <a:noFill/>
          <a:ln w="12700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2" name="Picture 1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476250"/>
            <a:ext cx="4268787" cy="5329238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8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476250"/>
            <a:ext cx="6697662" cy="5207000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836613"/>
            <a:ext cx="5688012" cy="4232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8080"/>
            </a:solidFill>
            <a:miter lim="800000"/>
            <a:headEnd/>
            <a:tailEnd/>
          </a:ln>
        </p:spPr>
      </p:pic>
      <p:pic>
        <p:nvPicPr>
          <p:cNvPr id="52233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476250"/>
            <a:ext cx="6335713" cy="5311775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476250"/>
            <a:ext cx="5832475" cy="5305425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476250"/>
            <a:ext cx="3425825" cy="5329238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7" name="Рисунок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476250"/>
            <a:ext cx="7056437" cy="5095875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3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476250"/>
            <a:ext cx="6048375" cy="5281613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476250"/>
            <a:ext cx="7058025" cy="5130800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8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6767513" cy="4308475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2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6121400" cy="3997325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53" name="Rectangle 29"/>
          <p:cNvSpPr>
            <a:spLocks noChangeArrowheads="1"/>
          </p:cNvSpPr>
          <p:nvPr/>
        </p:nvSpPr>
        <p:spPr bwMode="auto">
          <a:xfrm>
            <a:off x="468313" y="404813"/>
            <a:ext cx="82073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itchFamily="34" charset="0"/>
              </a:rPr>
              <a:t>Мгновенья раздают - кому позор,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itchFamily="34" charset="0"/>
              </a:rPr>
              <a:t>Кому - бесславье, а кому - бессмертие!</a:t>
            </a:r>
          </a:p>
        </p:txBody>
      </p:sp>
      <p:pic>
        <p:nvPicPr>
          <p:cNvPr id="52257" name="мгновения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331913" y="476250"/>
            <a:ext cx="6427787" cy="5916613"/>
            <a:chOff x="839" y="300"/>
            <a:chExt cx="4049" cy="3727"/>
          </a:xfrm>
        </p:grpSpPr>
        <p:sp>
          <p:nvSpPr>
            <p:cNvPr id="68628" name="Rectangle 5"/>
            <p:cNvSpPr>
              <a:spLocks noChangeArrowheads="1"/>
            </p:cNvSpPr>
            <p:nvPr/>
          </p:nvSpPr>
          <p:spPr bwMode="auto">
            <a:xfrm>
              <a:off x="839" y="2931"/>
              <a:ext cx="4049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3600" b="1">
                  <a:latin typeface="Arial" pitchFamily="34" charset="0"/>
                </a:rPr>
                <a:t>«Такая  жизненная  полоса,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3600" b="1">
                  <a:latin typeface="Arial" pitchFamily="34" charset="0"/>
                </a:rPr>
                <a:t>а  может  быть,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3600" b="1">
                  <a:latin typeface="Arial" pitchFamily="34" charset="0"/>
                </a:rPr>
                <a:t>предначертанье  свыше…»</a:t>
              </a:r>
            </a:p>
          </p:txBody>
        </p:sp>
        <p:pic>
          <p:nvPicPr>
            <p:cNvPr id="4" name="Picture 3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247" y="300"/>
              <a:ext cx="3357" cy="25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" name="8.  Giovanni Marradi - Caruso (mp3store.cc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0" presetID="55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44" presetID="55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56" presetID="55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2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68" presetID="55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7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80" presetID="55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52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92" presetID="55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104" presetID="55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1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116" presetID="55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1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128" presetID="55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1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140" presetID="55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1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1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2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2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158" presetID="55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2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2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52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16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52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1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57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2231" grpId="0" animBg="1"/>
      <p:bldP spid="52231" grpId="1" animBg="1"/>
      <p:bldP spid="52253" grpId="0"/>
      <p:bldP spid="52253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itchFamily="34" charset="0"/>
            </a:endParaRPr>
          </a:p>
        </p:txBody>
      </p:sp>
      <p:pic>
        <p:nvPicPr>
          <p:cNvPr id="69635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" y="115888"/>
            <a:ext cx="8420100" cy="421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9750" y="4437063"/>
            <a:ext cx="82423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Сегодня, в день памяти Роберта Рождественского, мы смогли прикоснуться к миру поэзии этого удивительного человека и гениального поэта, поэта предельной искренности, непревзойденного таланта, способного проникнуть в самые отдаленные уголки человеческой души.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8" y="255588"/>
            <a:ext cx="8963025" cy="634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3850" y="3716338"/>
            <a:ext cx="3095625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Благодарю тебя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 то, что со мной была,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 шёпот и за крик,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 вечность и за миг,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 отгоревшую звезду,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 смех и за печаль,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 тихое «прощай»,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 всё тебя благодарю…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539750" y="150813"/>
            <a:ext cx="4895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«Я родился в 1932 году в Сибири,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в небольшом алтайском селе Кос</a:t>
            </a:r>
            <a:r>
              <a:rPr lang="ru-RU" altLang="ru-RU" sz="2000" b="1">
                <a:solidFill>
                  <a:srgbClr val="C00000"/>
                </a:solidFill>
                <a:latin typeface="Monotype Corsiva" pitchFamily="66" charset="0"/>
              </a:rPr>
              <a:t>и</a:t>
            </a:r>
            <a:r>
              <a:rPr lang="ru-RU" altLang="ru-RU" sz="2000" b="1">
                <a:latin typeface="Monotype Corsiva" pitchFamily="66" charset="0"/>
              </a:rPr>
              <a:t>ха,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недалеко от Барнаула.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Но это было до моей памяти.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А память начинается с города Омска,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куда переехала наша семья».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latin typeface="Monotype Corsiva" pitchFamily="66" charset="0"/>
            </a:endParaRPr>
          </a:p>
        </p:txBody>
      </p:sp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933825"/>
            <a:ext cx="3743325" cy="21066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5148263" y="3005138"/>
            <a:ext cx="357346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Monotype Corsiva" pitchFamily="66" charset="0"/>
              </a:rPr>
              <a:t>Ул. К.Либкнехта, 34. На втором этаже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Monotype Corsiva" pitchFamily="66" charset="0"/>
              </a:rPr>
              <a:t>угловые окна справа – комната Петкевичей</a:t>
            </a:r>
          </a:p>
        </p:txBody>
      </p:sp>
      <p:pic>
        <p:nvPicPr>
          <p:cNvPr id="11269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3644900"/>
            <a:ext cx="4314825" cy="2428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511175" y="5984875"/>
            <a:ext cx="37322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Monotype Corsiva" pitchFamily="66" charset="0"/>
              </a:rPr>
              <a:t>Об этом снимке четырехлетний Роберт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Monotype Corsiva" pitchFamily="66" charset="0"/>
              </a:rPr>
              <a:t>говорил: «Обшляпленная фотография», 1936г.</a:t>
            </a:r>
          </a:p>
        </p:txBody>
      </p:sp>
      <p:sp>
        <p:nvSpPr>
          <p:cNvPr id="11271" name="Rectangle 5"/>
          <p:cNvSpPr>
            <a:spLocks noChangeArrowheads="1"/>
          </p:cNvSpPr>
          <p:nvPr/>
        </p:nvSpPr>
        <p:spPr bwMode="auto">
          <a:xfrm>
            <a:off x="4427538" y="6029325"/>
            <a:ext cx="430371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Monotype Corsiva" pitchFamily="66" charset="0"/>
              </a:rPr>
              <a:t>В детском садике в Омске. Роберт – третий справа 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Monotype Corsiva" pitchFamily="66" charset="0"/>
              </a:rPr>
              <a:t>верхнем ряду, 1938г.</a:t>
            </a:r>
          </a:p>
        </p:txBody>
      </p:sp>
      <p:pic>
        <p:nvPicPr>
          <p:cNvPr id="1127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1831" y="279401"/>
            <a:ext cx="3389313" cy="2573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273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2169099"/>
            <a:ext cx="2232025" cy="1672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74" name="Rectangle 5"/>
          <p:cNvSpPr>
            <a:spLocks noChangeArrowheads="1"/>
          </p:cNvSpPr>
          <p:nvPr/>
        </p:nvSpPr>
        <p:spPr bwMode="auto">
          <a:xfrm>
            <a:off x="2700338" y="2817813"/>
            <a:ext cx="17272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Monotype Corsiva" pitchFamily="66" charset="0"/>
              </a:rPr>
              <a:t>Роберт в возрасте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Monotype Corsiva" pitchFamily="66" charset="0"/>
              </a:rPr>
              <a:t>4 месяцев.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Monotype Corsiva" pitchFamily="66" charset="0"/>
              </a:rPr>
              <a:t>Село Косиха, 1932г.</a:t>
            </a:r>
          </a:p>
        </p:txBody>
      </p:sp>
      <p:sp>
        <p:nvSpPr>
          <p:cNvPr id="11275" name="Rectangle 4"/>
          <p:cNvSpPr>
            <a:spLocks noChangeArrowheads="1"/>
          </p:cNvSpPr>
          <p:nvPr/>
        </p:nvSpPr>
        <p:spPr bwMode="auto">
          <a:xfrm>
            <a:off x="1403350" y="2028825"/>
            <a:ext cx="3587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>
                <a:latin typeface="Monotype Corsiva" pitchFamily="66" charset="0"/>
              </a:rPr>
              <a:t>Из воспоминаний Роберта Рождественского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755650" y="260350"/>
            <a:ext cx="7993063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C00000"/>
                </a:solidFill>
                <a:latin typeface="Monotype Corsiva" pitchFamily="66" charset="0"/>
              </a:rPr>
              <a:t>Много лет спустя Рождественский напишет: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Родился я в селе Косиха.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Дождливым летом.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На Алтае.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А за селом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                  синело поле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И пахло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ливнем переспелым…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Нет!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Я родился много позже.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Потом.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В июне.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В сорок первом.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И жесткий голос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                             Левитана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Был колыбельною моею.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Меня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         война в себя впитала.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Я – сын ее.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Monotype Corsiva" pitchFamily="66" charset="0"/>
              </a:rPr>
              <a:t>Я полон ею…</a:t>
            </a:r>
          </a:p>
        </p:txBody>
      </p:sp>
      <p:sp>
        <p:nvSpPr>
          <p:cNvPr id="12291" name="object 2"/>
          <p:cNvSpPr>
            <a:spLocks noChangeArrowheads="1"/>
          </p:cNvSpPr>
          <p:nvPr/>
        </p:nvSpPr>
        <p:spPr bwMode="auto">
          <a:xfrm>
            <a:off x="3563938" y="1339850"/>
            <a:ext cx="5329237" cy="42497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ОТЕЦ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6600" y="1417638"/>
            <a:ext cx="5486400" cy="5816600"/>
          </a:xfrm>
        </p:spPr>
        <p:txBody>
          <a:bodyPr/>
          <a:lstStyle/>
          <a:p>
            <a:pPr indent="449263" algn="just"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Родной отец поэта, Станислав Петкевич, по национальности поляк. Он служил в НКВД.</a:t>
            </a:r>
          </a:p>
          <a:p>
            <a:pPr indent="0" algn="just">
              <a:buFont typeface="Arial" pitchFamily="34" charset="0"/>
              <a:buNone/>
              <a:defRPr/>
            </a:pP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indent="449263" algn="just"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Об отце Рождественский помнил немного: отец ругал свою работу, потом сильно зап</a:t>
            </a: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и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л. В 1937 году родители разошлись. После развода отец поэта сумел уйти из органов, в 1939 году участвовал в советско-финляндской войне, в 1941 году ушел добровольцем на фронт и там вскоре погиб. </a:t>
            </a:r>
          </a:p>
          <a:p>
            <a:pPr indent="449263">
              <a:defRPr/>
            </a:pPr>
            <a:endParaRPr lang="ru-RU" altLang="ru-RU" dirty="0"/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052736"/>
            <a:ext cx="3744416" cy="5163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5396</TotalTime>
  <Words>3522</Words>
  <Application>Microsoft Office PowerPoint</Application>
  <PresentationFormat>Экран (4:3)</PresentationFormat>
  <Paragraphs>359</Paragraphs>
  <Slides>64</Slides>
  <Notes>2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0" baseType="lpstr">
      <vt:lpstr>Arial</vt:lpstr>
      <vt:lpstr>Calibri</vt:lpstr>
      <vt:lpstr>Monotype Corsiva</vt:lpstr>
      <vt:lpstr>Carlito</vt:lpstr>
      <vt:lpstr>Times New Roman</vt:lpstr>
      <vt:lpstr>Тема Office</vt:lpstr>
      <vt:lpstr>"Мгновения" Роберта Рождественского 90 лет со дня рождения (1932 – 1994)</vt:lpstr>
      <vt:lpstr>Презентация PowerPoint</vt:lpstr>
      <vt:lpstr>Презентация PowerPoint</vt:lpstr>
      <vt:lpstr>Презентация PowerPoint</vt:lpstr>
      <vt:lpstr>На нашей сегодняшней встрече в творческом исполнении наших замечательных преподавателей ,старшеклассников и известных артистов мы  послушаем стихотворения поэта, песни на его слова. </vt:lpstr>
      <vt:lpstr>Презентация PowerPoint</vt:lpstr>
      <vt:lpstr>Презентация PowerPoint</vt:lpstr>
      <vt:lpstr>Презентация PowerPoint</vt:lpstr>
      <vt:lpstr>ОТЕЦ</vt:lpstr>
      <vt:lpstr>Презентация PowerPoint</vt:lpstr>
      <vt:lpstr>Позже в своих мемуарах поэт напишет:</vt:lpstr>
      <vt:lpstr>МАТЬ</vt:lpstr>
      <vt:lpstr>ИЗ ВОСПОМИНАНИЙ ПОЭТА</vt:lpstr>
      <vt:lpstr>Презентация PowerPoint</vt:lpstr>
      <vt:lpstr>Презентация PowerPoint</vt:lpstr>
      <vt:lpstr>Первое  стихотворение  было  написано  в  июле  1941  года,  девятилетним  мальчиком, учеником 3 класса.  Называлось  оно « С  винтовкой  мой  папа  уходит  в  поход».   Это  было  первое   опубликованное  стихотворение, и посвящено оно родителям. </vt:lpstr>
      <vt:lpstr>Пронзительной болью звучат о погибших строки Роберта Рождественского о Великой Отечественной войне</vt:lpstr>
      <vt:lpstr>Мы забыли, как пахнут цветы. Как шумят тополя. Мы и землю забыли. Какой она стала, земля? Как там птицы? Поют на земле без нас? Как черешни? Цветут на земле без нас? Как светлеет река? И летят облака над нами? Без нас. </vt:lpstr>
      <vt:lpstr>Помните! Через века, через года, — помните! О тех, кто уже не придет никогда, — помните! Не плачьте! В горле сдержите стоны, горькие стоны. Памяти павших будьте достойны! Вечно достойны! </vt:lpstr>
      <vt:lpstr>Люди! Покуда сердца стучатся, — помните! Какою ценой завоевано счастье, — пожалуйста, помните! Песню свою отправляя в полет, — помните! О тех, кто уже никогда не споет, — помните! </vt:lpstr>
      <vt:lpstr>Детям своим расскажите о них, чтоб запомнили! Детям детей расскажите о них, чтобы тоже запомнили! Во все времена бессмертной Земли помните! К мерцающим звездам ведя корабли, — о погибших помните! </vt:lpstr>
      <vt:lpstr>Встречайте трепетную весну, люди Земли. Убейте войну, прокляните войну, люди Земли! Мечту пронесите через года и жизнью наполните!.. Но о тех, кто уже не придет никогда, — заклинаю, — помните! </vt:lpstr>
      <vt:lpstr> Из воспоминаний поэта: </vt:lpstr>
      <vt:lpstr>Презентация PowerPoint</vt:lpstr>
      <vt:lpstr>Презентация PowerPoint</vt:lpstr>
      <vt:lpstr>3-е Московское военно-музыкальное училище воспитанников Рабоче-Крестьянской Красной Армии</vt:lpstr>
      <vt:lpstr>Презентация PowerPoint</vt:lpstr>
      <vt:lpstr>Презентация PowerPoint</vt:lpstr>
      <vt:lpstr>Презентация PowerPoint</vt:lpstr>
      <vt:lpstr>Презентация PowerPoint</vt:lpstr>
      <vt:lpstr>  Из воспоминаний жены Роберта Рождественского Аллы Киреевой: </vt:lpstr>
      <vt:lpstr>Презентация PowerPoint</vt:lpstr>
      <vt:lpstr>Презентация PowerPoint</vt:lpstr>
      <vt:lpstr>Каким был Роберт Рождественский?</vt:lpstr>
      <vt:lpstr>Презентация PowerPoint</vt:lpstr>
      <vt:lpstr>Андрей Вознесенский</vt:lpstr>
      <vt:lpstr>Евгений Евтушенко</vt:lpstr>
      <vt:lpstr>Недюжинный талант Р. Рождественского отразился в его стихах.</vt:lpstr>
      <vt:lpstr>Презентация PowerPoint</vt:lpstr>
      <vt:lpstr> Я в глазах твоих утону, можно?  </vt:lpstr>
      <vt:lpstr>Я в глазах твоих утону, можно?</vt:lpstr>
      <vt:lpstr>Презентация PowerPoint</vt:lpstr>
      <vt:lpstr>Презентация PowerPoint</vt:lpstr>
      <vt:lpstr>Презентация PowerPoint</vt:lpstr>
      <vt:lpstr>Презентация PowerPoint</vt:lpstr>
      <vt:lpstr>Популярные песни на стихи Р. Рождественского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Последние годы жизни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Мемориальный музей Р. И. Рождественского</vt:lpstr>
      <vt:lpstr> Малая планета 5360 Rozhdestvenskij, открыта 8 ноября 1975 г. H. С. Черных в Крымской астрофизической обсерватории.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Катенок</dc:creator>
  <cp:lastModifiedBy>Надежда Пронская</cp:lastModifiedBy>
  <cp:revision>864</cp:revision>
  <dcterms:created xsi:type="dcterms:W3CDTF">2012-06-09T17:09:31Z</dcterms:created>
  <dcterms:modified xsi:type="dcterms:W3CDTF">2024-05-28T11:54:45Z</dcterms:modified>
</cp:coreProperties>
</file>