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8" r:id="rId7"/>
    <p:sldId id="269" r:id="rId8"/>
    <p:sldId id="261" r:id="rId9"/>
    <p:sldId id="262" r:id="rId10"/>
    <p:sldId id="263" r:id="rId11"/>
    <p:sldId id="264" r:id="rId12"/>
    <p:sldId id="265" r:id="rId13"/>
    <p:sldId id="270" r:id="rId14"/>
    <p:sldId id="271" r:id="rId15"/>
    <p:sldId id="277" r:id="rId16"/>
    <p:sldId id="273" r:id="rId17"/>
    <p:sldId id="274" r:id="rId18"/>
    <p:sldId id="278" r:id="rId19"/>
    <p:sldId id="279" r:id="rId20"/>
    <p:sldId id="280" r:id="rId21"/>
    <p:sldId id="275" r:id="rId2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959" autoAdjust="0"/>
    <p:restoredTop sz="94660"/>
  </p:normalViewPr>
  <p:slideViewPr>
    <p:cSldViewPr snapToGrid="0">
      <p:cViewPr varScale="1">
        <p:scale>
          <a:sx n="85" d="100"/>
          <a:sy n="85" d="100"/>
        </p:scale>
        <p:origin x="-408" y="-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9B518E-BCF0-4590-9CDE-EFE9097FC670}" type="datetimeFigureOut">
              <a:rPr lang="ru-RU" smtClean="0"/>
              <a:pPr/>
              <a:t>05.02.2025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B84C97-544D-4F55-89EF-A9BE77E6AA1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8021154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9B518E-BCF0-4590-9CDE-EFE9097FC670}" type="datetimeFigureOut">
              <a:rPr lang="ru-RU" smtClean="0"/>
              <a:pPr/>
              <a:t>05.02.2025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B84C97-544D-4F55-89EF-A9BE77E6AA1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4515896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9B518E-BCF0-4590-9CDE-EFE9097FC670}" type="datetimeFigureOut">
              <a:rPr lang="ru-RU" smtClean="0"/>
              <a:pPr/>
              <a:t>05.02.2025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B84C97-544D-4F55-89EF-A9BE77E6AA1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5501656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9B518E-BCF0-4590-9CDE-EFE9097FC670}" type="datetimeFigureOut">
              <a:rPr lang="ru-RU" smtClean="0"/>
              <a:pPr/>
              <a:t>05.02.2025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B84C97-544D-4F55-89EF-A9BE77E6AA1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5808706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9B518E-BCF0-4590-9CDE-EFE9097FC670}" type="datetimeFigureOut">
              <a:rPr lang="ru-RU" smtClean="0"/>
              <a:pPr/>
              <a:t>05.02.2025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B84C97-544D-4F55-89EF-A9BE77E6AA1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3177144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9B518E-BCF0-4590-9CDE-EFE9097FC670}" type="datetimeFigureOut">
              <a:rPr lang="ru-RU" smtClean="0"/>
              <a:pPr/>
              <a:t>05.02.2025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B84C97-544D-4F55-89EF-A9BE77E6AA1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0753158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9B518E-BCF0-4590-9CDE-EFE9097FC670}" type="datetimeFigureOut">
              <a:rPr lang="ru-RU" smtClean="0"/>
              <a:pPr/>
              <a:t>05.02.2025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B84C97-544D-4F55-89EF-A9BE77E6AA1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8277668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9B518E-BCF0-4590-9CDE-EFE9097FC670}" type="datetimeFigureOut">
              <a:rPr lang="ru-RU" smtClean="0"/>
              <a:pPr/>
              <a:t>05.02.2025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B84C97-544D-4F55-89EF-A9BE77E6AA1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8140681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9B518E-BCF0-4590-9CDE-EFE9097FC670}" type="datetimeFigureOut">
              <a:rPr lang="ru-RU" smtClean="0"/>
              <a:pPr/>
              <a:t>05.02.2025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B84C97-544D-4F55-89EF-A9BE77E6AA1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6504375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9B518E-BCF0-4590-9CDE-EFE9097FC670}" type="datetimeFigureOut">
              <a:rPr lang="ru-RU" smtClean="0"/>
              <a:pPr/>
              <a:t>05.02.2025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B84C97-544D-4F55-89EF-A9BE77E6AA1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7276405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9B518E-BCF0-4590-9CDE-EFE9097FC670}" type="datetimeFigureOut">
              <a:rPr lang="ru-RU" smtClean="0"/>
              <a:pPr/>
              <a:t>05.02.2025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B84C97-544D-4F55-89EF-A9BE77E6AA1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0150374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alphaModFix amt="50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9B518E-BCF0-4590-9CDE-EFE9097FC670}" type="datetimeFigureOut">
              <a:rPr lang="ru-RU" smtClean="0"/>
              <a:pPr/>
              <a:t>05.02.2025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B84C97-544D-4F55-89EF-A9BE77E6AA1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3226318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21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9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9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9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9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9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189185" y="-78827"/>
            <a:ext cx="12381185" cy="6936827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-189187" y="4323179"/>
            <a:ext cx="12381185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 Black" panose="020B0A04020102020204" pitchFamily="34" charset="0"/>
              </a:rPr>
              <a:t>ЗАЧЕМ НАМ НУЖЕН КОСМОС?</a:t>
            </a:r>
            <a:endParaRPr lang="ru-RU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bg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366439" y="5737446"/>
            <a:ext cx="744094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Автор: </a:t>
            </a:r>
            <a:r>
              <a:rPr lang="ru-RU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Кочутов</a:t>
            </a:r>
            <a:r>
              <a:rPr lang="ru-RU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Вадим, 11 класс</a:t>
            </a:r>
          </a:p>
          <a:p>
            <a:pPr algn="ctr"/>
            <a:r>
              <a:rPr lang="ru-RU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Учитель: </a:t>
            </a:r>
            <a:r>
              <a:rPr lang="ru-RU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Филонова</a:t>
            </a:r>
            <a:r>
              <a:rPr lang="ru-RU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Татьяна Вячеславовна</a:t>
            </a:r>
          </a:p>
          <a:p>
            <a:pPr algn="ctr"/>
            <a:r>
              <a:rPr lang="ru-RU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МКОУ «</a:t>
            </a:r>
            <a:r>
              <a:rPr lang="ru-RU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Серпейская</a:t>
            </a:r>
            <a:r>
              <a:rPr lang="ru-RU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средняя школа»</a:t>
            </a:r>
          </a:p>
        </p:txBody>
      </p:sp>
    </p:spTree>
    <p:extLst>
      <p:ext uri="{BB962C8B-B14F-4D97-AF65-F5344CB8AC3E}">
        <p14:creationId xmlns:p14="http://schemas.microsoft.com/office/powerpoint/2010/main" xmlns="" val="38481744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100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0" y="0"/>
            <a:ext cx="10899928" cy="825910"/>
          </a:xfrm>
        </p:spPr>
        <p:txBody>
          <a:bodyPr>
            <a:normAutofit/>
          </a:bodyPr>
          <a:lstStyle/>
          <a:p>
            <a:r>
              <a:rPr lang="ru-RU" sz="3200" dirty="0">
                <a:solidFill>
                  <a:srgbClr val="0070C0"/>
                </a:solidFill>
                <a:latin typeface="Arial Black" pitchFamily="34" charset="0"/>
              </a:rPr>
              <a:t>ЧТО МЫ ПОЛУЧИЛИ ОТ ОСВОЕНИЯ КОСМОСА</a:t>
            </a:r>
          </a:p>
        </p:txBody>
      </p:sp>
      <p:sp>
        <p:nvSpPr>
          <p:cNvPr id="10" name="Текст 9"/>
          <p:cNvSpPr>
            <a:spLocks noGrp="1"/>
          </p:cNvSpPr>
          <p:nvPr>
            <p:ph type="body" sz="half" idx="2"/>
          </p:nvPr>
        </p:nvSpPr>
        <p:spPr>
          <a:xfrm>
            <a:off x="234925" y="1058268"/>
            <a:ext cx="7174869" cy="4970207"/>
          </a:xfrm>
        </p:spPr>
        <p:txBody>
          <a:bodyPr>
            <a:noAutofit/>
          </a:bodyPr>
          <a:lstStyle/>
          <a:p>
            <a:pPr marL="342900" indent="-342900">
              <a:buFont typeface="Wingdings" panose="05000000000000000000" pitchFamily="2" charset="2"/>
              <a:buChar char="q"/>
            </a:pPr>
            <a:r>
              <a:rPr lang="ru-RU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4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Военно-космическая безопасность:</a:t>
            </a:r>
          </a:p>
          <a:p>
            <a:pPr>
              <a:lnSpc>
                <a:spcPct val="150000"/>
              </a:lnSpc>
            </a:pPr>
            <a:r>
              <a:rPr lang="ru-RU" sz="20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Космические войска решают широкий спектр задач, основными из которых являются наблюдение за космическими объектами, выявление угроз России и осуществление запусков космических аппаратов на орбиты.</a:t>
            </a:r>
          </a:p>
        </p:txBody>
      </p:sp>
      <p:pic>
        <p:nvPicPr>
          <p:cNvPr id="9" name="Рисунок 8" descr="61dfa874-522f-5b44-857a-efd6fc71a7c0.jp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22853" y="3975536"/>
            <a:ext cx="3497261" cy="2538257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815254" y="3975536"/>
            <a:ext cx="3789680" cy="2526453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822844" y="3987340"/>
            <a:ext cx="3789680" cy="2526453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815254" y="993532"/>
            <a:ext cx="3789679" cy="28422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35557947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0" y="0"/>
            <a:ext cx="10899928" cy="825910"/>
          </a:xfrm>
        </p:spPr>
        <p:txBody>
          <a:bodyPr>
            <a:normAutofit/>
          </a:bodyPr>
          <a:lstStyle/>
          <a:p>
            <a:r>
              <a:rPr lang="ru-RU" sz="3200" dirty="0">
                <a:solidFill>
                  <a:srgbClr val="0070C0"/>
                </a:solidFill>
                <a:latin typeface="Arial Black" pitchFamily="34" charset="0"/>
              </a:rPr>
              <a:t>ЧТО МЫ ПОЛУЧИЛИ ОТ ОСВОЕНИЯ КОСМОСА</a:t>
            </a:r>
          </a:p>
        </p:txBody>
      </p:sp>
      <p:sp>
        <p:nvSpPr>
          <p:cNvPr id="10" name="Текст 9"/>
          <p:cNvSpPr>
            <a:spLocks noGrp="1"/>
          </p:cNvSpPr>
          <p:nvPr>
            <p:ph type="body" sz="half" idx="2"/>
          </p:nvPr>
        </p:nvSpPr>
        <p:spPr>
          <a:xfrm>
            <a:off x="282222" y="1449700"/>
            <a:ext cx="6002594" cy="4675308"/>
          </a:xfrm>
        </p:spPr>
        <p:txBody>
          <a:bodyPr>
            <a:noAutofit/>
          </a:bodyPr>
          <a:lstStyle/>
          <a:p>
            <a:pPr marL="342900" indent="-342900">
              <a:buFont typeface="Wingdings" panose="05000000000000000000" pitchFamily="2" charset="2"/>
              <a:buChar char="q"/>
            </a:pPr>
            <a:r>
              <a:rPr lang="ru-RU" sz="240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Охрана окружающей среды:</a:t>
            </a:r>
          </a:p>
          <a:p>
            <a:endParaRPr lang="ru-RU" sz="2400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  <a:p>
            <a:pPr marL="342900" indent="-342900">
              <a:buFontTx/>
              <a:buChar char="-"/>
            </a:pPr>
            <a:r>
              <a:rPr lang="ru-RU" sz="20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Мониторинг лесных пожаров;</a:t>
            </a:r>
          </a:p>
          <a:p>
            <a:pPr marL="342900" indent="-342900">
              <a:buFontTx/>
              <a:buChar char="-"/>
            </a:pPr>
            <a:r>
              <a:rPr lang="ru-RU" sz="20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Выявление незаконных мусорных салок;</a:t>
            </a:r>
          </a:p>
          <a:p>
            <a:pPr marL="342900" indent="-342900">
              <a:buFontTx/>
              <a:buChar char="-"/>
            </a:pPr>
            <a:r>
              <a:rPr lang="ru-RU" sz="20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Несанкционированные вырубки леса;</a:t>
            </a:r>
          </a:p>
          <a:p>
            <a:pPr marL="342900" indent="-342900">
              <a:buFontTx/>
              <a:buChar char="-"/>
            </a:pPr>
            <a:r>
              <a:rPr lang="ru-RU" sz="20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Контроль за рациональным использованием природных ресурсов;</a:t>
            </a:r>
          </a:p>
          <a:p>
            <a:pPr marL="342900" indent="-342900">
              <a:buFontTx/>
              <a:buChar char="-"/>
            </a:pPr>
            <a:r>
              <a:rPr lang="ru-RU" sz="20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Мониторинг загрязненности объектов природной среды;</a:t>
            </a:r>
          </a:p>
          <a:p>
            <a:pPr marL="342900" indent="-342900">
              <a:buFontTx/>
              <a:buChar char="-"/>
            </a:pPr>
            <a:r>
              <a:rPr lang="ru-RU" sz="20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Метеорологические исследования.</a:t>
            </a:r>
          </a:p>
          <a:p>
            <a:endParaRPr lang="ru-RU" sz="2400" dirty="0">
              <a:latin typeface="Arial" pitchFamily="34" charset="0"/>
              <a:cs typeface="Arial" pitchFamily="34" charset="0"/>
            </a:endParaRPr>
          </a:p>
          <a:p>
            <a:endParaRPr lang="ru-RU" sz="24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Рисунок 4" descr="16e0aec2c34b.jp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369136" y="940627"/>
            <a:ext cx="3250050" cy="1940188"/>
          </a:xfrm>
          <a:prstGeom prst="rect">
            <a:avLst/>
          </a:prstGeom>
        </p:spPr>
      </p:pic>
      <p:pic>
        <p:nvPicPr>
          <p:cNvPr id="6" name="Рисунок 5" descr="Мусорный остров в тихом океане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511343" y="3121572"/>
            <a:ext cx="3152919" cy="1945493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Рисунок 6" descr="1650685748_9-vsegda-pomnim-com-p-virubka-lesov-v-sibiri-foto-9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529146" y="5181782"/>
            <a:ext cx="3090040" cy="15500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389766621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0" y="0"/>
            <a:ext cx="10899928" cy="825910"/>
          </a:xfrm>
        </p:spPr>
        <p:txBody>
          <a:bodyPr>
            <a:normAutofit/>
          </a:bodyPr>
          <a:lstStyle/>
          <a:p>
            <a:r>
              <a:rPr lang="ru-RU" sz="3200" dirty="0">
                <a:solidFill>
                  <a:srgbClr val="0070C0"/>
                </a:solidFill>
                <a:latin typeface="Arial Black" pitchFamily="34" charset="0"/>
              </a:rPr>
              <a:t>ЧТО МЫ ПОЛУЧИЛИ ОТ ОСВОЕНИЯ КОСМОСА</a:t>
            </a:r>
          </a:p>
        </p:txBody>
      </p:sp>
      <p:sp>
        <p:nvSpPr>
          <p:cNvPr id="2" name="Текст 1"/>
          <p:cNvSpPr>
            <a:spLocks noGrp="1"/>
          </p:cNvSpPr>
          <p:nvPr>
            <p:ph type="body" sz="half" idx="2"/>
          </p:nvPr>
        </p:nvSpPr>
        <p:spPr>
          <a:xfrm>
            <a:off x="414119" y="1647254"/>
            <a:ext cx="6617302" cy="3811588"/>
          </a:xfrm>
        </p:spPr>
        <p:txBody>
          <a:bodyPr>
            <a:normAutofit lnSpcReduction="10000"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sz="24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Астрономическая безопасность:</a:t>
            </a:r>
          </a:p>
          <a:p>
            <a:pPr marL="285750" indent="-285750">
              <a:lnSpc>
                <a:spcPct val="150000"/>
              </a:lnSpc>
            </a:pPr>
            <a:r>
              <a:rPr lang="ru-RU" sz="2400" dirty="0">
                <a:solidFill>
                  <a:srgbClr val="0070C0"/>
                </a:solidFill>
              </a:rPr>
              <a:t>    </a:t>
            </a:r>
            <a:r>
              <a:rPr lang="ru-RU" sz="20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Чтобы избежать таких катаклизмов как падение метеорита в районе Челябинска, в настоящее время развиваются космические программы и технологии, которые не только помогут обнаружить опасные космические тела, но и позволят управлять ими или уничтожить, чтобы избежать столкновения с Землей </a:t>
            </a:r>
          </a:p>
          <a:p>
            <a:pPr marL="285750" indent="-285750"/>
            <a:endParaRPr 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Рисунок 7" descr="14c37adac6584361b9949296a0557d01.jp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401089" y="1249632"/>
            <a:ext cx="3918553" cy="1909521"/>
          </a:xfrm>
          <a:prstGeom prst="rect">
            <a:avLst/>
          </a:prstGeom>
        </p:spPr>
      </p:pic>
      <p:pic>
        <p:nvPicPr>
          <p:cNvPr id="9" name="Рисунок 8" descr="9-1.jpg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401088" y="3636197"/>
            <a:ext cx="2572905" cy="2173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12418954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3" descr="sara-saeed-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36512" y="0"/>
            <a:ext cx="12228512" cy="6858000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4312472" y="531787"/>
            <a:ext cx="6126453" cy="16682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3600" b="1" dirty="0">
                <a:solidFill>
                  <a:schemeClr val="bg1"/>
                </a:solidFill>
                <a:latin typeface="Arial Black" pitchFamily="34" charset="0"/>
                <a:cs typeface="Arial" pitchFamily="34" charset="0"/>
              </a:rPr>
              <a:t>НАШЕ КОСМИЧЕСКОЕ БУДУЩЕЕ </a:t>
            </a:r>
            <a:endParaRPr lang="ru-RU" sz="3600" dirty="0">
              <a:solidFill>
                <a:schemeClr val="bg1"/>
              </a:solidFill>
              <a:latin typeface="Arial Black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436099" y="2827606"/>
          <a:ext cx="11324492" cy="3488788"/>
        </p:xfrm>
        <a:graphic>
          <a:graphicData uri="http://schemas.openxmlformats.org/drawingml/2006/table">
            <a:tbl>
              <a:tblPr/>
              <a:tblGrid>
                <a:gridCol w="2579164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329452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329452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4086424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451800">
                <a:tc>
                  <a:txBody>
                    <a:bodyPr/>
                    <a:lstStyle/>
                    <a:p>
                      <a:pPr marL="45720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0070C0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1 период</a:t>
                      </a:r>
                      <a:endParaRPr lang="ru-RU" sz="1600" dirty="0">
                        <a:solidFill>
                          <a:srgbClr val="0070C0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0070C0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2 период</a:t>
                      </a:r>
                      <a:endParaRPr lang="ru-RU" sz="1600" dirty="0">
                        <a:solidFill>
                          <a:srgbClr val="0070C0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0070C0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3 период</a:t>
                      </a:r>
                      <a:endParaRPr lang="ru-RU" sz="1600" dirty="0">
                        <a:solidFill>
                          <a:srgbClr val="0070C0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0070C0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4 период</a:t>
                      </a:r>
                      <a:endParaRPr lang="ru-RU" sz="1600" dirty="0">
                        <a:solidFill>
                          <a:srgbClr val="0070C0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036988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rgbClr val="0070C0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- Технологии проникновения</a:t>
                      </a:r>
                    </a:p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rgbClr val="0070C0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- Технологии присутствия</a:t>
                      </a:r>
                    </a:p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rgbClr val="0070C0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- Технологии достижения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rgbClr val="0070C0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- Опорные  технологии</a:t>
                      </a:r>
                    </a:p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rgbClr val="0070C0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- Сервисные пункты </a:t>
                      </a:r>
                    </a:p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rgbClr val="0070C0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- Туризм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rgbClr val="0070C0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- Технологическая среда</a:t>
                      </a:r>
                    </a:p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rgbClr val="0070C0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- Новые источники ресурсов</a:t>
                      </a:r>
                    </a:p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rgbClr val="0070C0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- Новые источники энергии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rgbClr val="0070C0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- Новая среда обитания </a:t>
                      </a:r>
                    </a:p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rgbClr val="0070C0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- Новая среда производства</a:t>
                      </a:r>
                    </a:p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rgbClr val="0070C0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- Новая инфраструктура энергетики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0" y="1327355"/>
            <a:ext cx="11430000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>
                <a:ln>
                  <a:noFill/>
                </a:ln>
                <a:solidFill>
                  <a:srgbClr val="0070C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Наибольший интерес представляют 3 и 4 периоды, так как все эти события являются пока что только планами человечества на ближайшие десятилетия, но я уверен, что большинству из них обязательно суждено сбыться.  </a:t>
            </a:r>
            <a:endParaRPr kumimoji="0" lang="ru-RU" sz="2000" b="0" i="0" u="none" strike="noStrike" cap="none" normalizeH="0" baseline="0" dirty="0">
              <a:ln>
                <a:noFill/>
              </a:ln>
              <a:solidFill>
                <a:srgbClr val="0070C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0" y="206166"/>
            <a:ext cx="715702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ПЕРИОДЫ </a:t>
            </a:r>
            <a:r>
              <a:rPr lang="ru-RU" sz="320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ОСВОЕНИЯ КОСМОСА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0" y="0"/>
            <a:ext cx="10899928" cy="825910"/>
          </a:xfrm>
        </p:spPr>
        <p:txBody>
          <a:bodyPr>
            <a:normAutofit/>
          </a:bodyPr>
          <a:lstStyle/>
          <a:p>
            <a:r>
              <a:rPr lang="ru-RU" dirty="0">
                <a:solidFill>
                  <a:srgbClr val="0070C0"/>
                </a:solidFill>
                <a:latin typeface="Arial Black" pitchFamily="34" charset="0"/>
              </a:rPr>
              <a:t> НАШЕ КОСМИЧЕСКОЕ БУДУЩЕЕ</a:t>
            </a:r>
            <a:endParaRPr lang="ru-RU" sz="3200" dirty="0">
              <a:solidFill>
                <a:srgbClr val="0070C0"/>
              </a:solidFill>
              <a:latin typeface="Arial Black" pitchFamily="34" charset="0"/>
            </a:endParaRPr>
          </a:p>
        </p:txBody>
      </p:sp>
      <p:sp>
        <p:nvSpPr>
          <p:cNvPr id="2" name="Текст 1"/>
          <p:cNvSpPr>
            <a:spLocks noGrp="1"/>
          </p:cNvSpPr>
          <p:nvPr>
            <p:ph type="body" sz="half" idx="2"/>
          </p:nvPr>
        </p:nvSpPr>
        <p:spPr>
          <a:xfrm>
            <a:off x="303759" y="1310590"/>
            <a:ext cx="6380819" cy="5547410"/>
          </a:xfrm>
        </p:spPr>
        <p:txBody>
          <a:bodyPr>
            <a:normAutofit lnSpcReduction="10000"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ru-RU" sz="24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проектах освоения космоса на первом месте стоит спутник нашей планеты – Луна. Для освоения космоса нужен металл (как основа строительства), топливо для полетов (вода, водород), кислород, какие-то минеральные ресурсы. Все эти ресурсы очень дороги, если увозить их с Земли. Но все это есть на Луне и в космосе. Там много привычных нам металлов, включая титан и железо, которые помогут создать на орбите Земли базовые конструкции космических станций и миссий к дальним планетам. 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endParaRPr 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Содержимое 3" descr="luna-planeta.jpg"/>
          <p:cNvPicPr>
            <a:picLocks noChangeAspect="1"/>
          </p:cNvPicPr>
          <p:nvPr/>
        </p:nvPicPr>
        <p:blipFill>
          <a:blip r:embed="rId2" cstate="print"/>
          <a:srcRect l="7785" r="7785"/>
          <a:stretch>
            <a:fillRect/>
          </a:stretch>
        </p:blipFill>
        <p:spPr>
          <a:xfrm>
            <a:off x="7080026" y="1310590"/>
            <a:ext cx="4669499" cy="36870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50006147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0" y="0"/>
            <a:ext cx="11682248" cy="930166"/>
          </a:xfrm>
        </p:spPr>
        <p:txBody>
          <a:bodyPr>
            <a:normAutofit fontScale="90000"/>
          </a:bodyPr>
          <a:lstStyle/>
          <a:p>
            <a:pPr>
              <a:lnSpc>
                <a:spcPct val="100000"/>
              </a:lnSpc>
            </a:pPr>
            <a:r>
              <a:rPr lang="ru-RU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</a:br>
            <a:r>
              <a:rPr lang="ru-RU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360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НАШЕ КОСМИЧЕСКОЕ БУДУЩЕЕ</a:t>
            </a:r>
            <a:endParaRPr lang="ru-RU" sz="3600" b="1" dirty="0">
              <a:solidFill>
                <a:srgbClr val="0070C0"/>
              </a:solidFill>
              <a:latin typeface="Arial Black" pitchFamily="34" charset="0"/>
            </a:endParaRPr>
          </a:p>
        </p:txBody>
      </p:sp>
      <p:sp>
        <p:nvSpPr>
          <p:cNvPr id="2" name="Текст 1"/>
          <p:cNvSpPr>
            <a:spLocks noGrp="1"/>
          </p:cNvSpPr>
          <p:nvPr>
            <p:ph type="body" sz="half" idx="2"/>
          </p:nvPr>
        </p:nvSpPr>
        <p:spPr>
          <a:xfrm>
            <a:off x="251886" y="1182414"/>
            <a:ext cx="5754775" cy="5675586"/>
          </a:xfrm>
        </p:spPr>
        <p:txBody>
          <a:bodyPr>
            <a:normAutofit fontScale="77500" lnSpcReduction="20000"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ru-RU" sz="24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10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Луна – сырьевая база для  освоения космоса</a:t>
            </a:r>
          </a:p>
          <a:p>
            <a:pPr>
              <a:lnSpc>
                <a:spcPct val="150000"/>
              </a:lnSpc>
            </a:pPr>
            <a:r>
              <a:rPr lang="ru-RU" sz="26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Луна — это огромное ресурсное пространство, обладающее колоссальным преимуществом по сравнению с Землей — значительно меньшей гравитацией и, как следствие, неглубоким гравитационным колодцем. С Луны намного легче забрасывать грузы и оборудование в открытый космос.  Именно сырьевая база на луне станет огромным толчком к дальнейшему полномасштабному освоению космоса. 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endParaRPr 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Рисунок 5" descr="6697cb95d469c5327a07a36df290cb87.pn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290440" y="1647253"/>
            <a:ext cx="5391807" cy="32558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48532314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0" y="0"/>
            <a:ext cx="11682248" cy="930166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ru-RU" b="1" dirty="0">
                <a:latin typeface="Arial Black" panose="020B0A04020102020204" pitchFamily="34" charset="0"/>
              </a:rPr>
              <a:t> </a:t>
            </a:r>
            <a:r>
              <a:rPr lang="ru-RU" b="1" dirty="0">
                <a:solidFill>
                  <a:srgbClr val="0070C0"/>
                </a:solidFill>
                <a:latin typeface="Arial Black" panose="020B0A04020102020204" pitchFamily="34" charset="0"/>
              </a:rPr>
              <a:t> НАШЕ КОСМИЧЕСКОЕ БУДУЩЕЕ</a:t>
            </a:r>
            <a:endParaRPr lang="ru-RU" sz="3600" b="1" dirty="0">
              <a:solidFill>
                <a:srgbClr val="0070C0"/>
              </a:solidFill>
              <a:latin typeface="Arial Black" pitchFamily="34" charset="0"/>
            </a:endParaRPr>
          </a:p>
        </p:txBody>
      </p:sp>
      <p:sp>
        <p:nvSpPr>
          <p:cNvPr id="2" name="Текст 1"/>
          <p:cNvSpPr>
            <a:spLocks noGrp="1"/>
          </p:cNvSpPr>
          <p:nvPr>
            <p:ph type="body" sz="half" idx="2"/>
          </p:nvPr>
        </p:nvSpPr>
        <p:spPr>
          <a:xfrm>
            <a:off x="346479" y="977462"/>
            <a:ext cx="11335769" cy="2067819"/>
          </a:xfrm>
        </p:spPr>
        <p:txBody>
          <a:bodyPr>
            <a:normAutofit fontScale="70000" lnSpcReduction="20000"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ru-RU" sz="24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3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Астероиды – кладовая космоса</a:t>
            </a:r>
            <a:endParaRPr lang="ru-RU" sz="24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ru-RU" sz="29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Для строительства лунных баз необходимы расходные материалы. Ученые считают, что именно астероиды могут стать местом по добыче ископаемых. Международные организации уже разрабатывают планы по сбору этих природных космических ресурсов.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q"/>
            </a:pPr>
            <a:endParaRPr lang="ru-RU" sz="29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q"/>
            </a:pPr>
            <a:endParaRPr 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Рисунок 4" descr="Полезные ископаемые космоса. Разбираем астероиды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999890" y="3417227"/>
            <a:ext cx="5060730" cy="29520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346479" y="3417227"/>
            <a:ext cx="6653411" cy="3323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ru-RU" sz="2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Астероиды почти не имеют силы тяжести, поэтому горное оборудование и астронавты-</a:t>
            </a:r>
            <a:r>
              <a:rPr lang="ru-RU" sz="2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майнеры</a:t>
            </a:r>
            <a:r>
              <a:rPr lang="ru-RU" sz="2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которые его эксплуатируют, должны будут использовать крепежи, чтобы привязываться к поверхности. Однако отсутствие гравитации является преимуществом при перемещении добытого материала без необходимости использовать большую мощность.</a:t>
            </a:r>
          </a:p>
        </p:txBody>
      </p:sp>
    </p:spTree>
    <p:extLst>
      <p:ext uri="{BB962C8B-B14F-4D97-AF65-F5344CB8AC3E}">
        <p14:creationId xmlns:p14="http://schemas.microsoft.com/office/powerpoint/2010/main" xmlns="" val="60926817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0" y="0"/>
            <a:ext cx="11682248" cy="930166"/>
          </a:xfrm>
        </p:spPr>
        <p:txBody>
          <a:bodyPr>
            <a:normAutofit fontScale="90000"/>
          </a:bodyPr>
          <a:lstStyle/>
          <a:p>
            <a:pPr>
              <a:lnSpc>
                <a:spcPct val="100000"/>
              </a:lnSpc>
            </a:pPr>
            <a:r>
              <a:rPr lang="ru-RU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</a:br>
            <a:r>
              <a:rPr lang="ru-RU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360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НАШЕ КОСМИЧЕСКОЕ БУДУЩЕЕ</a:t>
            </a:r>
            <a:endParaRPr lang="ru-RU" sz="3600" b="1" dirty="0">
              <a:solidFill>
                <a:srgbClr val="0070C0"/>
              </a:solidFill>
              <a:latin typeface="Arial Black" pitchFamily="34" charset="0"/>
            </a:endParaRPr>
          </a:p>
        </p:txBody>
      </p:sp>
      <p:sp>
        <p:nvSpPr>
          <p:cNvPr id="2" name="Текст 1"/>
          <p:cNvSpPr>
            <a:spLocks noGrp="1"/>
          </p:cNvSpPr>
          <p:nvPr>
            <p:ph type="body" sz="half" idx="2"/>
          </p:nvPr>
        </p:nvSpPr>
        <p:spPr>
          <a:xfrm>
            <a:off x="251886" y="1182414"/>
            <a:ext cx="11430362" cy="5675586"/>
          </a:xfrm>
        </p:spPr>
        <p:txBody>
          <a:bodyPr>
            <a:norm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ru-RU" sz="24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Космическое производство</a:t>
            </a:r>
            <a:endParaRPr lang="ru-RU" sz="2800" b="1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  <a:p>
            <a:pPr>
              <a:lnSpc>
                <a:spcPct val="150000"/>
              </a:lnSpc>
            </a:pPr>
            <a:r>
              <a:rPr lang="ru-RU" sz="20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В ближайшем будущем планируется развитие космических производств, выпускаемых товары, реализуемые на Земле. Например, новые типы полупроводников или искусственные органы. Космос — это уникальная среда с </a:t>
            </a:r>
            <a:r>
              <a:rPr lang="ru-RU" sz="2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микрогравитацией</a:t>
            </a:r>
            <a:r>
              <a:rPr lang="ru-RU" sz="2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где нет экологических рисков. Например, в космос можно перенести тяжелые </a:t>
            </a:r>
          </a:p>
          <a:p>
            <a:pPr>
              <a:lnSpc>
                <a:spcPct val="150000"/>
              </a:lnSpc>
            </a:pPr>
            <a:r>
              <a:rPr lang="ru-RU" sz="2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производства без рисков для атмосферы. </a:t>
            </a:r>
          </a:p>
          <a:p>
            <a:pPr>
              <a:lnSpc>
                <a:spcPct val="150000"/>
              </a:lnSpc>
            </a:pPr>
            <a:r>
              <a:rPr lang="ru-RU" sz="2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Именно поэтому сейчас огромное значение имеет </a:t>
            </a:r>
          </a:p>
          <a:p>
            <a:pPr>
              <a:lnSpc>
                <a:spcPct val="150000"/>
              </a:lnSpc>
            </a:pPr>
            <a:r>
              <a:rPr lang="ru-RU" sz="2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развитие космических лабораторий. В ближайшее время</a:t>
            </a:r>
          </a:p>
          <a:p>
            <a:pPr>
              <a:lnSpc>
                <a:spcPct val="150000"/>
              </a:lnSpc>
            </a:pPr>
            <a:r>
              <a:rPr lang="ru-RU" sz="2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будет проводится тестирование разных продуктов,</a:t>
            </a:r>
          </a:p>
          <a:p>
            <a:pPr>
              <a:lnSpc>
                <a:spcPct val="150000"/>
              </a:lnSpc>
            </a:pPr>
            <a:r>
              <a:rPr lang="ru-RU" sz="2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которые производить в невесомости дешевле, чем на Земле. </a:t>
            </a:r>
            <a:endParaRPr lang="ru-RU" sz="3600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Рисунок 4" descr="8ca82cd4a5be29620dc375b98f22ad16.jp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346731" y="3365938"/>
            <a:ext cx="4067175" cy="29402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59741063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0" y="0"/>
            <a:ext cx="11682248" cy="930166"/>
          </a:xfrm>
        </p:spPr>
        <p:txBody>
          <a:bodyPr>
            <a:normAutofit fontScale="90000"/>
          </a:bodyPr>
          <a:lstStyle/>
          <a:p>
            <a:pPr>
              <a:lnSpc>
                <a:spcPct val="100000"/>
              </a:lnSpc>
            </a:pPr>
            <a:r>
              <a:rPr lang="ru-RU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</a:br>
            <a:r>
              <a:rPr lang="ru-RU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360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НАШЕ КОСМИЧЕСКОЕ БУДУЩЕЕ</a:t>
            </a:r>
            <a:endParaRPr lang="ru-RU" sz="3600" b="1" dirty="0">
              <a:solidFill>
                <a:srgbClr val="0070C0"/>
              </a:solidFill>
              <a:latin typeface="Arial Black" pitchFamily="34" charset="0"/>
            </a:endParaRPr>
          </a:p>
        </p:txBody>
      </p:sp>
      <p:sp>
        <p:nvSpPr>
          <p:cNvPr id="2" name="Текст 1"/>
          <p:cNvSpPr>
            <a:spLocks noGrp="1"/>
          </p:cNvSpPr>
          <p:nvPr>
            <p:ph type="body" sz="half" idx="2"/>
          </p:nvPr>
        </p:nvSpPr>
        <p:spPr>
          <a:xfrm>
            <a:off x="251886" y="1182414"/>
            <a:ext cx="11430362" cy="5675586"/>
          </a:xfrm>
        </p:spPr>
        <p:txBody>
          <a:bodyPr>
            <a:norm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ru-RU" sz="24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Колонизация Марса</a:t>
            </a:r>
            <a:endParaRPr lang="ru-RU" sz="2800" b="1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  <a:p>
            <a:pPr>
              <a:lnSpc>
                <a:spcPct val="150000"/>
              </a:lnSpc>
            </a:pPr>
            <a:r>
              <a:rPr lang="ru-RU" sz="20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В силу относительно небольшого расстояния до Земли и природных характеристик, Марс, наряду с Луной, является самым вероятным кандидатом на основание колонии людей в обозримом будущем. </a:t>
            </a:r>
            <a:r>
              <a:rPr lang="ru-RU" sz="2000" dirty="0">
                <a:solidFill>
                  <a:srgbClr val="0070C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Кроме того, у планеты есть все шансы превратиться в «запасной вариант» для землян в случае глобальной катастрофы. В данный момент к Красной планете           </a:t>
            </a:r>
          </a:p>
          <a:p>
            <a:pPr>
              <a:lnSpc>
                <a:spcPct val="100000"/>
              </a:lnSpc>
            </a:pPr>
            <a:r>
              <a:rPr lang="ru-RU" sz="2000" dirty="0">
                <a:solidFill>
                  <a:srgbClr val="0070C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                                                              летит очередной  аппарат «Настойчивость»  </a:t>
            </a:r>
          </a:p>
          <a:p>
            <a:pPr>
              <a:lnSpc>
                <a:spcPct val="100000"/>
              </a:lnSpc>
            </a:pPr>
            <a:r>
              <a:rPr lang="ru-RU" sz="2000" dirty="0">
                <a:solidFill>
                  <a:srgbClr val="0070C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                                                             (</a:t>
            </a:r>
            <a:r>
              <a:rPr lang="ru-RU" sz="2000" i="1" dirty="0" err="1">
                <a:solidFill>
                  <a:srgbClr val="0070C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Perseverance</a:t>
            </a:r>
            <a:r>
              <a:rPr lang="ru-RU" sz="2000" dirty="0">
                <a:solidFill>
                  <a:srgbClr val="0070C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), который должен в конце этого </a:t>
            </a:r>
          </a:p>
          <a:p>
            <a:pPr>
              <a:lnSpc>
                <a:spcPct val="100000"/>
              </a:lnSpc>
            </a:pPr>
            <a:r>
              <a:rPr lang="ru-RU" sz="2000" dirty="0">
                <a:solidFill>
                  <a:srgbClr val="0070C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                                                             десятилетия передать на Землю образцы марсианского </a:t>
            </a:r>
          </a:p>
          <a:p>
            <a:pPr>
              <a:lnSpc>
                <a:spcPct val="100000"/>
              </a:lnSpc>
            </a:pPr>
            <a:r>
              <a:rPr lang="ru-RU" sz="2000" dirty="0">
                <a:solidFill>
                  <a:srgbClr val="0070C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                                                             грунта. С их помощью ученые планируют приоткрыть  </a:t>
            </a:r>
          </a:p>
          <a:p>
            <a:pPr>
              <a:lnSpc>
                <a:spcPct val="100000"/>
              </a:lnSpc>
            </a:pPr>
            <a:r>
              <a:rPr lang="ru-RU" sz="2000" dirty="0">
                <a:solidFill>
                  <a:srgbClr val="0070C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                                                             завесу над многими тайнами планеты.</a:t>
            </a:r>
            <a:r>
              <a:rPr lang="ru-RU" sz="20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pPr>
              <a:lnSpc>
                <a:spcPct val="150000"/>
              </a:lnSpc>
            </a:pPr>
            <a:endParaRPr lang="ru-RU" sz="2000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Содержимое 3" descr="kolonizaciya-marsa.orig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4517" y="3819653"/>
            <a:ext cx="3938671" cy="2588852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6084168" y="1556792"/>
            <a:ext cx="288032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9741063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902226" y="202024"/>
            <a:ext cx="8978348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2800" dirty="0">
                <a:solidFill>
                  <a:srgbClr val="0070C0"/>
                </a:solidFill>
                <a:latin typeface="Arial Black" panose="020B0A04020102020204" pitchFamily="34" charset="0"/>
                <a:cs typeface="Arial" pitchFamily="34" charset="0"/>
              </a:rPr>
              <a:t>«Земля – колыбель человечества, </a:t>
            </a:r>
          </a:p>
          <a:p>
            <a:pPr algn="r"/>
            <a:r>
              <a:rPr lang="ru-RU" sz="2800" dirty="0">
                <a:solidFill>
                  <a:srgbClr val="0070C0"/>
                </a:solidFill>
                <a:latin typeface="Arial Black" panose="020B0A04020102020204" pitchFamily="34" charset="0"/>
                <a:cs typeface="Arial" pitchFamily="34" charset="0"/>
              </a:rPr>
              <a:t>но нельзя же вечно жить в колыбели»</a:t>
            </a:r>
            <a:br>
              <a:rPr lang="ru-RU" sz="2800" dirty="0">
                <a:solidFill>
                  <a:srgbClr val="0070C0"/>
                </a:solidFill>
                <a:latin typeface="Arial Black" panose="020B0A04020102020204" pitchFamily="34" charset="0"/>
                <a:cs typeface="Arial" pitchFamily="34" charset="0"/>
              </a:rPr>
            </a:br>
            <a:r>
              <a:rPr lang="ru-RU" sz="2800" dirty="0">
                <a:solidFill>
                  <a:srgbClr val="0070C0"/>
                </a:solidFill>
                <a:latin typeface="Arial Black" panose="020B0A04020102020204" pitchFamily="34" charset="0"/>
                <a:cs typeface="Arial" pitchFamily="34" charset="0"/>
              </a:rPr>
              <a:t>                     К.Э. Циолковский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894521" y="2345635"/>
            <a:ext cx="10852001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  <a:r>
              <a:rPr lang="ru-RU" sz="2400" b="1" i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Дорогой, школьник!</a:t>
            </a:r>
          </a:p>
          <a:p>
            <a:r>
              <a:rPr lang="ru-RU" sz="2400" b="1" i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Каждый из вас наверняка хоть раз в жизни задумывался , что даёт нам освоение космоса? Как оно влияет на общественный прогресс и жизнь человечества? Какие космические перспективы на ближайшие годы открываются перед нами ? </a:t>
            </a:r>
          </a:p>
          <a:p>
            <a:r>
              <a:rPr lang="ru-RU" sz="2400" b="1" i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Ответы на данные вопросы вы найдёте в этой презентации, она совершенно точно  не оставит ни одного из вас равнодушным к этой теме и , надеюсь, что данная работа заставит вас ещё более заинтересоваться в изучении предмета Астрономия.</a:t>
            </a:r>
          </a:p>
          <a:p>
            <a:endParaRPr lang="ru-RU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9285403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0" y="0"/>
            <a:ext cx="11682248" cy="930166"/>
          </a:xfrm>
        </p:spPr>
        <p:txBody>
          <a:bodyPr>
            <a:normAutofit fontScale="90000"/>
          </a:bodyPr>
          <a:lstStyle/>
          <a:p>
            <a:pPr>
              <a:lnSpc>
                <a:spcPct val="100000"/>
              </a:lnSpc>
            </a:pPr>
            <a:r>
              <a:rPr lang="ru-RU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</a:br>
            <a:r>
              <a:rPr lang="ru-RU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360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НАШЕ КОСМИЧЕСКОЕ БУДУЩЕЕ</a:t>
            </a:r>
            <a:endParaRPr lang="ru-RU" sz="3600" b="1" dirty="0">
              <a:solidFill>
                <a:srgbClr val="0070C0"/>
              </a:solidFill>
              <a:latin typeface="Arial Black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6084168" y="1556792"/>
            <a:ext cx="288032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Текст 7"/>
          <p:cNvSpPr>
            <a:spLocks noGrp="1"/>
          </p:cNvSpPr>
          <p:nvPr>
            <p:ph type="body" sz="half" idx="2"/>
          </p:nvPr>
        </p:nvSpPr>
        <p:spPr>
          <a:xfrm>
            <a:off x="474028" y="1368083"/>
            <a:ext cx="6306600" cy="4821702"/>
          </a:xfrm>
        </p:spPr>
        <p:txBody>
          <a:bodyPr>
            <a:normAutofit fontScale="62500" lnSpcReduction="20000"/>
          </a:bodyPr>
          <a:lstStyle/>
          <a:p>
            <a:pPr>
              <a:lnSpc>
                <a:spcPct val="160000"/>
              </a:lnSpc>
              <a:buFont typeface="Wingdings" pitchFamily="2" charset="2"/>
              <a:buChar char="q"/>
            </a:pPr>
            <a:r>
              <a:rPr lang="ru-RU" sz="22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  </a:t>
            </a:r>
            <a:r>
              <a:rPr lang="ru-RU" sz="32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Будущее сферы космических технологий обещает быть настолько интересным, что очень хотелось бы верить в то, что все мы сможем дожить хотя бы до начала реализации тех идей и миссий, о которых сегодня говорим. Некоторые представленные здесь концепты выглядят как вполне логичный шаг развития в правильном направлении, другие же кажутся совершенно безумными и даже самоубийственными идеями. Однако и у первых, и у вторых есть реальный шанс.</a:t>
            </a:r>
          </a:p>
          <a:p>
            <a:endParaRPr lang="ru-RU" dirty="0"/>
          </a:p>
        </p:txBody>
      </p:sp>
      <p:pic>
        <p:nvPicPr>
          <p:cNvPr id="9" name="Рисунок 8" descr="75623855235850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076049" y="4093698"/>
            <a:ext cx="3868910" cy="2413280"/>
          </a:xfrm>
          <a:prstGeom prst="rect">
            <a:avLst/>
          </a:prstGeom>
        </p:spPr>
      </p:pic>
      <p:pic>
        <p:nvPicPr>
          <p:cNvPr id="10" name="Рисунок 9" descr="1892.jpg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064581" y="1392702"/>
            <a:ext cx="3837881" cy="22444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59741063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F:\проект по астрономии исправленный\69da7eefd782166e776691012311f542-1024x57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0" y="0"/>
            <a:ext cx="11682248" cy="930166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ru-RU" b="1" dirty="0">
                <a:latin typeface="Arial Black" panose="020B0A04020102020204" pitchFamily="34" charset="0"/>
              </a:rPr>
              <a:t> </a:t>
            </a:r>
            <a:endParaRPr lang="ru-RU" sz="3600" b="1" dirty="0">
              <a:solidFill>
                <a:srgbClr val="0070C0"/>
              </a:solidFill>
              <a:latin typeface="Arial Black" pitchFamily="34" charset="0"/>
            </a:endParaRPr>
          </a:p>
        </p:txBody>
      </p:sp>
      <p:sp>
        <p:nvSpPr>
          <p:cNvPr id="6" name="Текст 5"/>
          <p:cNvSpPr>
            <a:spLocks noGrp="1"/>
          </p:cNvSpPr>
          <p:nvPr>
            <p:ph type="body" sz="half" idx="2"/>
          </p:nvPr>
        </p:nvSpPr>
        <p:spPr>
          <a:xfrm>
            <a:off x="4403187" y="2293032"/>
            <a:ext cx="7399607" cy="2426676"/>
          </a:xfrm>
        </p:spPr>
        <p:txBody>
          <a:bodyPr>
            <a:noAutofit/>
          </a:bodyPr>
          <a:lstStyle/>
          <a:p>
            <a:pPr algn="r">
              <a:lnSpc>
                <a:spcPct val="150000"/>
              </a:lnSpc>
            </a:pPr>
            <a:r>
              <a:rPr lang="ru-RU" sz="2400" b="1" i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«Не будем завидовать людям будущего. Им, конечно, здорово повезет, для них станет привычным то, о чем мы могли только мечтать. Но нам выпало большое счастье. Счастье первых шагов в космос. И пусть потомки завидуют нашему счастью»  </a:t>
            </a:r>
          </a:p>
          <a:p>
            <a:pPr algn="r">
              <a:lnSpc>
                <a:spcPct val="150000"/>
              </a:lnSpc>
            </a:pPr>
            <a:r>
              <a:rPr lang="ru-RU" sz="2400" b="1" i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Юрий Гагарин</a:t>
            </a:r>
            <a:endParaRPr lang="ru-RU" sz="2400" b="1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  <a:p>
            <a:endParaRPr lang="ru-RU" sz="1800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6506064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0" y="0"/>
            <a:ext cx="7588348" cy="915035"/>
          </a:xfrm>
        </p:spPr>
        <p:txBody>
          <a:bodyPr>
            <a:normAutofit/>
          </a:bodyPr>
          <a:lstStyle/>
          <a:p>
            <a:r>
              <a:rPr lang="ru-RU" sz="3200" dirty="0">
                <a:solidFill>
                  <a:srgbClr val="0070C0"/>
                </a:solidFill>
                <a:latin typeface="Arial Black" pitchFamily="34" charset="0"/>
              </a:rPr>
              <a:t>НАЧАЛО КОСМИЧЕСКОЙ ЭРЫ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8207" t="22828" r="4000" b="20621"/>
          <a:stretch/>
        </p:blipFill>
        <p:spPr>
          <a:xfrm>
            <a:off x="772511" y="1087821"/>
            <a:ext cx="3719113" cy="3300511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6448097" y="1423947"/>
            <a:ext cx="5143681" cy="40626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q"/>
            </a:pPr>
            <a:r>
              <a:rPr lang="ru-RU" sz="2400" b="1" dirty="0">
                <a:solidFill>
                  <a:srgbClr val="0070C0"/>
                </a:solidFill>
                <a:latin typeface="Arial" panose="020B0604020202020204" pitchFamily="34" charset="0"/>
                <a:ea typeface="Segoe UI Symbol" panose="020B0502040204020203" pitchFamily="34" charset="0"/>
                <a:cs typeface="Arial" panose="020B0604020202020204" pitchFamily="34" charset="0"/>
              </a:rPr>
              <a:t> ПЕРВЫЙ ИСКУССТВЕННЫЙ СПУТНИК ЗЕМЛИ</a:t>
            </a:r>
          </a:p>
          <a:p>
            <a:endParaRPr lang="ru-RU" sz="2400" b="1" dirty="0">
              <a:solidFill>
                <a:srgbClr val="0070C0"/>
              </a:solidFill>
              <a:latin typeface="Arial" panose="020B0604020202020204" pitchFamily="34" charset="0"/>
              <a:ea typeface="Segoe UI Symbol" panose="020B0502040204020203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ru-RU" sz="2400" dirty="0">
                <a:solidFill>
                  <a:srgbClr val="0070C0"/>
                </a:solidFill>
                <a:latin typeface="Arial" panose="020B0604020202020204" pitchFamily="34" charset="0"/>
                <a:ea typeface="Segoe UI Symbol" panose="020B0502040204020203" pitchFamily="34" charset="0"/>
                <a:cs typeface="Arial" panose="020B0604020202020204" pitchFamily="34" charset="0"/>
              </a:rPr>
              <a:t>    </a:t>
            </a:r>
            <a:r>
              <a:rPr lang="ru-RU" sz="2000" b="1" dirty="0">
                <a:solidFill>
                  <a:srgbClr val="0070C0"/>
                </a:solidFill>
                <a:latin typeface="Arial" panose="020B0604020202020204" pitchFamily="34" charset="0"/>
                <a:ea typeface="Segoe UI Symbol" panose="020B0502040204020203" pitchFamily="34" charset="0"/>
                <a:cs typeface="Arial" panose="020B0604020202020204" pitchFamily="34" charset="0"/>
              </a:rPr>
              <a:t>Запуск первого искусственного спутника Земли состоялся 4 октября 1957 года. Эта дата вошла в историю планеты, как начало космической эры.</a:t>
            </a:r>
          </a:p>
          <a:p>
            <a:pPr>
              <a:lnSpc>
                <a:spcPct val="150000"/>
              </a:lnSpc>
            </a:pPr>
            <a:r>
              <a:rPr lang="ru-RU" sz="2000" b="1" dirty="0">
                <a:solidFill>
                  <a:srgbClr val="0070C0"/>
                </a:solidFill>
                <a:latin typeface="Arial" panose="020B0604020202020204" pitchFamily="34" charset="0"/>
                <a:ea typeface="Segoe UI Symbol" panose="020B0502040204020203" pitchFamily="34" charset="0"/>
                <a:cs typeface="Arial" panose="020B0604020202020204" pitchFamily="34" charset="0"/>
              </a:rPr>
              <a:t>    С тех пор вокруг Земли летают десятки искусственных спутников.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3909" t="27455" r="2756" b="22733"/>
          <a:stretch/>
        </p:blipFill>
        <p:spPr>
          <a:xfrm>
            <a:off x="1592318" y="3862553"/>
            <a:ext cx="3718650" cy="26013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90980092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0" y="0"/>
            <a:ext cx="7588348" cy="915035"/>
          </a:xfrm>
        </p:spPr>
        <p:txBody>
          <a:bodyPr>
            <a:normAutofit/>
          </a:bodyPr>
          <a:lstStyle/>
          <a:p>
            <a:r>
              <a:rPr lang="ru-RU" sz="3200" dirty="0">
                <a:solidFill>
                  <a:srgbClr val="0070C0"/>
                </a:solidFill>
                <a:latin typeface="Arial Black" pitchFamily="34" charset="0"/>
              </a:rPr>
              <a:t>НАЧАЛО КОСМИЧЕСКОЙ ЭРЫ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62186" t="42728" r="2397" b="229"/>
          <a:stretch/>
        </p:blipFill>
        <p:spPr>
          <a:xfrm>
            <a:off x="7788166" y="1714631"/>
            <a:ext cx="3103485" cy="3092356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-207" t="483" r="45379" b="52896"/>
          <a:stretch/>
        </p:blipFill>
        <p:spPr>
          <a:xfrm>
            <a:off x="472964" y="1714631"/>
            <a:ext cx="4833469" cy="308247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99065" y="5135038"/>
            <a:ext cx="599089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Константин Эдуардович Циолковский </a:t>
            </a:r>
          </a:p>
          <a:p>
            <a:r>
              <a:rPr lang="ru-RU" sz="2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(1857 – 1935) – основоположник</a:t>
            </a:r>
          </a:p>
          <a:p>
            <a:r>
              <a:rPr lang="ru-RU" sz="2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современной космонавтики</a:t>
            </a:r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788166" y="4950372"/>
            <a:ext cx="457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922515" y="5135038"/>
            <a:ext cx="4057970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just"/>
            <a:r>
              <a:rPr lang="ru-RU" sz="2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Сергей Павлович Королёв</a:t>
            </a:r>
          </a:p>
          <a:p>
            <a:pPr algn="just"/>
            <a:r>
              <a:rPr lang="ru-RU" sz="2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(1906 – 1966) – конструктор и</a:t>
            </a:r>
          </a:p>
          <a:p>
            <a:pPr algn="just"/>
            <a:r>
              <a:rPr lang="ru-RU" sz="2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организатор производства </a:t>
            </a:r>
          </a:p>
          <a:p>
            <a:pPr algn="just"/>
            <a:r>
              <a:rPr lang="ru-RU" sz="2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ракетно-космической техники 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59574" y="915035"/>
            <a:ext cx="685715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sz="2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ОСНОВОПОЛОЖНИКИ КОСМОНАВТИКИ</a:t>
            </a:r>
          </a:p>
        </p:txBody>
      </p:sp>
    </p:spTree>
    <p:extLst>
      <p:ext uri="{BB962C8B-B14F-4D97-AF65-F5344CB8AC3E}">
        <p14:creationId xmlns:p14="http://schemas.microsoft.com/office/powerpoint/2010/main" xmlns="" val="390980092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0" y="0"/>
            <a:ext cx="7588348" cy="915035"/>
          </a:xfrm>
        </p:spPr>
        <p:txBody>
          <a:bodyPr>
            <a:normAutofit/>
          </a:bodyPr>
          <a:lstStyle/>
          <a:p>
            <a:r>
              <a:rPr lang="ru-RU" sz="3200" dirty="0">
                <a:solidFill>
                  <a:srgbClr val="0070C0"/>
                </a:solidFill>
                <a:latin typeface="Arial Black" pitchFamily="34" charset="0"/>
              </a:rPr>
              <a:t>НАЧАЛО КОСМИЧЕСКОЙ ЭРЫ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6090" t="59498" r="5516" b="1396"/>
          <a:stretch/>
        </p:blipFill>
        <p:spPr>
          <a:xfrm>
            <a:off x="3857564" y="4267641"/>
            <a:ext cx="3651809" cy="2213217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76586" y="1055930"/>
            <a:ext cx="4577479" cy="2951269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381" t="17773" r="44313" b="33485"/>
          <a:stretch/>
        </p:blipFill>
        <p:spPr>
          <a:xfrm>
            <a:off x="276586" y="4182072"/>
            <a:ext cx="3381014" cy="2360618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236909" y="1061172"/>
            <a:ext cx="6678427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12 апреля 1961 года с космодрома Байконур впервые в мире стартовал космический корабль «Восток» с пилотом–космонавтом Юрием Алексеевичем Гагариным на борту.</a:t>
            </a:r>
          </a:p>
          <a:p>
            <a:pPr algn="just"/>
            <a:r>
              <a:rPr lang="ru-RU" sz="2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За этот подвиг ему было присвоено звание Героя Советского Союза.</a:t>
            </a:r>
          </a:p>
          <a:p>
            <a:pPr algn="just"/>
            <a:r>
              <a:rPr lang="ru-RU" sz="2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Начиная с 12 апреля 1962 года, день полёта Гагарина в космос был объявлен праздником – Днём космонавтики.</a:t>
            </a: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5949" t="23557" r="5657" b="42644"/>
          <a:stretch/>
        </p:blipFill>
        <p:spPr>
          <a:xfrm>
            <a:off x="7709337" y="4255772"/>
            <a:ext cx="4247891" cy="22250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90980092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-1" y="0"/>
            <a:ext cx="11113477" cy="915035"/>
          </a:xfrm>
        </p:spPr>
        <p:txBody>
          <a:bodyPr>
            <a:normAutofit/>
          </a:bodyPr>
          <a:lstStyle/>
          <a:p>
            <a:r>
              <a:rPr lang="ru-RU" sz="3200" dirty="0">
                <a:solidFill>
                  <a:srgbClr val="0070C0"/>
                </a:solidFill>
                <a:latin typeface="Arial Black" panose="020B0A04020102020204" pitchFamily="34" charset="0"/>
              </a:rPr>
              <a:t>ЧТО ЖЕ ДАЛО НАМ ОСВОЕНИЕ КОСМОСА?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788166" y="4950372"/>
            <a:ext cx="457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 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40927" y="1421472"/>
            <a:ext cx="10950851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ru-RU" sz="2000" dirty="0">
                <a:solidFill>
                  <a:srgbClr val="0070C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Смотрим телевизионные программы благодаря спутниковым антеннам;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ru-RU" sz="2000" dirty="0">
                <a:solidFill>
                  <a:srgbClr val="0070C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Ведем через спутники телефонные переговоры;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ru-RU" sz="2000" dirty="0">
                <a:solidFill>
                  <a:srgbClr val="0070C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Слушаем составленные на основе данных из космоса прогнозы погоды; 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ru-RU" sz="2000" dirty="0">
                <a:solidFill>
                  <a:srgbClr val="0070C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Получаем со спутников фотографии о распространении лесных пожаров и других стихийных бедствий;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ru-RU" sz="2000" dirty="0">
                <a:solidFill>
                  <a:srgbClr val="0070C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Космические системы позиционирования используются самолётами, морскими судами, автомобилями и туристами;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ru-RU" sz="2000" dirty="0">
                <a:solidFill>
                  <a:srgbClr val="0070C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К началу XXI-го века сотни людей побывали в космосе; 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ru-RU" sz="2000" dirty="0">
                <a:solidFill>
                  <a:srgbClr val="0070C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Человек высадился на Луне;</a:t>
            </a:r>
          </a:p>
        </p:txBody>
      </p:sp>
      <p:pic>
        <p:nvPicPr>
          <p:cNvPr id="11" name="Рисунок 10" descr="1646651175_1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928430" y="4331467"/>
            <a:ext cx="3384376" cy="2309971"/>
          </a:xfrm>
          <a:prstGeom prst="rect">
            <a:avLst/>
          </a:prstGeom>
          <a:effectLst>
            <a:softEdge rad="63500"/>
          </a:effectLst>
        </p:spPr>
      </p:pic>
    </p:spTree>
    <p:extLst>
      <p:ext uri="{BB962C8B-B14F-4D97-AF65-F5344CB8AC3E}">
        <p14:creationId xmlns:p14="http://schemas.microsoft.com/office/powerpoint/2010/main" xmlns="" val="390980092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-1" y="0"/>
            <a:ext cx="11113477" cy="915035"/>
          </a:xfrm>
        </p:spPr>
        <p:txBody>
          <a:bodyPr>
            <a:normAutofit/>
          </a:bodyPr>
          <a:lstStyle/>
          <a:p>
            <a:r>
              <a:rPr lang="ru-RU" sz="3200" dirty="0">
                <a:solidFill>
                  <a:srgbClr val="0070C0"/>
                </a:solidFill>
                <a:latin typeface="Arial Black" panose="020B0A04020102020204" pitchFamily="34" charset="0"/>
              </a:rPr>
              <a:t>ЧТО ЖЕ ДАЛО НАМ ОСВОЕНИЕ КОСМОСА?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788166" y="4950372"/>
            <a:ext cx="457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 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86182" y="999441"/>
            <a:ext cx="11133731" cy="46166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ru-RU" sz="2000" dirty="0">
                <a:solidFill>
                  <a:srgbClr val="0070C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Автоматические аппараты побывали на многих планетах Солнечной системы, астероидах и кометах;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ru-RU" sz="2000" dirty="0">
                <a:solidFill>
                  <a:srgbClr val="0070C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Автоматический зонд Вояджер-1 пролетел более 14 миллиардов километров и приближается к границе Солнечной системы;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ru-RU" sz="2000" dirty="0">
                <a:solidFill>
                  <a:srgbClr val="0070C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В изучении космоса уже активно используются современные роботы, а также искусственный интеллект, хотя ему пока редко доверяют дорогие аппараты;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ru-RU" sz="2000" dirty="0">
                <a:solidFill>
                  <a:srgbClr val="0070C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В последние годы были найдены десятки планет, </a:t>
            </a:r>
          </a:p>
          <a:p>
            <a:pPr marL="285750" indent="-285750">
              <a:lnSpc>
                <a:spcPct val="150000"/>
              </a:lnSpc>
            </a:pPr>
            <a:r>
              <a:rPr lang="ru-RU" sz="2000" dirty="0">
                <a:solidFill>
                  <a:srgbClr val="0070C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  сверхмощные телескопы заглянули в глубины космоса </a:t>
            </a:r>
          </a:p>
          <a:p>
            <a:pPr marL="285750" indent="-285750">
              <a:lnSpc>
                <a:spcPct val="150000"/>
              </a:lnSpc>
            </a:pPr>
            <a:r>
              <a:rPr lang="ru-RU" sz="2000" dirty="0">
                <a:solidFill>
                  <a:srgbClr val="0070C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  более чем на 10 млрд. световых лет.</a:t>
            </a:r>
          </a:p>
          <a:p>
            <a:pPr marL="285750" indent="-285750"/>
            <a:endParaRPr lang="ru-RU" sz="24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Содержимое 3" descr="luna-planet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821838" y="3938952"/>
            <a:ext cx="3779045" cy="2519363"/>
          </a:xfrm>
          <a:prstGeom prst="rect">
            <a:avLst/>
          </a:prstGeom>
          <a:effectLst>
            <a:softEdge rad="63500"/>
          </a:effectLst>
        </p:spPr>
      </p:pic>
    </p:spTree>
    <p:extLst>
      <p:ext uri="{BB962C8B-B14F-4D97-AF65-F5344CB8AC3E}">
        <p14:creationId xmlns:p14="http://schemas.microsoft.com/office/powerpoint/2010/main" xmlns="" val="390980092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0" y="0"/>
            <a:ext cx="10899928" cy="825910"/>
          </a:xfrm>
        </p:spPr>
        <p:txBody>
          <a:bodyPr>
            <a:normAutofit/>
          </a:bodyPr>
          <a:lstStyle/>
          <a:p>
            <a:r>
              <a:rPr lang="ru-RU" sz="3200" dirty="0">
                <a:solidFill>
                  <a:srgbClr val="0070C0"/>
                </a:solidFill>
                <a:latin typeface="Arial Black" pitchFamily="34" charset="0"/>
              </a:rPr>
              <a:t>ЧТО МЫ ПОЛУЧИЛИ ОТ ОСВОЕНИЯ КОСМОСА</a:t>
            </a:r>
          </a:p>
        </p:txBody>
      </p:sp>
      <p:sp>
        <p:nvSpPr>
          <p:cNvPr id="9" name="Рисунок 8"/>
          <p:cNvSpPr>
            <a:spLocks noGrp="1"/>
          </p:cNvSpPr>
          <p:nvPr>
            <p:ph type="pic" idx="1"/>
          </p:nvPr>
        </p:nvSpPr>
        <p:spPr>
          <a:xfrm>
            <a:off x="6238569" y="1400379"/>
            <a:ext cx="5325756" cy="4873625"/>
          </a:xfrm>
        </p:spPr>
      </p:sp>
      <p:sp>
        <p:nvSpPr>
          <p:cNvPr id="10" name="Текст 9"/>
          <p:cNvSpPr>
            <a:spLocks noGrp="1"/>
          </p:cNvSpPr>
          <p:nvPr>
            <p:ph type="body" sz="half" idx="2"/>
          </p:nvPr>
        </p:nvSpPr>
        <p:spPr>
          <a:xfrm>
            <a:off x="207839" y="1034655"/>
            <a:ext cx="6002594" cy="4970207"/>
          </a:xfrm>
        </p:spPr>
        <p:txBody>
          <a:bodyPr>
            <a:noAutofit/>
          </a:bodyPr>
          <a:lstStyle/>
          <a:p>
            <a:pPr>
              <a:buFont typeface="Wingdings" pitchFamily="2" charset="2"/>
              <a:buChar char="q"/>
            </a:pPr>
            <a:r>
              <a:rPr lang="ru-RU" sz="2400" b="1" dirty="0">
                <a:latin typeface="Arial" pitchFamily="34" charset="0"/>
                <a:cs typeface="Arial" pitchFamily="34" charset="0"/>
              </a:rPr>
              <a:t>   </a:t>
            </a:r>
            <a:r>
              <a:rPr lang="ru-RU" sz="240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В области медицины:</a:t>
            </a:r>
          </a:p>
          <a:p>
            <a:pPr>
              <a:lnSpc>
                <a:spcPct val="150000"/>
              </a:lnSpc>
              <a:buFontTx/>
              <a:buChar char="-"/>
            </a:pPr>
            <a:r>
              <a:rPr lang="ru-RU" sz="24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 </a:t>
            </a:r>
            <a:r>
              <a:rPr lang="ru-RU" sz="20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метод введения противораковых лекарств непосредственно в опухоль;</a:t>
            </a:r>
          </a:p>
          <a:p>
            <a:pPr>
              <a:lnSpc>
                <a:spcPct val="150000"/>
              </a:lnSpc>
              <a:buFontTx/>
              <a:buChar char="-"/>
            </a:pPr>
            <a:r>
              <a:rPr lang="ru-RU" sz="20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 аппаратура, с помощью которой медсестра может делать УЗИ и моментально передавать данные врачу за тысячи километров от неё;</a:t>
            </a:r>
          </a:p>
          <a:p>
            <a:pPr>
              <a:lnSpc>
                <a:spcPct val="150000"/>
              </a:lnSpc>
              <a:buFontTx/>
              <a:buChar char="-"/>
            </a:pPr>
            <a:r>
              <a:rPr lang="ru-RU" sz="20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 механическая рука-манипулятор, выполняющая сложные действия внутри аппарата МРТ;</a:t>
            </a:r>
          </a:p>
          <a:p>
            <a:pPr>
              <a:lnSpc>
                <a:spcPct val="150000"/>
              </a:lnSpc>
              <a:buFontTx/>
              <a:buChar char="-"/>
            </a:pPr>
            <a:r>
              <a:rPr lang="ru-RU" sz="20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препараты для профилактики и лечения остеопороза.</a:t>
            </a:r>
          </a:p>
        </p:txBody>
      </p:sp>
      <p:pic>
        <p:nvPicPr>
          <p:cNvPr id="5" name="Рисунок 4" descr="4faadbf9f7fdade34afab8f74e9e56be.jpe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282814" y="1397692"/>
            <a:ext cx="5354573" cy="48998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90980092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0" y="0"/>
            <a:ext cx="10899928" cy="825910"/>
          </a:xfrm>
        </p:spPr>
        <p:txBody>
          <a:bodyPr>
            <a:normAutofit/>
          </a:bodyPr>
          <a:lstStyle/>
          <a:p>
            <a:r>
              <a:rPr lang="ru-RU" sz="3200" dirty="0">
                <a:solidFill>
                  <a:srgbClr val="0070C0"/>
                </a:solidFill>
                <a:latin typeface="Arial Black" pitchFamily="34" charset="0"/>
              </a:rPr>
              <a:t>ЧТО МЫ ПОЛУЧИЛИ ОТ ОСВОЕНИЯ КОСМОСА</a:t>
            </a:r>
          </a:p>
        </p:txBody>
      </p:sp>
      <p:pic>
        <p:nvPicPr>
          <p:cNvPr id="7" name="Рисунок 6" descr="https://sendwear.ru/wp-content/uploads/d/8/a/d8a6a61ac504e544a19e3a2c36f7f813.jpeg"/>
          <p:cNvPicPr>
            <a:picLocks noGrp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3488" r="13488"/>
          <a:stretch>
            <a:fillRect/>
          </a:stretch>
        </p:blipFill>
        <p:spPr bwMode="auto">
          <a:xfrm>
            <a:off x="9221227" y="1505242"/>
            <a:ext cx="2412756" cy="2742809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Текст 9"/>
          <p:cNvSpPr>
            <a:spLocks noGrp="1"/>
          </p:cNvSpPr>
          <p:nvPr>
            <p:ph type="body" sz="half" idx="2"/>
          </p:nvPr>
        </p:nvSpPr>
        <p:spPr>
          <a:xfrm>
            <a:off x="211883" y="1000056"/>
            <a:ext cx="6484339" cy="4970207"/>
          </a:xfrm>
        </p:spPr>
        <p:txBody>
          <a:bodyPr>
            <a:noAutofit/>
          </a:bodyPr>
          <a:lstStyle/>
          <a:p>
            <a:pPr>
              <a:buFont typeface="Wingdings" pitchFamily="2" charset="2"/>
              <a:buChar char="q"/>
            </a:pPr>
            <a:r>
              <a:rPr lang="ru-RU" sz="2400" b="1" dirty="0">
                <a:latin typeface="Arial" pitchFamily="34" charset="0"/>
                <a:cs typeface="Arial" pitchFamily="34" charset="0"/>
              </a:rPr>
              <a:t>   </a:t>
            </a:r>
            <a:r>
              <a:rPr lang="ru-RU" sz="240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В быту: </a:t>
            </a:r>
          </a:p>
          <a:p>
            <a:pPr>
              <a:lnSpc>
                <a:spcPct val="150000"/>
              </a:lnSpc>
              <a:buFontTx/>
              <a:buChar char="-"/>
            </a:pPr>
            <a:r>
              <a:rPr lang="ru-RU" sz="24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 </a:t>
            </a:r>
            <a:r>
              <a:rPr lang="ru-RU" sz="20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Молнии и липучки использовали сначала в одежде космонавтов, а затем появились в спецодежде пожарных, спасателей и военнослужащих.  И только потом пришли в нашу повседневную жизнь.</a:t>
            </a:r>
          </a:p>
          <a:p>
            <a:pPr>
              <a:lnSpc>
                <a:spcPct val="150000"/>
              </a:lnSpc>
              <a:buFontTx/>
              <a:buChar char="-"/>
            </a:pPr>
            <a:r>
              <a:rPr lang="ru-RU" sz="20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Свойства </a:t>
            </a:r>
            <a:r>
              <a:rPr lang="ru-RU" sz="2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тефлона</a:t>
            </a:r>
            <a:r>
              <a:rPr lang="ru-RU" sz="2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именно в космических условиях оказались просто незаменимы. Поэтому </a:t>
            </a:r>
            <a:r>
              <a:rPr lang="ru-RU" sz="2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тефлон</a:t>
            </a:r>
            <a:r>
              <a:rPr lang="ru-RU" sz="20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стали использовать для обеспечения теплоизоляции космических кораблей и военной техники.   Сейчас </a:t>
            </a:r>
            <a:r>
              <a:rPr lang="ru-RU" sz="2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тефлон</a:t>
            </a:r>
            <a:r>
              <a:rPr lang="ru-RU" sz="2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применяют в пищевой, химической и электротехнической промышленности и медицине.</a:t>
            </a:r>
          </a:p>
          <a:p>
            <a:pPr>
              <a:buFontTx/>
              <a:buChar char="-"/>
            </a:pPr>
            <a:endParaRPr lang="ru-RU" sz="24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Рисунок 5" descr="https://interesnoe.site/wp-content/uploads/2019/04/%D0%BB0_cr.jpg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67842"/>
          <a:stretch/>
        </p:blipFill>
        <p:spPr bwMode="auto">
          <a:xfrm>
            <a:off x="6471139" y="1289025"/>
            <a:ext cx="2391508" cy="2720267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 xmlns=""/>
            </a:ext>
          </a:extLst>
        </p:spPr>
      </p:pic>
      <p:pic>
        <p:nvPicPr>
          <p:cNvPr id="8" name="Рисунок 7" descr="https://mirsmazok.ru/upload/medialibrary/b1e/b1e1c450de1b8d159ac0df52f8c4a515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280690" y="4487593"/>
            <a:ext cx="3565502" cy="201168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390980092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1D9A78"/>
      </a:accent1>
      <a:accent2>
        <a:srgbClr val="8BC145"/>
      </a:accent2>
      <a:accent3>
        <a:srgbClr val="36AFCE"/>
      </a:accent3>
      <a:accent4>
        <a:srgbClr val="1D6FA9"/>
      </a:accent4>
      <a:accent5>
        <a:srgbClr val="B74919"/>
      </a:accent5>
      <a:accent6>
        <a:srgbClr val="F19D19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AE6F2518-B084-4896-AF52-66CC2144AA26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454</TotalTime>
  <Words>1180</Words>
  <Application>Microsoft Office PowerPoint</Application>
  <PresentationFormat>Произвольный</PresentationFormat>
  <Paragraphs>119</Paragraphs>
  <Slides>21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Office Theme</vt:lpstr>
      <vt:lpstr>Слайд 1</vt:lpstr>
      <vt:lpstr>Слайд 2</vt:lpstr>
      <vt:lpstr>НАЧАЛО КОСМИЧЕСКОЙ ЭРЫ</vt:lpstr>
      <vt:lpstr>НАЧАЛО КОСМИЧЕСКОЙ ЭРЫ</vt:lpstr>
      <vt:lpstr>НАЧАЛО КОСМИЧЕСКОЙ ЭРЫ</vt:lpstr>
      <vt:lpstr>ЧТО ЖЕ ДАЛО НАМ ОСВОЕНИЕ КОСМОСА?</vt:lpstr>
      <vt:lpstr>ЧТО ЖЕ ДАЛО НАМ ОСВОЕНИЕ КОСМОСА?</vt:lpstr>
      <vt:lpstr>ЧТО МЫ ПОЛУЧИЛИ ОТ ОСВОЕНИЯ КОСМОСА</vt:lpstr>
      <vt:lpstr>ЧТО МЫ ПОЛУЧИЛИ ОТ ОСВОЕНИЯ КОСМОСА</vt:lpstr>
      <vt:lpstr>ЧТО МЫ ПОЛУЧИЛИ ОТ ОСВОЕНИЯ КОСМОСА</vt:lpstr>
      <vt:lpstr>ЧТО МЫ ПОЛУЧИЛИ ОТ ОСВОЕНИЯ КОСМОСА</vt:lpstr>
      <vt:lpstr>ЧТО МЫ ПОЛУЧИЛИ ОТ ОСВОЕНИЯ КОСМОСА</vt:lpstr>
      <vt:lpstr>Слайд 13</vt:lpstr>
      <vt:lpstr>Слайд 14</vt:lpstr>
      <vt:lpstr> НАШЕ КОСМИЧЕСКОЕ БУДУЩЕЕ</vt:lpstr>
      <vt:lpstr>   НАШЕ КОСМИЧЕСКОЕ БУДУЩЕЕ</vt:lpstr>
      <vt:lpstr>  НАШЕ КОСМИЧЕСКОЕ БУДУЩЕЕ</vt:lpstr>
      <vt:lpstr>   НАШЕ КОСМИЧЕСКОЕ БУДУЩЕЕ</vt:lpstr>
      <vt:lpstr>   НАШЕ КОСМИЧЕСКОЕ БУДУЩЕЕ</vt:lpstr>
      <vt:lpstr>   НАШЕ КОСМИЧЕСКОЕ БУДУЩЕЕ</vt:lpstr>
      <vt:lpstr> 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вера</dc:creator>
  <cp:lastModifiedBy>физика1</cp:lastModifiedBy>
  <cp:revision>56</cp:revision>
  <dcterms:created xsi:type="dcterms:W3CDTF">2023-02-01T05:29:19Z</dcterms:created>
  <dcterms:modified xsi:type="dcterms:W3CDTF">2025-02-05T09:46:39Z</dcterms:modified>
</cp:coreProperties>
</file>