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60"/>
  </p:normalViewPr>
  <p:slideViewPr>
    <p:cSldViewPr snapToGrid="0">
      <p:cViewPr>
        <p:scale>
          <a:sx n="99" d="100"/>
          <a:sy n="99" d="100"/>
        </p:scale>
        <p:origin x="-14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2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6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4578-A1DF-4282-BEB1-6C2F2590A85B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64C2D1-B465-4F40-A1AF-19EF312C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341906"/>
            <a:ext cx="7766936" cy="12960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математика в «ГБОУ МО СП ФМЛ»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1785659"/>
            <a:ext cx="7766936" cy="693069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 математика в России. Картина «Устный счёт» и история её создания.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47" y="2900044"/>
            <a:ext cx="2528006" cy="286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271" y="4708478"/>
            <a:ext cx="6210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Выполнили: Куракина Екатерина Андреевна 8Б</a:t>
            </a: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     Голубев Иван Владимирович 8Б</a:t>
            </a:r>
          </a:p>
          <a:p>
            <a:endParaRPr lang="ru-RU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Руководитель: Краснова Вера Владимировна, учитель математики высшей квалификационной категории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2872">
            <a:off x="672688" y="2613088"/>
            <a:ext cx="2177498" cy="17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04" y="410817"/>
            <a:ext cx="8596668" cy="1320800"/>
          </a:xfrm>
        </p:spPr>
        <p:txBody>
          <a:bodyPr/>
          <a:lstStyle/>
          <a:p>
            <a:pPr algn="ctr"/>
            <a:r>
              <a:rPr lang="ru-RU" i="1" dirty="0" smtClean="0"/>
              <a:t>Решение задачи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40737" y="1437020"/>
                <a:ext cx="10195960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Сравнение по модулю позволяют нам заменять числа в выражении на другие, более удобные числа, которые сравнимы с исходными.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1)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999</m:t>
                        </m:r>
                      </m:e>
                    </m:d>
                  </m:oMath>
                </a14:m>
                <a:r>
                  <a:rPr lang="ru-RU" sz="2000" dirty="0" smtClean="0"/>
                  <a:t>; </a:t>
                </a:r>
                <a14:m>
                  <m:oMath xmlns:m="http://schemas.openxmlformats.org/officeDocument/2006/math"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1001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≡2;</m:t>
                    </m:r>
                    <m:d>
                      <m:dPr>
                        <m:ctrlPr>
                          <a:rPr lang="ru-RU" sz="20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999</m:t>
                        </m:r>
                      </m:e>
                    </m:d>
                  </m:oMath>
                </a14:m>
                <a:r>
                  <a:rPr lang="ru-RU" sz="2000" dirty="0" smtClean="0"/>
                  <a:t>;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1002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999</m:t>
                        </m:r>
                      </m:e>
                    </m:d>
                  </m:oMath>
                </a14:m>
                <a:r>
                  <a:rPr lang="ru-RU" sz="2000" dirty="0" smtClean="0"/>
                  <a:t>;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1003</m:t>
                    </m:r>
                    <m:r>
                      <a:rPr lang="ru-R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ru-RU" sz="20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999</m:t>
                        </m:r>
                      </m:e>
                    </m:d>
                  </m:oMath>
                </a14:m>
                <a:r>
                  <a:rPr lang="ru-RU" sz="2000" dirty="0" smtClean="0"/>
                  <a:t>. Перемножим эти сравнения по одному из свойств.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×1001×1002×1003≡1×2×3×4=24</m:t>
                      </m:r>
                      <m:d>
                        <m:dPr>
                          <m:ctrlPr>
                            <a:rPr lang="ru-R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999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𝟏𝟎𝟎𝟏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𝟏𝟎𝟎𝟐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𝟏𝟎𝟎𝟑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𝟗𝟗𝟗</m:t>
                      </m:r>
                    </m:oMath>
                  </m:oMathPara>
                </a14:m>
                <a:endParaRPr lang="en-US" sz="2000" b="1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2)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≡−4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1004</m:t>
                        </m:r>
                      </m:e>
                    </m:d>
                  </m:oMath>
                </a14:m>
                <a:r>
                  <a:rPr lang="ru-RU" sz="2000" dirty="0" smtClean="0">
                    <a:effectLst/>
                  </a:rPr>
                  <a:t>;</a:t>
                </a:r>
                <a:r>
                  <a:rPr lang="en-US" sz="20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</a:rPr>
                      <m:t>1001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≡−3</m:t>
                    </m:r>
                    <m:d>
                      <m:dPr>
                        <m:ctrlPr>
                          <a:rPr lang="en-US" sz="2000" b="0" i="1" dirty="0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1004</m:t>
                        </m:r>
                      </m:e>
                    </m:d>
                  </m:oMath>
                </a14:m>
                <a:r>
                  <a:rPr lang="ru-RU" sz="2000" dirty="0" smtClean="0">
                    <a:effectLst/>
                  </a:rPr>
                  <a:t>;</a:t>
                </a:r>
                <a:r>
                  <a:rPr lang="en-US" sz="20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</a:rPr>
                      <m:t>1002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≡−2</m:t>
                    </m:r>
                    <m:d>
                      <m:dPr>
                        <m:ctrlPr>
                          <a:rPr lang="en-US" sz="2000" b="0" i="1" dirty="0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1004</m:t>
                        </m:r>
                      </m:e>
                    </m:d>
                  </m:oMath>
                </a14:m>
                <a:r>
                  <a:rPr lang="ru-RU" sz="2000" dirty="0" smtClean="0">
                    <a:effectLst/>
                  </a:rPr>
                  <a:t>;         </a:t>
                </a:r>
                <a:r>
                  <a:rPr lang="en-US" sz="20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≡−1</m:t>
                    </m:r>
                    <m:d>
                      <m:dPr>
                        <m:ctrlPr>
                          <a:rPr lang="en-US" sz="2000" b="0" i="1" dirty="0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1004</m:t>
                        </m:r>
                      </m:e>
                    </m:d>
                  </m:oMath>
                </a14:m>
                <a:endParaRPr lang="ru-RU" sz="20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ru-RU" sz="2000" dirty="0" smtClean="0"/>
                  <a:t>Перемножим эти сравнения по одному из свойств.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×1001×1002×1003≡</m:t>
                      </m:r>
                      <m:d>
                        <m:dPr>
                          <m:ctrlPr>
                            <a:rPr lang="ru-RU" sz="2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u-RU" sz="2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u-RU" sz="2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u-RU" sz="2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</m:t>
                      </m:r>
                      <m:d>
                        <m:dPr>
                          <m:ctrlPr>
                            <a:rPr lang="ru-RU" sz="2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1004</m:t>
                          </m:r>
                        </m:e>
                      </m:d>
                    </m:oMath>
                  </m:oMathPara>
                </a14:m>
                <a:endParaRPr lang="en-US" sz="2000" b="0" dirty="0" smtClean="0">
                  <a:effectLst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𝟏𝟎𝟎𝟏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𝟏𝟎𝟎𝟐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𝟏𝟎𝟎𝟑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𝟏𝟎𝟎𝟒</m:t>
                      </m:r>
                    </m:oMath>
                  </m:oMathPara>
                </a14:m>
                <a:endParaRPr lang="ru-RU" sz="2000" b="1" dirty="0" smtClean="0">
                  <a:effectLst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737" y="1437020"/>
                <a:ext cx="10195960" cy="3880773"/>
              </a:xfrm>
              <a:blipFill rotWithShape="0">
                <a:blip r:embed="rId2"/>
                <a:stretch>
                  <a:fillRect l="-598" t="-1101" r="-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5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949" y="2353587"/>
            <a:ext cx="7973688" cy="112113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Спасибо за внимание!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6051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Оглавление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844" y="1502254"/>
            <a:ext cx="7345532" cy="2879455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000" dirty="0" smtClean="0"/>
              <a:t>День математика в России. Николай Иванович Лобачевский</a:t>
            </a:r>
          </a:p>
          <a:p>
            <a:pPr>
              <a:buAutoNum type="arabicPeriod"/>
            </a:pPr>
            <a:r>
              <a:rPr lang="ru-RU" sz="2000" dirty="0" smtClean="0"/>
              <a:t>Картина «Устный счёт» Н.П. Богданова-Бельского</a:t>
            </a:r>
          </a:p>
          <a:p>
            <a:pPr>
              <a:buAutoNum type="arabicPeriod"/>
            </a:pPr>
            <a:r>
              <a:rPr lang="ru-RU" sz="2000" dirty="0" smtClean="0"/>
              <a:t>Школа имени С.А. Рачинского</a:t>
            </a:r>
          </a:p>
          <a:p>
            <a:pPr>
              <a:buAutoNum type="arabicPeriod"/>
            </a:pPr>
            <a:r>
              <a:rPr lang="ru-RU" sz="2000" dirty="0" smtClean="0"/>
              <a:t>Об авторе</a:t>
            </a:r>
          </a:p>
          <a:p>
            <a:pPr>
              <a:buAutoNum type="arabicPeriod"/>
            </a:pPr>
            <a:r>
              <a:rPr lang="ru-RU" sz="2000" dirty="0" smtClean="0"/>
              <a:t>«Задача пришла с картины»</a:t>
            </a:r>
          </a:p>
          <a:p>
            <a:pPr>
              <a:buAutoNum type="arabicPeriod"/>
            </a:pPr>
            <a:r>
              <a:rPr lang="ru-RU" sz="2000" dirty="0" smtClean="0"/>
              <a:t>Интересная задача от нашего лицея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54442" y="1574358"/>
            <a:ext cx="15902" cy="273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95" y="3514477"/>
            <a:ext cx="2663686" cy="2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635" y="162593"/>
            <a:ext cx="7276556" cy="110788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День математика в России.</a:t>
            </a:r>
            <a:br>
              <a:rPr lang="ru-RU" i="1" dirty="0" smtClean="0"/>
            </a:br>
            <a:r>
              <a:rPr lang="ru-RU" i="1" dirty="0" smtClean="0"/>
              <a:t>Николай Иванович Лобачевский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94" y="1496516"/>
            <a:ext cx="8919890" cy="1282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Профессиональный праздник </a:t>
            </a:r>
            <a:r>
              <a:rPr lang="ru-RU" sz="2000" b="1" dirty="0"/>
              <a:t>День математика </a:t>
            </a:r>
            <a:r>
              <a:rPr lang="ru-RU" sz="2000" dirty="0"/>
              <a:t>официально </a:t>
            </a:r>
            <a:r>
              <a:rPr lang="ru-RU" sz="2000" dirty="0" smtClean="0"/>
              <a:t>установлен </a:t>
            </a:r>
            <a:r>
              <a:rPr lang="ru-RU" sz="2000" b="1" dirty="0"/>
              <a:t>1 </a:t>
            </a:r>
            <a:r>
              <a:rPr lang="ru-RU" sz="2000" b="1" dirty="0" smtClean="0"/>
              <a:t>декабря</a:t>
            </a:r>
            <a:r>
              <a:rPr lang="ru-RU" sz="2000" b="1" dirty="0"/>
              <a:t> </a:t>
            </a:r>
            <a:r>
              <a:rPr lang="ru-RU" sz="2000" dirty="0" smtClean="0"/>
              <a:t>Министерством просвещения Российской Федерации. В нашем лицее этот праздник является очень важным, поэтому не ограничивается одним днём.</a:t>
            </a:r>
            <a:endParaRPr lang="ru-RU" sz="2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44279" y="1340018"/>
            <a:ext cx="128215" cy="1595319"/>
            <a:chOff x="261399" y="1717482"/>
            <a:chExt cx="145111" cy="1868557"/>
          </a:xfrm>
        </p:grpSpPr>
        <p:sp>
          <p:nvSpPr>
            <p:cNvPr id="8" name="Равнобедренный треугольник 7"/>
            <p:cNvSpPr/>
            <p:nvPr/>
          </p:nvSpPr>
          <p:spPr>
            <a:xfrm rot="10800000">
              <a:off x="263386" y="1852654"/>
              <a:ext cx="143124" cy="152665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61399" y="3442917"/>
              <a:ext cx="145111" cy="14312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61399" y="1717482"/>
              <a:ext cx="145111" cy="25444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2494" y="2815632"/>
            <a:ext cx="6305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декабря 1792 года—день рождения Николая Ивановича Лобачевского.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усский математик родился в Нижнем Новгороде, закончил гимназию, а после Казанский университет, в котором работал 40 лет, 19 из которых был ректором.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Пожалуй, главным его вкладом в науку является создание «неевклидовой геометрии», которая полностью противоречила представлениям большинства людей того времени. Прежде всего, в ней не работает аксиома о параллельных прямых. Это открытие имело огромное влияние на развитие науки.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68" y="3187736"/>
            <a:ext cx="2260917" cy="2853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35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04" y="196131"/>
            <a:ext cx="9488854" cy="1320800"/>
          </a:xfrm>
        </p:spPr>
        <p:txBody>
          <a:bodyPr>
            <a:noAutofit/>
          </a:bodyPr>
          <a:lstStyle/>
          <a:p>
            <a:pPr algn="ctr"/>
            <a:r>
              <a:rPr lang="ru-RU" i="1" dirty="0"/>
              <a:t>Картина «Устный счёт</a:t>
            </a:r>
            <a:r>
              <a:rPr lang="ru-RU" i="1" dirty="0" smtClean="0"/>
              <a:t>»</a:t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i="1" dirty="0"/>
              <a:t>Н.П. </a:t>
            </a:r>
            <a:r>
              <a:rPr lang="ru-RU" i="1" dirty="0" smtClean="0"/>
              <a:t>Богданова-Бельского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79" y="1920740"/>
            <a:ext cx="2856623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7564" y="1516931"/>
            <a:ext cx="5645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Полное название этой картины- «Устный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счёт. В народной школе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С. 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Рачинского». Она была написана 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1896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году Николаем Петровичем Богданов-Бельским по его собственным воспоминаниям из детства.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Учитель-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Сергей Александрович Рачинский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в реальности существовавший человек, народный учитель, сделавший многое для развития образования в стране. Картина изображает изнутри школу, обустроенную им и существующую до сих пор.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 ребята на картине увлечены задачей, но каждый из них достоин отдельного внимания и рассмотрения.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354" y="295761"/>
            <a:ext cx="8596668" cy="1320800"/>
          </a:xfrm>
        </p:spPr>
        <p:txBody>
          <a:bodyPr/>
          <a:lstStyle/>
          <a:p>
            <a:r>
              <a:rPr lang="ru-RU" i="1" dirty="0"/>
              <a:t>Школа имени С.А. </a:t>
            </a:r>
            <a:r>
              <a:rPr lang="ru-RU" i="1" dirty="0" smtClean="0"/>
              <a:t>Рачинского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97" y="2208296"/>
            <a:ext cx="4173091" cy="264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0541" y="1024825"/>
            <a:ext cx="50555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Деревенская школа была обустроена С.А. Рачинским в 1872 году в его родном селе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Татево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в которой он стал преподавать. Школа была вместе с общежитием, в котором и жили ученики, а также принимала ребят разного возраста. Саму школу основала его сестра Варвара, а Сергей Александрович вложил в нее большое состояние. После экзаменов в школе выпускники шли работать учителями в соседние школы.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первые 30 лет существования школы С.А. Рачинским  было открыто 26 других школ, в которых в основном работали его ученики.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Сейчас школа продолжает работать, имея очень богатую историю.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232" y="450573"/>
            <a:ext cx="2678116" cy="758024"/>
          </a:xfrm>
        </p:spPr>
        <p:txBody>
          <a:bodyPr/>
          <a:lstStyle/>
          <a:p>
            <a:r>
              <a:rPr lang="ru-RU" i="1" dirty="0" smtClean="0"/>
              <a:t>Об авторе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38" y="1522675"/>
            <a:ext cx="6563389" cy="383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Николай Петрович Богданов-Бельский(1868-1945г.г.) является одним из самых известных учеников      С.А. Рачинского. После окончания школы учитель отдал его в иконописную мастерскую Троице-Сергиевой лавры.</a:t>
            </a:r>
          </a:p>
          <a:p>
            <a:pPr marL="0" indent="0">
              <a:buNone/>
            </a:pPr>
            <a:r>
              <a:rPr lang="ru-RU" sz="2000" dirty="0" smtClean="0"/>
              <a:t>В 1914-м году Николай Петрович стал действительным членом Академии художеств. Также по его инициативе по всей Европе прошли выставки русской живописи.</a:t>
            </a:r>
          </a:p>
          <a:p>
            <a:pPr marL="0" indent="0">
              <a:buNone/>
            </a:pPr>
            <a:r>
              <a:rPr lang="ru-RU" sz="2000" dirty="0" smtClean="0"/>
              <a:t>Умер художник в 1945 году в Берлине после болезни, но захоронен на территории России.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28" y="1208598"/>
            <a:ext cx="2505416" cy="4460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98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551" y="410816"/>
            <a:ext cx="6676233" cy="710317"/>
          </a:xfrm>
        </p:spPr>
        <p:txBody>
          <a:bodyPr>
            <a:noAutofit/>
          </a:bodyPr>
          <a:lstStyle/>
          <a:p>
            <a:r>
              <a:rPr lang="ru-RU" i="1" dirty="0"/>
              <a:t>«Задача пришла с картины</a:t>
            </a:r>
            <a:r>
              <a:rPr lang="ru-RU" i="1" dirty="0" smtClean="0"/>
              <a:t>»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62754" y="2367325"/>
                <a:ext cx="5390986" cy="11630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2754" y="2367325"/>
                <a:ext cx="5390986" cy="116305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9126" y="1717482"/>
            <a:ext cx="531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Пример, которые решают дети на картине: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551" y="410816"/>
            <a:ext cx="6676233" cy="710317"/>
          </a:xfrm>
        </p:spPr>
        <p:txBody>
          <a:bodyPr>
            <a:noAutofit/>
          </a:bodyPr>
          <a:lstStyle/>
          <a:p>
            <a:r>
              <a:rPr lang="ru-RU" i="1" dirty="0"/>
              <a:t>«Задача пришла с картины</a:t>
            </a:r>
            <a:r>
              <a:rPr lang="ru-RU" i="1" dirty="0" smtClean="0"/>
              <a:t>»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62754" y="2367325"/>
                <a:ext cx="5390986" cy="11630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  <m:sup>
                              <m:r>
                                <a:rPr lang="ru-RU" sz="32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3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2754" y="2367325"/>
                <a:ext cx="5390986" cy="116305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9126" y="1717482"/>
            <a:ext cx="531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Пример, которые решают дети на картине: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26" y="3419084"/>
            <a:ext cx="6353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Решение задачи: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10, 11, 12, 13, 14—последовательные числа. Сумма квадратов первых трех из них равна сумме квадратов оставшихся двух чисел и равна 365: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8172" y="5041372"/>
                <a:ext cx="52478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=365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2" y="5041372"/>
                <a:ext cx="524786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9126" y="5333379"/>
            <a:ext cx="570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Отсюда мы получаем: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9125" y="5754958"/>
                <a:ext cx="2965837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365+365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  <m:r>
                        <a:rPr lang="ru-RU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730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  <m:r>
                        <a:rPr lang="ru-RU" sz="2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5" y="5754958"/>
                <a:ext cx="2965837" cy="7013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21211" y="5917393"/>
            <a:ext cx="300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Ответ: 2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874" y="502375"/>
            <a:ext cx="8596668" cy="691764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>Интересная задача от нашего лицея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28739" y="1699415"/>
                <a:ext cx="4691270" cy="46059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Задача с картинки:</a:t>
                </a: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Докажите, что число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×1001×1002×1003−24</m:t>
                    </m:r>
                  </m:oMath>
                </a14:m>
                <a:r>
                  <a:rPr lang="ru-RU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делится: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1) На 999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2) На 1004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739" y="1699415"/>
                <a:ext cx="4691270" cy="4605970"/>
              </a:xfrm>
              <a:blipFill rotWithShape="0">
                <a:blip r:embed="rId2"/>
                <a:stretch>
                  <a:fillRect l="-1430" t="-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09" y="2240102"/>
            <a:ext cx="4793163" cy="2696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20009" y="5153778"/>
            <a:ext cx="47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Ученики 8«Б» класса «ГБОУ МО СП ФМЛ» решают задачу на уроке алгебры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782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День математика в «ГБОУ МО СП ФМЛ»</vt:lpstr>
      <vt:lpstr>Оглавление</vt:lpstr>
      <vt:lpstr>День математика в России. Николай Иванович Лобачевский</vt:lpstr>
      <vt:lpstr>Картина «Устный счёт»  Н.П. Богданова-Бельского </vt:lpstr>
      <vt:lpstr>Школа имени С.А. Рачинского</vt:lpstr>
      <vt:lpstr>Об авторе</vt:lpstr>
      <vt:lpstr>«Задача пришла с картины» </vt:lpstr>
      <vt:lpstr>«Задача пришла с картины» </vt:lpstr>
      <vt:lpstr>Интересная задача от нашего лицея </vt:lpstr>
      <vt:lpstr>Решение задачи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математика в «ГБОУ МО СП ФМЛ»</dc:title>
  <dc:creator>Пользователь</dc:creator>
  <cp:lastModifiedBy>Вера</cp:lastModifiedBy>
  <cp:revision>44</cp:revision>
  <dcterms:created xsi:type="dcterms:W3CDTF">2024-11-25T18:16:52Z</dcterms:created>
  <dcterms:modified xsi:type="dcterms:W3CDTF">2024-12-31T01:00:07Z</dcterms:modified>
</cp:coreProperties>
</file>