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CACF6-7FDB-4E32-A515-468F3D1C4290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8E78F-71BD-4BDF-88EA-0D5864A1ED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3253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CACF6-7FDB-4E32-A515-468F3D1C4290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8E78F-71BD-4BDF-88EA-0D5864A1ED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218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CACF6-7FDB-4E32-A515-468F3D1C4290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8E78F-71BD-4BDF-88EA-0D5864A1ED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7112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CACF6-7FDB-4E32-A515-468F3D1C4290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8E78F-71BD-4BDF-88EA-0D5864A1ED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6889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CACF6-7FDB-4E32-A515-468F3D1C4290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8E78F-71BD-4BDF-88EA-0D5864A1ED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8386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CACF6-7FDB-4E32-A515-468F3D1C4290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8E78F-71BD-4BDF-88EA-0D5864A1ED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7918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CACF6-7FDB-4E32-A515-468F3D1C4290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8E78F-71BD-4BDF-88EA-0D5864A1ED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9619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CACF6-7FDB-4E32-A515-468F3D1C4290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8E78F-71BD-4BDF-88EA-0D5864A1ED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7406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CACF6-7FDB-4E32-A515-468F3D1C4290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8E78F-71BD-4BDF-88EA-0D5864A1ED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6253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CACF6-7FDB-4E32-A515-468F3D1C4290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8E78F-71BD-4BDF-88EA-0D5864A1ED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1737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CACF6-7FDB-4E32-A515-468F3D1C4290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8E78F-71BD-4BDF-88EA-0D5864A1ED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4562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CACF6-7FDB-4E32-A515-468F3D1C4290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18E78F-71BD-4BDF-88EA-0D5864A1ED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354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шаблоны презентаций\988756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231"/>
            <a:ext cx="9144000" cy="6095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ПОЧЕМУ РЕБЕНОК </a:t>
            </a:r>
            <a:b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НЕ СЛУШАЕТСЯ?</a:t>
            </a:r>
            <a:endParaRPr lang="ru-RU" dirty="0">
              <a:solidFill>
                <a:schemeClr val="accent4">
                  <a:lumMod val="50000"/>
                </a:schemeClr>
              </a:solidFill>
              <a:latin typeface="Cambria" pitchFamily="18" charset="0"/>
              <a:ea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43117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:\шаблоны презентаций\988756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701" y="228231"/>
            <a:ext cx="9144000" cy="6095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28231"/>
            <a:ext cx="6984776" cy="464465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Основные техники и методы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764704"/>
            <a:ext cx="7056784" cy="555952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600" b="1" dirty="0" smtClean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Игровая / соревновательная деятельность</a:t>
            </a:r>
            <a:endParaRPr lang="ru-RU" sz="1600" dirty="0" smtClean="0">
              <a:solidFill>
                <a:schemeClr val="accent4">
                  <a:lumMod val="50000"/>
                </a:schemeClr>
              </a:solidFill>
              <a:latin typeface="Cambria" pitchFamily="18" charset="0"/>
              <a:ea typeface="Cambria" pitchFamily="18" charset="0"/>
            </a:endParaRPr>
          </a:p>
          <a:p>
            <a:pPr marL="0" indent="0" algn="just">
              <a:buNone/>
            </a:pPr>
            <a:r>
              <a:rPr lang="ru-RU" sz="1600" dirty="0" smtClean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Хотите научить ребёнка слушаться с первого раза? Нет ничего проще! Любую свою просьбу облекайте в форму игры или соревнования. В младшем возрасте это увлекает и срабатывает на 100%. Приказной тон («Садись и ешь немедленно суп!») лучше заменить на шутливо-игривый («Спорим, папа съест быстрее тебя?»). Однако здесь главное не перегнуть палку. К такой технике нужно обращаться только в крайних ситуациях, когда вы чувствуете, что поведение малыша выходит из-под контроля. В остальных случаях ведите себя нейтрально («Пойдём / пора есть»).</a:t>
            </a:r>
          </a:p>
          <a:p>
            <a:pPr marL="0" indent="0" algn="just">
              <a:buNone/>
            </a:pPr>
            <a:r>
              <a:rPr lang="ru-RU" sz="1600" b="1" dirty="0" smtClean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Зона запретов</a:t>
            </a:r>
            <a:endParaRPr lang="ru-RU" sz="1600" dirty="0" smtClean="0">
              <a:solidFill>
                <a:schemeClr val="accent4">
                  <a:lumMod val="50000"/>
                </a:schemeClr>
              </a:solidFill>
              <a:latin typeface="Cambria" pitchFamily="18" charset="0"/>
              <a:ea typeface="Cambria" pitchFamily="18" charset="0"/>
            </a:endParaRPr>
          </a:p>
          <a:p>
            <a:pPr marL="0" indent="0" algn="just">
              <a:buNone/>
            </a:pPr>
            <a:r>
              <a:rPr lang="ru-RU" sz="1600" dirty="0" smtClean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Чтобы научить ребёнка, как вести себя со взрослыми и слушаться, Ю. Б. </a:t>
            </a:r>
            <a:r>
              <a:rPr lang="ru-RU" sz="1600" dirty="0" err="1" smtClean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Гиппенрейтер</a:t>
            </a:r>
            <a:r>
              <a:rPr lang="ru-RU" sz="1600" dirty="0" smtClean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 (известный психолог) предлагает родителям нарисовать 4 цветовых сектора и прописать в них запреты:</a:t>
            </a:r>
          </a:p>
          <a:p>
            <a:pPr lvl="0" algn="just"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Зелёный сектор — что разрешено на все 100% без всяких ограничений (например, помогать по дому).</a:t>
            </a:r>
          </a:p>
          <a:p>
            <a:pPr lvl="0" algn="just"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Жёлтый — что разрешается с ограничениями (гулять только в определённое время).</a:t>
            </a:r>
          </a:p>
          <a:p>
            <a:pPr lvl="0" algn="just"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Оранжевый — разрешается в исключительных случаях (ложиться спать чуть позднее в праздники).</a:t>
            </a:r>
          </a:p>
          <a:p>
            <a:pPr lvl="0" algn="just"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Красный — нельзя ни при каких условиях (кричать, требовать, не слушаться).</a:t>
            </a:r>
          </a:p>
          <a:p>
            <a:pPr marL="0" indent="0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0635153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:\шаблоны презентаций\988756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701" y="228231"/>
            <a:ext cx="9144000" cy="6095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28231"/>
            <a:ext cx="6984776" cy="464465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Основные техники и методы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764704"/>
            <a:ext cx="7056784" cy="555952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b="1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Беседы</a:t>
            </a:r>
            <a:endParaRPr lang="ru-RU" sz="1800" dirty="0">
              <a:solidFill>
                <a:schemeClr val="accent4">
                  <a:lumMod val="50000"/>
                </a:schemeClr>
              </a:solidFill>
              <a:latin typeface="Cambria" pitchFamily="18" charset="0"/>
              <a:ea typeface="Cambria" pitchFamily="18" charset="0"/>
            </a:endParaRPr>
          </a:p>
          <a:p>
            <a:pPr marL="0" indent="0" algn="just">
              <a:buNone/>
            </a:pP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Это универсальный способ, который подходит для любого возраста. Чем раньше объяснить ребёнку, что нужно слушаться родителей, тем быстрее он усвоит это правило. С двухлетнего возраста проговаривайте с малышом эту простую истину, чтобы она осталась в его голове.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В более старшем возрасте беседы нужны для того, чтобы выяснить причину неуправляемого поведения. Можно открыто спросить об этом — если он доверяет родителям, расскажет о своих переживаниях. Можно попытаться это выяснить посредством наводящих вопросов. В любом случае ситуацию нельзя оставлять без внимания, её нужно проговорить, чтобы не упустить контроль полностью.</a:t>
            </a:r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endParaRPr lang="ru-RU" sz="1800" dirty="0" smtClean="0"/>
          </a:p>
          <a:p>
            <a:pPr marL="0" indent="0" algn="r">
              <a:buNone/>
            </a:pP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«Кто слушается старшего, нога того о камень не ударится»</a:t>
            </a:r>
          </a:p>
          <a:p>
            <a:pPr marL="0" indent="0" algn="r">
              <a:buNone/>
            </a:pP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(русская народная пословица)</a:t>
            </a:r>
            <a:endParaRPr lang="ru-RU" sz="1800" dirty="0">
              <a:solidFill>
                <a:schemeClr val="accent4">
                  <a:lumMod val="50000"/>
                </a:schemeClr>
              </a:solidFill>
              <a:latin typeface="Cambria" pitchFamily="18" charset="0"/>
              <a:ea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525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:\шаблоны презентаций\988756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701" y="228231"/>
            <a:ext cx="9144000" cy="6095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556792"/>
            <a:ext cx="6624736" cy="4608512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Если ребёнок не слушается и ведёт себя не так, как раньше, не спешите наказывать его или тащить на консультацию к психологу. 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Необходимо выяснить причину такого неожиданного поведения. 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И поверьте: дело, скорее всего, вовсе не в вашей системе воспитания, потому что тогда подобные вспышки неповиновения и упрямства носили бы постоянный характер. 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Если это единичный случай, он свидетельствует о каком-то переломном моменте в становлении детской личности, который нужно разрешить с минимальными потерями.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899592" y="21930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dirty="0" smtClean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ПОЧЕМУ РЕБЕНОК </a:t>
            </a:r>
            <a:br>
              <a:rPr lang="ru-RU" sz="3200" dirty="0" smtClean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ru-RU" sz="3200" dirty="0" smtClean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НЕ СЛУШАЕТСЯ?</a:t>
            </a:r>
            <a:endParaRPr lang="ru-RU" sz="3200" dirty="0">
              <a:solidFill>
                <a:schemeClr val="accent4">
                  <a:lumMod val="50000"/>
                </a:schemeClr>
              </a:solidFill>
              <a:latin typeface="Cambria" pitchFamily="18" charset="0"/>
              <a:ea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4114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:\шаблоны презентаций\988756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701" y="228231"/>
            <a:ext cx="9144000" cy="6095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476672"/>
            <a:ext cx="7128792" cy="576064"/>
          </a:xfrm>
        </p:spPr>
        <p:txBody>
          <a:bodyPr>
            <a:noAutofit/>
          </a:bodyPr>
          <a:lstStyle/>
          <a:p>
            <a:r>
              <a:rPr lang="ru-RU" sz="1400" b="1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Наиболее типичные причины, по которым дети не слушаются родителей, сводятся к следующему: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052736"/>
            <a:ext cx="6984776" cy="5271494"/>
          </a:xfrm>
        </p:spPr>
        <p:txBody>
          <a:bodyPr>
            <a:normAutofit fontScale="40000" lnSpcReduction="20000"/>
          </a:bodyPr>
          <a:lstStyle/>
          <a:p>
            <a:pPr lvl="0">
              <a:buFont typeface="Wingdings" pitchFamily="2" charset="2"/>
              <a:buChar char="ü"/>
            </a:pPr>
            <a:r>
              <a:rPr lang="ru-RU" sz="5100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Возрастной кризис (3, 7, 10, 13-14 лет).</a:t>
            </a:r>
          </a:p>
          <a:p>
            <a:pPr lvl="0">
              <a:buFont typeface="Wingdings" pitchFamily="2" charset="2"/>
              <a:buChar char="ü"/>
            </a:pPr>
            <a:r>
              <a:rPr lang="ru-RU" sz="5100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Обида (несправедливо наказали, не заметили, сказали лишнего).</a:t>
            </a:r>
          </a:p>
          <a:p>
            <a:pPr lvl="0">
              <a:buFont typeface="Wingdings" pitchFamily="2" charset="2"/>
              <a:buChar char="ü"/>
            </a:pPr>
            <a:r>
              <a:rPr lang="ru-RU" sz="5100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Плохое настроение, неважное самочувствие, болезнь.</a:t>
            </a:r>
          </a:p>
          <a:p>
            <a:pPr lvl="0">
              <a:buFont typeface="Wingdings" pitchFamily="2" charset="2"/>
              <a:buChar char="ü"/>
            </a:pPr>
            <a:r>
              <a:rPr lang="ru-RU" sz="5100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Межличностный конфликт с любым человеком из окружения.</a:t>
            </a:r>
          </a:p>
          <a:p>
            <a:pPr lvl="0">
              <a:buFont typeface="Wingdings" pitchFamily="2" charset="2"/>
              <a:buChar char="ü"/>
            </a:pPr>
            <a:r>
              <a:rPr lang="ru-RU" sz="5100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Несоответствие желаемого и действительности.</a:t>
            </a:r>
          </a:p>
          <a:p>
            <a:pPr lvl="0">
              <a:buFont typeface="Wingdings" pitchFamily="2" charset="2"/>
              <a:buChar char="ü"/>
            </a:pPr>
            <a:r>
              <a:rPr lang="ru-RU" sz="5100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Неприятие поведения и убеждений кого-то из взрослых.</a:t>
            </a:r>
          </a:p>
          <a:p>
            <a:pPr lvl="0">
              <a:buFont typeface="Wingdings" pitchFamily="2" charset="2"/>
              <a:buChar char="ü"/>
            </a:pPr>
            <a:r>
              <a:rPr lang="ru-RU" sz="5100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Если при рождении второго ребёнка первый перестал слушаться, причина банальна — элементарная ревность и ощущение ненужности.</a:t>
            </a:r>
          </a:p>
          <a:p>
            <a:pPr lvl="0">
              <a:buFont typeface="Wingdings" pitchFamily="2" charset="2"/>
              <a:buChar char="ü"/>
            </a:pPr>
            <a:r>
              <a:rPr lang="ru-RU" sz="5100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Случайности: </a:t>
            </a:r>
            <a:r>
              <a:rPr lang="ru-RU" sz="5100" dirty="0" smtClean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что-то потерял, не </a:t>
            </a:r>
            <a:r>
              <a:rPr lang="ru-RU" sz="5100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пустили на прогулку и т. д.</a:t>
            </a:r>
          </a:p>
          <a:p>
            <a:pPr lvl="0">
              <a:buFont typeface="Wingdings" pitchFamily="2" charset="2"/>
              <a:buChar char="ü"/>
            </a:pPr>
            <a:r>
              <a:rPr lang="ru-RU" sz="5100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Нехватка любви, внимания, заботы со стороны взрослых.</a:t>
            </a:r>
          </a:p>
          <a:p>
            <a:pPr lvl="0">
              <a:buFont typeface="Wingdings" pitchFamily="2" charset="2"/>
              <a:buChar char="ü"/>
            </a:pPr>
            <a:r>
              <a:rPr lang="ru-RU" sz="5100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Желание самоутвердиться, доказать всем и самому себе силу своего характера.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6078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:\шаблоны презентаций\988756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701" y="228231"/>
            <a:ext cx="9144000" cy="6095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476672"/>
            <a:ext cx="6984776" cy="576064"/>
          </a:xfrm>
        </p:spPr>
        <p:txBody>
          <a:bodyPr>
            <a:noAutofit/>
          </a:bodyPr>
          <a:lstStyle/>
          <a:p>
            <a:r>
              <a:rPr lang="ru-RU" sz="1400" b="1" dirty="0" smtClean="0">
                <a:solidFill>
                  <a:schemeClr val="accent4">
                    <a:lumMod val="50000"/>
                  </a:schemeClr>
                </a:solidFill>
              </a:rPr>
              <a:t>Обязательно обращайте внимание на то, как именно ребёнок вас не слушается. </a:t>
            </a:r>
            <a:br>
              <a:rPr lang="ru-RU" sz="1400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1400" b="1" dirty="0" smtClean="0">
                <a:solidFill>
                  <a:schemeClr val="accent4">
                    <a:lumMod val="50000"/>
                  </a:schemeClr>
                </a:solidFill>
              </a:rPr>
              <a:t>Типичные образцы поведения в таких ситуациях помогут понять, что с ним не так, и вместе разрешить проблему.</a:t>
            </a:r>
            <a:endParaRPr lang="ru-RU" sz="1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052736"/>
            <a:ext cx="6984776" cy="5271494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sz="2400" b="1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Вариант 1. Опасное поведение</a:t>
            </a:r>
            <a:endParaRPr lang="ru-RU" sz="2400" dirty="0">
              <a:solidFill>
                <a:schemeClr val="accent4">
                  <a:lumMod val="50000"/>
                </a:schemeClr>
              </a:solidFill>
              <a:latin typeface="Cambria" pitchFamily="18" charset="0"/>
              <a:ea typeface="Cambria" pitchFamily="18" charset="0"/>
            </a:endParaRPr>
          </a:p>
          <a:p>
            <a:pPr marL="0" indent="0" algn="just">
              <a:buNone/>
            </a:pPr>
            <a:r>
              <a:rPr lang="ru-RU" sz="2400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В этом случае ребёнок игнорирует родителей, когда они просят его быть осторожными и запрещают делать то, что может повлечь за собой опасные последствия. Малыши словно нарочно выбегают на проезжую часть, суют пальцы в розетку, хватают нож, тянутся к баночке с уксусом. </a:t>
            </a:r>
          </a:p>
          <a:p>
            <a:pPr marL="0" indent="0" algn="just">
              <a:buNone/>
            </a:pPr>
            <a:r>
              <a:rPr lang="ru-RU" sz="2400" b="1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Причины: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малыши провоцируют опасную ситуацию, чтобы увидеть, что за них переживают;</a:t>
            </a:r>
          </a:p>
          <a:p>
            <a:pPr marL="0" indent="0" algn="just">
              <a:buNone/>
            </a:pPr>
            <a:r>
              <a:rPr lang="ru-RU" sz="2400" b="1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Что делать:</a:t>
            </a:r>
          </a:p>
          <a:p>
            <a:pPr marL="0" lvl="0" indent="0" algn="just">
              <a:buNone/>
            </a:pPr>
            <a:r>
              <a:rPr lang="ru-RU" sz="2400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в два года нельзя показывать малышу свой страх, достаточно просто обучить его сигнальным стоп-словам.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02525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:\шаблоны презентаций\988756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701" y="228231"/>
            <a:ext cx="9144000" cy="6095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476672"/>
            <a:ext cx="7200800" cy="576064"/>
          </a:xfrm>
        </p:spPr>
        <p:txBody>
          <a:bodyPr>
            <a:noAutofit/>
          </a:bodyPr>
          <a:lstStyle/>
          <a:p>
            <a:r>
              <a:rPr lang="ru-RU" sz="1400" b="1" dirty="0" smtClean="0">
                <a:solidFill>
                  <a:schemeClr val="accent4">
                    <a:lumMod val="50000"/>
                  </a:schemeClr>
                </a:solidFill>
              </a:rPr>
              <a:t>Обязательно обращайте внимание на то, как именно ребёнок вас не слушается. </a:t>
            </a:r>
            <a:br>
              <a:rPr lang="ru-RU" sz="1400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1400" b="1" dirty="0" smtClean="0">
                <a:solidFill>
                  <a:schemeClr val="accent4">
                    <a:lumMod val="50000"/>
                  </a:schemeClr>
                </a:solidFill>
              </a:rPr>
              <a:t>Типичные образцы поведения в таких ситуациях помогут понять, что с ним не так, и вместе разрешить проблему.</a:t>
            </a:r>
            <a:endParaRPr lang="ru-RU" sz="1400" b="1" dirty="0">
              <a:solidFill>
                <a:schemeClr val="accent4">
                  <a:lumMod val="50000"/>
                </a:schemeClr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052736"/>
            <a:ext cx="6984776" cy="5271494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sz="2400" b="1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Вариант 2. Протест</a:t>
            </a:r>
            <a:endParaRPr lang="ru-RU" sz="2400" dirty="0">
              <a:solidFill>
                <a:schemeClr val="accent4">
                  <a:lumMod val="50000"/>
                </a:schemeClr>
              </a:solidFill>
              <a:latin typeface="Cambria" pitchFamily="18" charset="0"/>
              <a:ea typeface="Cambria" pitchFamily="18" charset="0"/>
            </a:endParaRPr>
          </a:p>
          <a:p>
            <a:pPr marL="0" indent="0" algn="just">
              <a:buNone/>
            </a:pPr>
            <a:r>
              <a:rPr lang="ru-RU" sz="2400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Проявляется в том, что ребёнок не слушается вообще: отказывается есть, ложиться спать, идти в садик / школу, помогать по дому. Трёхлетний малыш на требования и просьбы взрослых кричит, что не будет этого делать, швыряет вещи, отворачивается, закрывает уши руками. </a:t>
            </a:r>
          </a:p>
          <a:p>
            <a:pPr marL="0" indent="0" algn="just">
              <a:buNone/>
            </a:pPr>
            <a:r>
              <a:rPr lang="ru-RU" sz="2400" b="1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Причины: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кризис 3 лет, когда малышу надо самоутвердиться и увидеть, что его мнение уважают;</a:t>
            </a:r>
          </a:p>
          <a:p>
            <a:pPr marL="0" indent="0" algn="just">
              <a:buNone/>
            </a:pPr>
            <a:r>
              <a:rPr lang="ru-RU" sz="2400" b="1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Что делать: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показать малышу, что вы считаетесь с ним (спросите, какую кашу ему сегодня сварить, какую футболку он наденет в садик)</a:t>
            </a:r>
            <a:endParaRPr lang="ru-RU" dirty="0">
              <a:solidFill>
                <a:schemeClr val="accent4">
                  <a:lumMod val="50000"/>
                </a:schemeClr>
              </a:solidFill>
              <a:latin typeface="Cambria" pitchFamily="18" charset="0"/>
              <a:ea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3353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:\шаблоны презентаций\988756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701" y="228231"/>
            <a:ext cx="9144000" cy="6095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476672"/>
            <a:ext cx="7200800" cy="576064"/>
          </a:xfrm>
        </p:spPr>
        <p:txBody>
          <a:bodyPr>
            <a:noAutofit/>
          </a:bodyPr>
          <a:lstStyle/>
          <a:p>
            <a:r>
              <a:rPr lang="ru-RU" sz="1400" b="1" dirty="0" smtClean="0">
                <a:solidFill>
                  <a:schemeClr val="accent4">
                    <a:lumMod val="50000"/>
                  </a:schemeClr>
                </a:solidFill>
              </a:rPr>
              <a:t>Обязательно обращайте внимание на то, как именно ребёнок вас не слушается. </a:t>
            </a:r>
            <a:br>
              <a:rPr lang="ru-RU" sz="1400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1400" b="1" dirty="0" smtClean="0">
                <a:solidFill>
                  <a:schemeClr val="accent4">
                    <a:lumMod val="50000"/>
                  </a:schemeClr>
                </a:solidFill>
              </a:rPr>
              <a:t>Типичные образцы поведения в таких ситуациях помогут понять, что с ним не так, и вместе разрешить проблему.</a:t>
            </a:r>
            <a:endParaRPr lang="ru-RU" sz="1400" b="1" dirty="0">
              <a:solidFill>
                <a:schemeClr val="accent4">
                  <a:lumMod val="50000"/>
                </a:schemeClr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052736"/>
            <a:ext cx="6984776" cy="5271494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2400" b="1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Вариант 3. Помеха</a:t>
            </a:r>
            <a:endParaRPr lang="ru-RU" sz="2400" dirty="0">
              <a:solidFill>
                <a:schemeClr val="accent4">
                  <a:lumMod val="50000"/>
                </a:schemeClr>
              </a:solidFill>
              <a:latin typeface="Cambria" pitchFamily="18" charset="0"/>
              <a:ea typeface="Cambria" pitchFamily="18" charset="0"/>
            </a:endParaRPr>
          </a:p>
          <a:p>
            <a:pPr marL="0" indent="0" algn="just">
              <a:buNone/>
            </a:pPr>
            <a:r>
              <a:rPr lang="ru-RU" sz="2400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В какой-то момент ребёнок начинает не слушаться при посторонних. Дома он ведёт себя спокойно, выполняет просьбы и требования, соблюдает запреты. Но стоит кому-то прийти в гости или вам выйти на улицу, ситуация в корне меняется. Причём неподчинение выражается в том, что он постоянно мешает взрослым: вклинивается в разговор, лезет к маме на руки, шумит, требует поиграть с ним. Родителям часто бывает стыдно за такое поведение малыша, тем более, что они не понимают, почему он такой разный наедине с ними и на людях.</a:t>
            </a:r>
          </a:p>
          <a:p>
            <a:pPr marL="0" indent="0" algn="just">
              <a:buNone/>
            </a:pPr>
            <a:r>
              <a:rPr lang="ru-RU" sz="2400" b="1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Возраст: </a:t>
            </a:r>
            <a:r>
              <a:rPr lang="ru-RU" sz="2400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три-пять лет.</a:t>
            </a:r>
          </a:p>
          <a:p>
            <a:pPr marL="0" indent="0" algn="just">
              <a:buNone/>
            </a:pPr>
            <a:r>
              <a:rPr lang="ru-RU" sz="2400" b="1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Причины: </a:t>
            </a:r>
            <a:r>
              <a:rPr lang="ru-RU" sz="2400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недостаток внимания.</a:t>
            </a:r>
          </a:p>
          <a:p>
            <a:pPr marL="0" indent="0" algn="just">
              <a:buNone/>
            </a:pPr>
            <a:r>
              <a:rPr lang="ru-RU" sz="2400" b="1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Что делать: </a:t>
            </a:r>
            <a:r>
              <a:rPr lang="ru-RU" sz="2400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проявлять по отношению к нему больше любви и заботы.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3933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:\шаблоны презентаций\988756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701" y="228231"/>
            <a:ext cx="9144000" cy="6095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476672"/>
            <a:ext cx="6984776" cy="576064"/>
          </a:xfrm>
        </p:spPr>
        <p:txBody>
          <a:bodyPr>
            <a:noAutofit/>
          </a:bodyPr>
          <a:lstStyle/>
          <a:p>
            <a:r>
              <a:rPr lang="ru-RU" sz="1400" b="1" dirty="0" smtClean="0">
                <a:solidFill>
                  <a:schemeClr val="accent4">
                    <a:lumMod val="50000"/>
                  </a:schemeClr>
                </a:solidFill>
              </a:rPr>
              <a:t>Обязательно обращайте внимание на то, как именно ребёнок вас не слушается. </a:t>
            </a:r>
            <a:br>
              <a:rPr lang="ru-RU" sz="1400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1400" b="1" dirty="0" smtClean="0">
                <a:solidFill>
                  <a:schemeClr val="accent4">
                    <a:lumMod val="50000"/>
                  </a:schemeClr>
                </a:solidFill>
              </a:rPr>
              <a:t>Типичные образцы поведения в таких ситуациях помогут понять, что с ним не так, и вместе разрешить проблему.</a:t>
            </a:r>
            <a:endParaRPr lang="ru-RU" sz="1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052736"/>
            <a:ext cx="6984776" cy="5271494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Вариант 4. Истерики</a:t>
            </a:r>
            <a:endParaRPr lang="ru-RU" sz="2400" dirty="0" smtClean="0">
              <a:solidFill>
                <a:schemeClr val="accent4">
                  <a:lumMod val="50000"/>
                </a:schemeClr>
              </a:solidFill>
              <a:latin typeface="Cambria" pitchFamily="18" charset="0"/>
              <a:ea typeface="Cambria" pitchFamily="18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Одно из самых ярких проявлений неподчинения — когда ребёнок не слушается и психует, в категорическом тоне требует своё, закатывает истерики (валяется по полу, топочет ногами, кричит изо всех сил). Такое обычно случается, когда он не получает желаемого. Причём одно дело — когда причина в избалованности (в таких ситуациях он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истерит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 постоянно) и нужно в корне менять систему воспитания. И совершенно по-другому нужно отнестись к единичному бунту, если до этого такого не случалось.</a:t>
            </a:r>
          </a:p>
          <a:p>
            <a:pPr marL="0" indent="0" algn="just">
              <a:buNone/>
            </a:pP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Возраст: 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2-3 года.</a:t>
            </a:r>
          </a:p>
          <a:p>
            <a:pPr marL="0" indent="0" algn="just">
              <a:buNone/>
            </a:pP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Причина 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чаще всего случайная, основанная на проблемной для несформировавшейся нервной системы ситуации:</a:t>
            </a:r>
          </a:p>
          <a:p>
            <a:pPr lvl="0" algn="just"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не выспался;</a:t>
            </a:r>
          </a:p>
          <a:p>
            <a:pPr lvl="0" algn="just"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заставили есть утром нелюбимую кашу;</a:t>
            </a:r>
          </a:p>
          <a:p>
            <a:pPr lvl="0" algn="just"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незаслуженно поругали;</a:t>
            </a:r>
          </a:p>
          <a:p>
            <a:pPr lvl="0" algn="just"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заболел;</a:t>
            </a:r>
          </a:p>
          <a:p>
            <a:pPr lvl="0" algn="just"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потерялась игрушка.</a:t>
            </a:r>
          </a:p>
          <a:p>
            <a:pPr marL="0" indent="0" algn="just">
              <a:buNone/>
            </a:pP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Что делать: 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успокоить, отвлечь, сконцентрировать внимание ребёнка на чём-то другом.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61023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:\шаблоны презентаций\988756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701" y="228231"/>
            <a:ext cx="9144000" cy="6095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476672"/>
            <a:ext cx="6984776" cy="576064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chemeClr val="accent4">
                    <a:lumMod val="50000"/>
                  </a:schemeClr>
                </a:solidFill>
              </a:rPr>
              <a:t>Что делать, если ребёнок не слушается</a:t>
            </a:r>
            <a:endParaRPr lang="ru-RU" sz="24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196752"/>
            <a:ext cx="6984776" cy="5127478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sz="2400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Главное — правильно сформулировать задачу: не заставить ребёнка слушаться родителей, а научить, иначе такое целеполагание обречено на провал. И вот почему.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Фриц </a:t>
            </a:r>
            <a:r>
              <a:rPr lang="ru-RU" sz="2400" dirty="0" err="1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Перлз</a:t>
            </a:r>
            <a:r>
              <a:rPr lang="ru-RU" sz="2400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 — выдающийся немецкий психотерапевт — постоянно приводил в пример отношения родителей и детей, когда первые брали на себя роль «собаки сверху», а вторые — «собаки снизу». </a:t>
            </a:r>
            <a:endParaRPr lang="ru-RU" sz="2400" dirty="0" smtClean="0">
              <a:solidFill>
                <a:schemeClr val="accent4">
                  <a:lumMod val="50000"/>
                </a:schemeClr>
              </a:solidFill>
              <a:latin typeface="Cambria" pitchFamily="18" charset="0"/>
              <a:ea typeface="Cambria" pitchFamily="18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Первые </a:t>
            </a:r>
            <a:r>
              <a:rPr lang="ru-RU" sz="2400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хотят быть для вторых властью, авторитетом, их способы воздействия — приказы, наказание, угрозы, давление. </a:t>
            </a:r>
            <a:endParaRPr lang="ru-RU" sz="2400" dirty="0" smtClean="0">
              <a:solidFill>
                <a:schemeClr val="accent4">
                  <a:lumMod val="50000"/>
                </a:schemeClr>
              </a:solidFill>
              <a:latin typeface="Cambria" pitchFamily="18" charset="0"/>
              <a:ea typeface="Cambria" pitchFamily="18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У </a:t>
            </a:r>
            <a:r>
              <a:rPr lang="ru-RU" sz="2400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ребёнка другое оружие — лесть, шантаж, ложь, слёзы, манипуляции, саботаж. И в конфликтной ситуации в 90% случаев побеждает «собака снизу».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В связи с этим Фриц </a:t>
            </a:r>
            <a:r>
              <a:rPr lang="ru-RU" sz="2400" dirty="0" err="1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Перлз</a:t>
            </a:r>
            <a:r>
              <a:rPr lang="ru-RU" sz="2400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 давал родителям дельный совет: если они хотят, чтобы ребёнок их слушался, нужно перестать заставлять его это делать, командовать, поучать, стыдить.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95478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:\шаблоны презентаций\988756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701" y="228231"/>
            <a:ext cx="9144000" cy="6095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476672"/>
            <a:ext cx="6984776" cy="576064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Основные техники и методы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3648" y="1196752"/>
            <a:ext cx="6552728" cy="5127478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Соблюдать режим дня</a:t>
            </a:r>
            <a:endParaRPr lang="ru-RU" dirty="0">
              <a:solidFill>
                <a:schemeClr val="accent4">
                  <a:lumMod val="50000"/>
                </a:schemeClr>
              </a:solidFill>
              <a:latin typeface="Cambria" pitchFamily="18" charset="0"/>
              <a:ea typeface="Cambria" pitchFamily="18" charset="0"/>
            </a:endParaRPr>
          </a:p>
          <a:p>
            <a:pPr marL="0" indent="0" algn="just">
              <a:buNone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Если с маленького возраста приучить его вставать и ложиться спать, есть, гулять в одно и то же время, в дальнейшем можно избежать ситуаций, когда он будет отказываться это делать. Просто это будет обусловлено привычкой его организма.</a:t>
            </a:r>
          </a:p>
          <a:p>
            <a:pPr marL="0" indent="0" algn="just">
              <a:buNone/>
            </a:pP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Домашние обязанности</a:t>
            </a:r>
            <a:endParaRPr lang="ru-RU" dirty="0">
              <a:solidFill>
                <a:schemeClr val="accent4">
                  <a:lumMod val="50000"/>
                </a:schemeClr>
              </a:solidFill>
              <a:latin typeface="Cambria" pitchFamily="18" charset="0"/>
              <a:ea typeface="Cambria" pitchFamily="18" charset="0"/>
            </a:endParaRPr>
          </a:p>
          <a:p>
            <a:pPr marL="0" indent="0" algn="just">
              <a:buNone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С этим сложнее. Часто акты неповиновения связаны именно с отказом убирать свои вещи, содержать свою комнату в порядке, помогать по дому. Здесь придёт на помощь техника Л. С. Выготского:</a:t>
            </a:r>
          </a:p>
          <a:p>
            <a:pPr lvl="0" algn="just">
              <a:buFont typeface="Wingdings" pitchFamily="2" charset="2"/>
              <a:buChar char="ü"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Конкретная работа по дому, к которой вы хотите приучить ребёнка, сначала выполняется им совместно с родителями.</a:t>
            </a:r>
          </a:p>
          <a:p>
            <a:pPr lvl="0" algn="just">
              <a:buFont typeface="Wingdings" pitchFamily="2" charset="2"/>
              <a:buChar char="ü"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Дать ему подробную инструкцию, как это сделать одному (для маленьких можно проиллюстрировать).</a:t>
            </a:r>
          </a:p>
          <a:p>
            <a:pPr lvl="0" algn="just">
              <a:buFont typeface="Wingdings" pitchFamily="2" charset="2"/>
              <a:buChar char="ü"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Несколько раз он должен выполнить это в одиночку, но под присмотром взрослых.</a:t>
            </a:r>
          </a:p>
          <a:p>
            <a:pPr lvl="0" algn="just">
              <a:buFont typeface="Wingdings" pitchFamily="2" charset="2"/>
              <a:buChar char="ü"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Самостоятельное выполнение нужного действия (причём регулярно!).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04129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1323</Words>
  <Application>Microsoft Office PowerPoint</Application>
  <PresentationFormat>Экран (4:3)</PresentationFormat>
  <Paragraphs>80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ПОЧЕМУ РЕБЕНОК  НЕ СЛУШАЕТСЯ?</vt:lpstr>
      <vt:lpstr>Презентация PowerPoint</vt:lpstr>
      <vt:lpstr>Наиболее типичные причины, по которым дети не слушаются родителей, сводятся к следующему:</vt:lpstr>
      <vt:lpstr>Обязательно обращайте внимание на то, как именно ребёнок вас не слушается.  Типичные образцы поведения в таких ситуациях помогут понять, что с ним не так, и вместе разрешить проблему.</vt:lpstr>
      <vt:lpstr>Обязательно обращайте внимание на то, как именно ребёнок вас не слушается.  Типичные образцы поведения в таких ситуациях помогут понять, что с ним не так, и вместе разрешить проблему.</vt:lpstr>
      <vt:lpstr>Обязательно обращайте внимание на то, как именно ребёнок вас не слушается.  Типичные образцы поведения в таких ситуациях помогут понять, что с ним не так, и вместе разрешить проблему.</vt:lpstr>
      <vt:lpstr>Обязательно обращайте внимание на то, как именно ребёнок вас не слушается.  Типичные образцы поведения в таких ситуациях помогут понять, что с ним не так, и вместе разрешить проблему.</vt:lpstr>
      <vt:lpstr>Что делать, если ребёнок не слушается</vt:lpstr>
      <vt:lpstr>Основные техники и методы</vt:lpstr>
      <vt:lpstr>Основные техники и методы</vt:lpstr>
      <vt:lpstr>Основные техники и методы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ПОЧЕМУ РЕБЕНОК  НЕ СЛУШАЕТСЯ?</dc:title>
  <dc:creator>Пользователь Windows</dc:creator>
  <cp:lastModifiedBy>Пользователь Windows</cp:lastModifiedBy>
  <cp:revision>10</cp:revision>
  <dcterms:created xsi:type="dcterms:W3CDTF">2025-03-27T09:31:16Z</dcterms:created>
  <dcterms:modified xsi:type="dcterms:W3CDTF">2025-04-09T08:38:48Z</dcterms:modified>
</cp:coreProperties>
</file>