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52" r:id="rId3"/>
    <p:sldId id="353" r:id="rId4"/>
    <p:sldId id="351" r:id="rId5"/>
    <p:sldId id="257" r:id="rId6"/>
    <p:sldId id="297" r:id="rId7"/>
    <p:sldId id="331" r:id="rId8"/>
    <p:sldId id="319" r:id="rId9"/>
    <p:sldId id="303" r:id="rId10"/>
    <p:sldId id="330" r:id="rId11"/>
    <p:sldId id="304" r:id="rId12"/>
    <p:sldId id="277" r:id="rId13"/>
    <p:sldId id="259" r:id="rId14"/>
    <p:sldId id="284" r:id="rId15"/>
    <p:sldId id="260" r:id="rId16"/>
    <p:sldId id="265" r:id="rId17"/>
    <p:sldId id="310" r:id="rId18"/>
    <p:sldId id="288" r:id="rId19"/>
    <p:sldId id="308" r:id="rId20"/>
    <p:sldId id="338" r:id="rId21"/>
    <p:sldId id="267" r:id="rId22"/>
    <p:sldId id="269" r:id="rId23"/>
    <p:sldId id="276" r:id="rId24"/>
    <p:sldId id="278" r:id="rId25"/>
    <p:sldId id="280" r:id="rId26"/>
    <p:sldId id="281" r:id="rId27"/>
    <p:sldId id="346"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82" autoAdjust="0"/>
    <p:restoredTop sz="92361" autoAdjust="0"/>
  </p:normalViewPr>
  <p:slideViewPr>
    <p:cSldViewPr>
      <p:cViewPr>
        <p:scale>
          <a:sx n="80" d="100"/>
          <a:sy n="80" d="100"/>
        </p:scale>
        <p:origin x="143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422"/>
    </p:cViewPr>
  </p:sorterViewPr>
  <p:notesViewPr>
    <p:cSldViewPr>
      <p:cViewPr varScale="1">
        <p:scale>
          <a:sx n="57" d="100"/>
          <a:sy n="57" d="100"/>
        </p:scale>
        <p:origin x="-17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0A9E5-10A4-4A42-90F9-DFA758AC08AC}" type="datetimeFigureOut">
              <a:rPr lang="ru-RU" smtClean="0"/>
              <a:pPr/>
              <a:t>24.01.2025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34B002-005C-403B-8A79-FEA90E2F5F63}" type="slidenum">
              <a:rPr lang="ru-RU" smtClean="0"/>
              <a:pPr/>
              <a:t>‹#›</a:t>
            </a:fld>
            <a:endParaRPr lang="ru-RU" dirty="0"/>
          </a:p>
        </p:txBody>
      </p:sp>
    </p:spTree>
    <p:extLst>
      <p:ext uri="{BB962C8B-B14F-4D97-AF65-F5344CB8AC3E}">
        <p14:creationId xmlns:p14="http://schemas.microsoft.com/office/powerpoint/2010/main" val="2308857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E434B002-005C-403B-8A79-FEA90E2F5F63}" type="slidenum">
              <a:rPr lang="ru-RU" smtClean="0"/>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16</a:t>
            </a:fld>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18</a:t>
            </a:fld>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21</a:t>
            </a:fld>
            <a:endParaRPr lang="ru-R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22</a:t>
            </a:fld>
            <a:endParaRPr lang="ru-R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23</a:t>
            </a:fld>
            <a:endParaRPr lang="ru-R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p:txBody>
      </p:sp>
      <p:sp>
        <p:nvSpPr>
          <p:cNvPr id="4" name="Номер слайда 3"/>
          <p:cNvSpPr>
            <a:spLocks noGrp="1"/>
          </p:cNvSpPr>
          <p:nvPr>
            <p:ph type="sldNum" sz="quarter" idx="10"/>
          </p:nvPr>
        </p:nvSpPr>
        <p:spPr/>
        <p:txBody>
          <a:bodyPr/>
          <a:lstStyle/>
          <a:p>
            <a:fld id="{E434B002-005C-403B-8A79-FEA90E2F5F63}" type="slidenum">
              <a:rPr lang="ru-RU" smtClean="0"/>
              <a:pPr/>
              <a:t>24</a:t>
            </a:fld>
            <a:endParaRPr lang="ru-R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25</a:t>
            </a:fld>
            <a:endParaRPr lang="ru-R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26</a:t>
            </a:fld>
            <a:endParaRPr lang="ru-R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27</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5</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a:t>
            </a:r>
          </a:p>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6</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8</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9</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12</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13</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14</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15</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Дата 14"/>
          <p:cNvSpPr>
            <a:spLocks noGrp="1"/>
          </p:cNvSpPr>
          <p:nvPr>
            <p:ph type="dt" sz="half" idx="10"/>
          </p:nvPr>
        </p:nvSpPr>
        <p:spPr/>
        <p:txBody>
          <a:bodyPr/>
          <a:lstStyle/>
          <a:p>
            <a:fld id="{C9675222-3019-4845-85F3-DF8F7AFF6646}" type="datetimeFigureOut">
              <a:rPr lang="ru-RU" smtClean="0"/>
              <a:pPr/>
              <a:t>24.01.2025</a:t>
            </a:fld>
            <a:endParaRPr lang="ru-RU" dirty="0"/>
          </a:p>
        </p:txBody>
      </p:sp>
      <p:sp>
        <p:nvSpPr>
          <p:cNvPr id="16" name="Номер слайда 15"/>
          <p:cNvSpPr>
            <a:spLocks noGrp="1"/>
          </p:cNvSpPr>
          <p:nvPr>
            <p:ph type="sldNum" sz="quarter" idx="11"/>
          </p:nvPr>
        </p:nvSpPr>
        <p:spPr/>
        <p:txBody>
          <a:bodyPr/>
          <a:lstStyle/>
          <a:p>
            <a:fld id="{1626E6A2-BB63-4A9F-AD47-6C647A9EA698}" type="slidenum">
              <a:rPr lang="ru-RU" smtClean="0"/>
              <a:pPr/>
              <a:t>‹#›</a:t>
            </a:fld>
            <a:endParaRPr lang="ru-RU" dirty="0"/>
          </a:p>
        </p:txBody>
      </p:sp>
      <p:sp>
        <p:nvSpPr>
          <p:cNvPr id="17" name="Нижний колонтитул 16"/>
          <p:cNvSpPr>
            <a:spLocks noGrp="1"/>
          </p:cNvSpPr>
          <p:nvPr>
            <p:ph type="ftr" sz="quarter" idx="12"/>
          </p:nvPr>
        </p:nvSpPr>
        <p:spPr/>
        <p:txBody>
          <a:bodyPr/>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9675222-3019-4845-85F3-DF8F7AFF6646}" type="datetimeFigureOut">
              <a:rPr lang="ru-RU" smtClean="0"/>
              <a:pPr/>
              <a:t>24.01.2025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626E6A2-BB63-4A9F-AD47-6C647A9EA69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9675222-3019-4845-85F3-DF8F7AFF6646}" type="datetimeFigureOut">
              <a:rPr lang="ru-RU" smtClean="0"/>
              <a:pPr/>
              <a:t>24.01.2025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626E6A2-BB63-4A9F-AD47-6C647A9EA69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C9675222-3019-4845-85F3-DF8F7AFF6646}" type="datetimeFigureOut">
              <a:rPr lang="ru-RU" smtClean="0"/>
              <a:pPr/>
              <a:t>24.01.2025</a:t>
            </a:fld>
            <a:endParaRPr lang="ru-RU" dirty="0"/>
          </a:p>
        </p:txBody>
      </p:sp>
      <p:sp>
        <p:nvSpPr>
          <p:cNvPr id="15" name="Номер слайда 14"/>
          <p:cNvSpPr>
            <a:spLocks noGrp="1"/>
          </p:cNvSpPr>
          <p:nvPr>
            <p:ph type="sldNum" sz="quarter" idx="15"/>
          </p:nvPr>
        </p:nvSpPr>
        <p:spPr/>
        <p:txBody>
          <a:bodyPr/>
          <a:lstStyle>
            <a:lvl1pPr algn="ctr">
              <a:defRPr/>
            </a:lvl1pPr>
          </a:lstStyle>
          <a:p>
            <a:fld id="{1626E6A2-BB63-4A9F-AD47-6C647A9EA698}" type="slidenum">
              <a:rPr lang="ru-RU" smtClean="0"/>
              <a:pPr/>
              <a:t>‹#›</a:t>
            </a:fld>
            <a:endParaRPr lang="ru-RU" dirty="0"/>
          </a:p>
        </p:txBody>
      </p:sp>
      <p:sp>
        <p:nvSpPr>
          <p:cNvPr id="16" name="Нижний колонтитул 15"/>
          <p:cNvSpPr>
            <a:spLocks noGrp="1"/>
          </p:cNvSpPr>
          <p:nvPr>
            <p:ph type="ftr" sz="quarter" idx="16"/>
          </p:nvPr>
        </p:nvSpPr>
        <p:spPr/>
        <p:txBody>
          <a:bodyPr/>
          <a:lstStyle/>
          <a:p>
            <a:endParaRPr lang="ru-RU"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C9675222-3019-4845-85F3-DF8F7AFF6646}" type="datetimeFigureOut">
              <a:rPr lang="ru-RU" smtClean="0"/>
              <a:pPr/>
              <a:t>24.01.2025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626E6A2-BB63-4A9F-AD47-6C647A9EA698}" type="slidenum">
              <a:rPr lang="ru-RU" smtClean="0"/>
              <a:pPr/>
              <a:t>‹#›</a:t>
            </a:fld>
            <a:endParaRPr lang="ru-RU"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C9675222-3019-4845-85F3-DF8F7AFF6646}" type="datetimeFigureOut">
              <a:rPr lang="ru-RU" smtClean="0"/>
              <a:pPr/>
              <a:t>24.01.2025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626E6A2-BB63-4A9F-AD47-6C647A9EA698}"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1626E6A2-BB63-4A9F-AD47-6C647A9EA698}" type="slidenum">
              <a:rPr lang="ru-RU" smtClean="0"/>
              <a:pPr/>
              <a:t>‹#›</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7" name="Дата 6"/>
          <p:cNvSpPr>
            <a:spLocks noGrp="1"/>
          </p:cNvSpPr>
          <p:nvPr>
            <p:ph type="dt" sz="half" idx="10"/>
          </p:nvPr>
        </p:nvSpPr>
        <p:spPr/>
        <p:txBody>
          <a:bodyPr/>
          <a:lstStyle/>
          <a:p>
            <a:fld id="{C9675222-3019-4845-85F3-DF8F7AFF6646}" type="datetimeFigureOut">
              <a:rPr lang="ru-RU" smtClean="0"/>
              <a:pPr/>
              <a:t>24.01.2025</a:t>
            </a:fld>
            <a:endParaRPr lang="ru-RU"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C9675222-3019-4845-85F3-DF8F7AFF6646}" type="datetimeFigureOut">
              <a:rPr lang="ru-RU" smtClean="0"/>
              <a:pPr/>
              <a:t>24.01.2025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1626E6A2-BB63-4A9F-AD47-6C647A9EA698}"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675222-3019-4845-85F3-DF8F7AFF6646}" type="datetimeFigureOut">
              <a:rPr lang="ru-RU" smtClean="0"/>
              <a:pPr/>
              <a:t>24.01.2025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1626E6A2-BB63-4A9F-AD47-6C647A9EA69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C9675222-3019-4845-85F3-DF8F7AFF6646}" type="datetimeFigureOut">
              <a:rPr lang="ru-RU" smtClean="0"/>
              <a:pPr/>
              <a:t>24.01.2025</a:t>
            </a:fld>
            <a:endParaRPr lang="ru-RU" dirty="0"/>
          </a:p>
        </p:txBody>
      </p:sp>
      <p:sp>
        <p:nvSpPr>
          <p:cNvPr id="9" name="Номер слайда 8"/>
          <p:cNvSpPr>
            <a:spLocks noGrp="1"/>
          </p:cNvSpPr>
          <p:nvPr>
            <p:ph type="sldNum" sz="quarter" idx="15"/>
          </p:nvPr>
        </p:nvSpPr>
        <p:spPr/>
        <p:txBody>
          <a:bodyPr/>
          <a:lstStyle/>
          <a:p>
            <a:fld id="{1626E6A2-BB63-4A9F-AD47-6C647A9EA698}" type="slidenum">
              <a:rPr lang="ru-RU" smtClean="0"/>
              <a:pPr/>
              <a:t>‹#›</a:t>
            </a:fld>
            <a:endParaRPr lang="ru-RU" dirty="0"/>
          </a:p>
        </p:txBody>
      </p:sp>
      <p:sp>
        <p:nvSpPr>
          <p:cNvPr id="10" name="Нижний колонтитул 9"/>
          <p:cNvSpPr>
            <a:spLocks noGrp="1"/>
          </p:cNvSpPr>
          <p:nvPr>
            <p:ph type="ftr" sz="quarter" idx="16"/>
          </p:nvPr>
        </p:nvSpPr>
        <p:spPr/>
        <p:txBody>
          <a:bodyPr/>
          <a:lstStyle/>
          <a:p>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C9675222-3019-4845-85F3-DF8F7AFF6646}" type="datetimeFigureOut">
              <a:rPr lang="ru-RU" smtClean="0"/>
              <a:pPr/>
              <a:t>24.01.2025</a:t>
            </a:fld>
            <a:endParaRPr lang="ru-RU" dirty="0"/>
          </a:p>
        </p:txBody>
      </p:sp>
      <p:sp>
        <p:nvSpPr>
          <p:cNvPr id="9" name="Номер слайда 8"/>
          <p:cNvSpPr>
            <a:spLocks noGrp="1"/>
          </p:cNvSpPr>
          <p:nvPr>
            <p:ph type="sldNum" sz="quarter" idx="11"/>
          </p:nvPr>
        </p:nvSpPr>
        <p:spPr/>
        <p:txBody>
          <a:bodyPr/>
          <a:lstStyle/>
          <a:p>
            <a:fld id="{1626E6A2-BB63-4A9F-AD47-6C647A9EA698}" type="slidenum">
              <a:rPr lang="ru-RU" smtClean="0"/>
              <a:pPr/>
              <a:t>‹#›</a:t>
            </a:fld>
            <a:endParaRPr lang="ru-RU" dirty="0"/>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9675222-3019-4845-85F3-DF8F7AFF6646}" type="datetimeFigureOut">
              <a:rPr lang="ru-RU" smtClean="0"/>
              <a:pPr/>
              <a:t>24.01.2025</a:t>
            </a:fld>
            <a:endParaRPr lang="ru-RU"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626E6A2-BB63-4A9F-AD47-6C647A9EA698}" type="slidenum">
              <a:rPr lang="ru-RU" smtClean="0"/>
              <a:pPr/>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785794"/>
            <a:ext cx="7600976" cy="2441583"/>
          </a:xfrm>
        </p:spPr>
        <p:txBody>
          <a:bodyPr>
            <a:normAutofit/>
          </a:bodyPr>
          <a:lstStyle/>
          <a:p>
            <a:r>
              <a:rPr lang="ru-RU" dirty="0" smtClean="0"/>
              <a:t>27 ЯНВАРЯ 1944года</a:t>
            </a:r>
            <a:br>
              <a:rPr lang="ru-RU" dirty="0" smtClean="0"/>
            </a:br>
            <a:endParaRPr lang="ru-RU" dirty="0"/>
          </a:p>
        </p:txBody>
      </p:sp>
      <p:sp>
        <p:nvSpPr>
          <p:cNvPr id="4" name="TextBox 3"/>
          <p:cNvSpPr txBox="1"/>
          <p:nvPr/>
        </p:nvSpPr>
        <p:spPr>
          <a:xfrm>
            <a:off x="1214414" y="3929066"/>
            <a:ext cx="7286676" cy="1077218"/>
          </a:xfrm>
          <a:prstGeom prst="rect">
            <a:avLst/>
          </a:prstGeom>
          <a:noFill/>
        </p:spPr>
        <p:txBody>
          <a:bodyPr wrap="square" rtlCol="0">
            <a:spAutoFit/>
          </a:bodyPr>
          <a:lstStyle/>
          <a:p>
            <a:pPr algn="ctr"/>
            <a:r>
              <a:rPr lang="ru-RU" sz="3200" dirty="0" smtClean="0">
                <a:solidFill>
                  <a:srgbClr val="FF0000"/>
                </a:solidFill>
              </a:rPr>
              <a:t>День полного освобождения Ленинграда от блокады</a:t>
            </a:r>
            <a:endParaRPr lang="ru-RU" sz="3200" dirty="0">
              <a:solidFill>
                <a:srgbClr val="FF0000"/>
              </a:solidFill>
            </a:endParaRPr>
          </a:p>
        </p:txBody>
      </p:sp>
      <p:sp>
        <p:nvSpPr>
          <p:cNvPr id="5" name="TextBox 4"/>
          <p:cNvSpPr txBox="1"/>
          <p:nvPr/>
        </p:nvSpPr>
        <p:spPr>
          <a:xfrm flipH="1">
            <a:off x="3851920" y="5866410"/>
            <a:ext cx="4934920" cy="523220"/>
          </a:xfrm>
          <a:prstGeom prst="rect">
            <a:avLst/>
          </a:prstGeom>
          <a:noFill/>
        </p:spPr>
        <p:txBody>
          <a:bodyPr wrap="square" rtlCol="0">
            <a:spAutoFit/>
          </a:bodyPr>
          <a:lstStyle/>
          <a:p>
            <a:r>
              <a:rPr lang="ru-RU" sz="1400" dirty="0" smtClean="0">
                <a:solidFill>
                  <a:schemeClr val="bg1"/>
                </a:solidFill>
              </a:rPr>
              <a:t>Презентация воспитателя </a:t>
            </a:r>
            <a:r>
              <a:rPr lang="ru-RU" sz="1400" dirty="0" smtClean="0">
                <a:solidFill>
                  <a:schemeClr val="bg1"/>
                </a:solidFill>
              </a:rPr>
              <a:t>ГБОУ Школа №208</a:t>
            </a:r>
            <a:r>
              <a:rPr lang="en-US" sz="1400" dirty="0" smtClean="0">
                <a:solidFill>
                  <a:schemeClr val="bg1"/>
                </a:solidFill>
              </a:rPr>
              <a:t>3</a:t>
            </a:r>
            <a:endParaRPr lang="ru-RU" sz="1400" dirty="0" smtClean="0">
              <a:solidFill>
                <a:schemeClr val="bg1"/>
              </a:solidFill>
            </a:endParaRPr>
          </a:p>
          <a:p>
            <a:r>
              <a:rPr lang="ru-RU" sz="1400" dirty="0" smtClean="0">
                <a:solidFill>
                  <a:schemeClr val="bg1"/>
                </a:solidFill>
              </a:rPr>
              <a:t> г. </a:t>
            </a:r>
            <a:r>
              <a:rPr lang="ru-RU" sz="1400" dirty="0" smtClean="0">
                <a:solidFill>
                  <a:schemeClr val="bg1"/>
                </a:solidFill>
              </a:rPr>
              <a:t>Москва Рожковой И.Н</a:t>
            </a:r>
            <a:r>
              <a:rPr lang="ru-RU" sz="1400" smtClean="0">
                <a:solidFill>
                  <a:schemeClr val="bg1"/>
                </a:solidFill>
              </a:rPr>
              <a:t>., Хафизовой А.Т.</a:t>
            </a:r>
            <a:endParaRPr lang="ru-RU" sz="1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б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35696" y="332656"/>
            <a:ext cx="5450948" cy="5355148"/>
          </a:xfrm>
          <a:prstGeom prst="rect">
            <a:avLst/>
          </a:prstGeom>
        </p:spPr>
      </p:pic>
      <p:sp>
        <p:nvSpPr>
          <p:cNvPr id="5" name="TextBox 4"/>
          <p:cNvSpPr txBox="1"/>
          <p:nvPr/>
        </p:nvSpPr>
        <p:spPr>
          <a:xfrm>
            <a:off x="827584" y="5805264"/>
            <a:ext cx="8072494" cy="707886"/>
          </a:xfrm>
          <a:prstGeom prst="rect">
            <a:avLst/>
          </a:prstGeom>
          <a:noFill/>
        </p:spPr>
        <p:txBody>
          <a:bodyPr wrap="square" rtlCol="0">
            <a:spAutoFit/>
          </a:bodyPr>
          <a:lstStyle/>
          <a:p>
            <a:r>
              <a:rPr lang="ru-RU" sz="2000" dirty="0" smtClean="0">
                <a:solidFill>
                  <a:schemeClr val="bg1"/>
                </a:solidFill>
                <a:latin typeface="Arial" pitchFamily="34" charset="0"/>
                <a:cs typeface="Arial" pitchFamily="34" charset="0"/>
              </a:rPr>
              <a:t>Маленькие дети жили в детских садиках. На стене дома плакат: «Воин Красной армии СПАСИ!»</a:t>
            </a:r>
            <a:endParaRPr lang="ru-RU" sz="20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8663995.jpg"/>
          <p:cNvPicPr>
            <a:picLocks noChangeAspect="1"/>
          </p:cNvPicPr>
          <p:nvPr/>
        </p:nvPicPr>
        <p:blipFill>
          <a:blip r:embed="rId2"/>
          <a:stretch>
            <a:fillRect/>
          </a:stretch>
        </p:blipFill>
        <p:spPr>
          <a:xfrm>
            <a:off x="414308" y="500042"/>
            <a:ext cx="4343431" cy="2714644"/>
          </a:xfrm>
          <a:prstGeom prst="rect">
            <a:avLst/>
          </a:prstGeom>
        </p:spPr>
      </p:pic>
      <p:sp>
        <p:nvSpPr>
          <p:cNvPr id="5" name="TextBox 4"/>
          <p:cNvSpPr txBox="1"/>
          <p:nvPr/>
        </p:nvSpPr>
        <p:spPr>
          <a:xfrm>
            <a:off x="6678444" y="3717032"/>
            <a:ext cx="2214610" cy="1938992"/>
          </a:xfrm>
          <a:prstGeom prst="rect">
            <a:avLst/>
          </a:prstGeom>
          <a:noFill/>
        </p:spPr>
        <p:txBody>
          <a:bodyPr wrap="square" rtlCol="0">
            <a:spAutoFit/>
          </a:bodyPr>
          <a:lstStyle/>
          <a:p>
            <a:pPr algn="just"/>
            <a:r>
              <a:rPr lang="ru-RU" sz="2000" dirty="0" smtClean="0">
                <a:solidFill>
                  <a:schemeClr val="bg1"/>
                </a:solidFill>
                <a:latin typeface="Arial" pitchFamily="34" charset="0"/>
                <a:cs typeface="Arial" pitchFamily="34" charset="0"/>
              </a:rPr>
              <a:t>Так проходили дни: дети кушали, играли, спали, гуляли, если не было бомбежки…</a:t>
            </a:r>
            <a:endParaRPr lang="ru-RU" sz="2000" dirty="0">
              <a:solidFill>
                <a:schemeClr val="bg1"/>
              </a:solidFill>
              <a:latin typeface="Arial" pitchFamily="34" charset="0"/>
              <a:cs typeface="Arial" pitchFamily="34" charset="0"/>
            </a:endParaRPr>
          </a:p>
        </p:txBody>
      </p:sp>
      <p:pic>
        <p:nvPicPr>
          <p:cNvPr id="4" name="Рисунок 3" descr="ж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7751" y="500042"/>
            <a:ext cx="4034409" cy="2736556"/>
          </a:xfrm>
          <a:prstGeom prst="rect">
            <a:avLst/>
          </a:prstGeom>
        </p:spPr>
      </p:pic>
      <p:pic>
        <p:nvPicPr>
          <p:cNvPr id="6" name="Рисунок 5" descr="в.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3500438"/>
            <a:ext cx="2000263" cy="2733479"/>
          </a:xfrm>
          <a:prstGeom prst="rect">
            <a:avLst/>
          </a:prstGeom>
        </p:spPr>
      </p:pic>
      <p:pic>
        <p:nvPicPr>
          <p:cNvPr id="7" name="Рисунок 6" descr="images (22).jpg"/>
          <p:cNvPicPr>
            <a:picLocks noChangeAspect="1"/>
          </p:cNvPicPr>
          <p:nvPr/>
        </p:nvPicPr>
        <p:blipFill>
          <a:blip r:embed="rId5"/>
          <a:stretch>
            <a:fillRect/>
          </a:stretch>
        </p:blipFill>
        <p:spPr>
          <a:xfrm>
            <a:off x="428596" y="3500438"/>
            <a:ext cx="4037223" cy="268658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64dc48a9e2f.jpg"/>
          <p:cNvPicPr>
            <a:picLocks noChangeAspect="1"/>
          </p:cNvPicPr>
          <p:nvPr/>
        </p:nvPicPr>
        <p:blipFill>
          <a:blip r:embed="rId3"/>
          <a:stretch>
            <a:fillRect/>
          </a:stretch>
        </p:blipFill>
        <p:spPr>
          <a:xfrm>
            <a:off x="571472" y="500042"/>
            <a:ext cx="8097295" cy="4883681"/>
          </a:xfrm>
          <a:prstGeom prst="rect">
            <a:avLst/>
          </a:prstGeom>
        </p:spPr>
      </p:pic>
      <p:sp>
        <p:nvSpPr>
          <p:cNvPr id="4" name="TextBox 3"/>
          <p:cNvSpPr txBox="1"/>
          <p:nvPr/>
        </p:nvSpPr>
        <p:spPr>
          <a:xfrm>
            <a:off x="298136" y="5422365"/>
            <a:ext cx="8643966" cy="1261884"/>
          </a:xfrm>
          <a:prstGeom prst="rect">
            <a:avLst/>
          </a:prstGeom>
          <a:noFill/>
        </p:spPr>
        <p:txBody>
          <a:bodyPr wrap="square" rtlCol="0">
            <a:spAutoFit/>
          </a:bodyPr>
          <a:lstStyle/>
          <a:p>
            <a:pPr algn="just"/>
            <a:r>
              <a:rPr lang="ru-RU" sz="1600" dirty="0" smtClean="0">
                <a:solidFill>
                  <a:schemeClr val="bg1"/>
                </a:solidFill>
                <a:latin typeface="Arial" pitchFamily="34" charset="0"/>
                <a:cs typeface="Arial" pitchFamily="34" charset="0"/>
              </a:rPr>
              <a:t>Дети постарше продолжали учиться, чтобы отвлечься от ужаса войны.  Но, несмотря на трудности, город продолжал жить и бороться. Но в городе оставалось много людей, детей, а запасы продовольствия кончались. За кольцом блокады есть мука, мясо, масло. Но как доставить их в окруженный врагами город?</a:t>
            </a:r>
          </a:p>
          <a:p>
            <a:pPr algn="just"/>
            <a:r>
              <a:rPr lang="ru-RU" sz="1200" dirty="0" smtClean="0">
                <a:solidFill>
                  <a:schemeClr val="bg1"/>
                </a:solidFill>
                <a:latin typeface="Arial" pitchFamily="34" charset="0"/>
                <a:cs typeface="Arial" pitchFamily="34" charset="0"/>
              </a:rPr>
              <a:t>   </a:t>
            </a:r>
            <a:endParaRPr lang="ru-RU" sz="1200" dirty="0">
              <a:solidFill>
                <a:schemeClr val="bg1"/>
              </a:solidFill>
              <a:latin typeface="Arial" pitchFamily="34" charset="0"/>
              <a:cs typeface="Arial" pitchFamily="34" charset="0"/>
            </a:endParaRPr>
          </a:p>
        </p:txBody>
      </p:sp>
      <p:sp>
        <p:nvSpPr>
          <p:cNvPr id="6" name="Прямоугольник 5"/>
          <p:cNvSpPr/>
          <p:nvPr/>
        </p:nvSpPr>
        <p:spPr>
          <a:xfrm>
            <a:off x="2286000" y="2413338"/>
            <a:ext cx="4572000" cy="369332"/>
          </a:xfrm>
          <a:prstGeom prst="rect">
            <a:avLst/>
          </a:prstGeom>
        </p:spPr>
        <p:txBody>
          <a:bodyPr>
            <a:spAutoFit/>
          </a:bodyPr>
          <a:lstStyle/>
          <a:p>
            <a:endParaRPr lang="ru-RU" dirty="0" smtClean="0">
              <a:solidFill>
                <a:schemeClr val="bg1"/>
              </a:solidFill>
              <a:latin typeface="Arial" pitchFamily="34" charset="0"/>
              <a:cs typeface="Arial" pitchFamily="34" charset="0"/>
            </a:endParaRPr>
          </a:p>
        </p:txBody>
      </p:sp>
      <p:sp>
        <p:nvSpPr>
          <p:cNvPr id="8" name="Прямоугольник 7"/>
          <p:cNvSpPr/>
          <p:nvPr/>
        </p:nvSpPr>
        <p:spPr>
          <a:xfrm>
            <a:off x="2286000" y="2413338"/>
            <a:ext cx="4572000" cy="369332"/>
          </a:xfrm>
          <a:prstGeom prst="rect">
            <a:avLst/>
          </a:prstGeom>
        </p:spPr>
        <p:txBody>
          <a:bodyPr>
            <a:spAutoFit/>
          </a:bodyPr>
          <a:lstStyle/>
          <a:p>
            <a:endParaRPr lang="ru-RU"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034" y="357166"/>
            <a:ext cx="5403377" cy="5990584"/>
          </a:xfrm>
          <a:prstGeom prst="rect">
            <a:avLst/>
          </a:prstGeom>
        </p:spPr>
      </p:pic>
      <p:sp>
        <p:nvSpPr>
          <p:cNvPr id="10" name="TextBox 9"/>
          <p:cNvSpPr txBox="1"/>
          <p:nvPr/>
        </p:nvSpPr>
        <p:spPr>
          <a:xfrm>
            <a:off x="6224598" y="2009764"/>
            <a:ext cx="3571900" cy="369332"/>
          </a:xfrm>
          <a:prstGeom prst="rect">
            <a:avLst/>
          </a:prstGeom>
          <a:noFill/>
        </p:spPr>
        <p:txBody>
          <a:bodyPr wrap="square" rtlCol="0">
            <a:spAutoFit/>
          </a:bodyPr>
          <a:lstStyle/>
          <a:p>
            <a:endParaRPr lang="ru-RU" dirty="0"/>
          </a:p>
        </p:txBody>
      </p:sp>
      <p:sp>
        <p:nvSpPr>
          <p:cNvPr id="11" name="TextBox 10"/>
          <p:cNvSpPr txBox="1"/>
          <p:nvPr/>
        </p:nvSpPr>
        <p:spPr>
          <a:xfrm>
            <a:off x="6215074" y="2000240"/>
            <a:ext cx="3571900" cy="369332"/>
          </a:xfrm>
          <a:prstGeom prst="rect">
            <a:avLst/>
          </a:prstGeom>
          <a:noFill/>
        </p:spPr>
        <p:txBody>
          <a:bodyPr wrap="square" rtlCol="0">
            <a:spAutoFit/>
          </a:bodyPr>
          <a:lstStyle/>
          <a:p>
            <a:endParaRPr lang="ru-RU" dirty="0"/>
          </a:p>
        </p:txBody>
      </p:sp>
      <p:sp>
        <p:nvSpPr>
          <p:cNvPr id="12" name="TextBox 11"/>
          <p:cNvSpPr txBox="1"/>
          <p:nvPr/>
        </p:nvSpPr>
        <p:spPr>
          <a:xfrm>
            <a:off x="6224598" y="2009764"/>
            <a:ext cx="3571900" cy="369332"/>
          </a:xfrm>
          <a:prstGeom prst="rect">
            <a:avLst/>
          </a:prstGeom>
          <a:noFill/>
        </p:spPr>
        <p:txBody>
          <a:bodyPr wrap="square" rtlCol="0">
            <a:spAutoFit/>
          </a:bodyPr>
          <a:lstStyle/>
          <a:p>
            <a:endParaRPr lang="ru-RU" dirty="0"/>
          </a:p>
        </p:txBody>
      </p:sp>
      <p:sp>
        <p:nvSpPr>
          <p:cNvPr id="13" name="Прямоугольник 12"/>
          <p:cNvSpPr/>
          <p:nvPr/>
        </p:nvSpPr>
        <p:spPr>
          <a:xfrm>
            <a:off x="6012160" y="404664"/>
            <a:ext cx="2643206" cy="5909310"/>
          </a:xfrm>
          <a:prstGeom prst="rect">
            <a:avLst/>
          </a:prstGeom>
        </p:spPr>
        <p:txBody>
          <a:bodyPr wrap="square">
            <a:spAutoFit/>
          </a:bodyPr>
          <a:lstStyle/>
          <a:p>
            <a:pPr algn="just"/>
            <a:r>
              <a:rPr lang="ru-RU" sz="1400" dirty="0" smtClean="0">
                <a:solidFill>
                  <a:schemeClr val="bg1"/>
                </a:solidFill>
                <a:latin typeface="Arial" pitchFamily="34" charset="0"/>
                <a:cs typeface="Arial" pitchFamily="34" charset="0"/>
              </a:rPr>
              <a:t>Только одна дорога связывала блокадный город с Большой землей, то есть с землей, где не было врагов. И шла эта дорога по воде. По реке Волхов на пароходах везли муку до Ладожского озера. А потом перегружали ее на большие баржи. Зачем перегружали? Потому что пароходы не могут идти по бурному , как море Ладожскому озеру. Только большие баржи могли довезли драгоценный груз по озеру до берега. Целых 125 километров по воде! Опасен был такой длинный путь. Только храбрые моряки могли вести баржи. Почему? Вражеские самолеты постоянно летали над озером. Они бомбили суда, баржи. Наши моряки старались идти ночью, чтобы вражеские летчики не увидели барж</a:t>
            </a:r>
            <a:r>
              <a:rPr lang="ru-RU" sz="1200" dirty="0" smtClean="0">
                <a:solidFill>
                  <a:schemeClr val="bg1"/>
                </a:solidFill>
                <a:latin typeface="Arial" pitchFamily="34" charset="0"/>
                <a:cs typeface="Arial" pitchFamily="34" charset="0"/>
              </a:rPr>
              <a:t>. </a:t>
            </a:r>
            <a:endParaRPr lang="ru-RU"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та дороги жизни.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0395" y="1571612"/>
            <a:ext cx="4177357" cy="4286281"/>
          </a:xfrm>
          <a:prstGeom prst="rect">
            <a:avLst/>
          </a:prstGeom>
        </p:spPr>
      </p:pic>
      <p:pic>
        <p:nvPicPr>
          <p:cNvPr id="4" name="Рисунок 3" descr="0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7752" y="500042"/>
            <a:ext cx="3801696" cy="4214842"/>
          </a:xfrm>
          <a:prstGeom prst="rect">
            <a:avLst/>
          </a:prstGeom>
        </p:spPr>
      </p:pic>
      <p:cxnSp>
        <p:nvCxnSpPr>
          <p:cNvPr id="11" name="Прямая со стрелкой 10"/>
          <p:cNvCxnSpPr/>
          <p:nvPr/>
        </p:nvCxnSpPr>
        <p:spPr>
          <a:xfrm rot="5400000">
            <a:off x="3750463" y="1607331"/>
            <a:ext cx="857256" cy="35719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714348" y="500042"/>
            <a:ext cx="4143404" cy="10715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3286116" y="500042"/>
            <a:ext cx="1571636" cy="1071570"/>
          </a:xfrm>
          <a:prstGeom prst="rect">
            <a:avLst/>
          </a:pr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8"/>
          <p:cNvSpPr/>
          <p:nvPr/>
        </p:nvSpPr>
        <p:spPr>
          <a:xfrm>
            <a:off x="357158" y="6143644"/>
            <a:ext cx="8572528" cy="261610"/>
          </a:xfrm>
          <a:prstGeom prst="rect">
            <a:avLst/>
          </a:prstGeom>
        </p:spPr>
        <p:txBody>
          <a:bodyPr wrap="square">
            <a:spAutoFit/>
          </a:bodyPr>
          <a:lstStyle/>
          <a:p>
            <a:r>
              <a:rPr lang="ru-RU" sz="1100" dirty="0" smtClean="0">
                <a:solidFill>
                  <a:schemeClr val="bg1"/>
                </a:solidFill>
                <a:latin typeface="Arial" pitchFamily="34" charset="0"/>
                <a:cs typeface="Arial" pitchFamily="34" charset="0"/>
              </a:rPr>
              <a:t>Когда баржи прибывали к берегу, солдаты перегружали муку в товарные вагоны и везли на поезде в город, на хлебозавод. </a:t>
            </a:r>
            <a:endParaRPr lang="ru-RU" sz="11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4414" y="285728"/>
            <a:ext cx="6929486" cy="4845708"/>
          </a:xfrm>
          <a:prstGeom prst="rect">
            <a:avLst/>
          </a:prstGeom>
        </p:spPr>
      </p:pic>
      <p:sp>
        <p:nvSpPr>
          <p:cNvPr id="5" name="Прямоугольник 4"/>
          <p:cNvSpPr/>
          <p:nvPr/>
        </p:nvSpPr>
        <p:spPr>
          <a:xfrm>
            <a:off x="642910" y="5357826"/>
            <a:ext cx="7858180" cy="1015663"/>
          </a:xfrm>
          <a:prstGeom prst="rect">
            <a:avLst/>
          </a:prstGeom>
        </p:spPr>
        <p:txBody>
          <a:bodyPr wrap="square">
            <a:spAutoFit/>
          </a:bodyPr>
          <a:lstStyle/>
          <a:p>
            <a:r>
              <a:rPr lang="ru-RU" sz="1200" dirty="0" smtClean="0">
                <a:solidFill>
                  <a:schemeClr val="bg1"/>
                </a:solidFill>
                <a:latin typeface="Arial" pitchFamily="34" charset="0"/>
                <a:cs typeface="Arial" pitchFamily="34" charset="0"/>
              </a:rPr>
              <a:t>Кроме фашистов на осажденный город наступала зима – в тот год неожиданно суровая и морозная. На улице небывалый мороз. И в домах у горожан такой же мороз. Паровое отопление не действует, потому что нет угля, нет дров, чтобы топить печи. В городе нет электричества. В комнатах темно даже днем, потому что стекол в окнах нет. Они вылетели от бомбежек и обстрелов. Окна поэтому забивали фанерой, чтобы в комнате «не гулял» ветер. </a:t>
            </a:r>
            <a:endParaRPr lang="ru-RU"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85918" y="428604"/>
            <a:ext cx="1793303" cy="5997220"/>
          </a:xfrm>
          <a:prstGeom prst="rect">
            <a:avLst/>
          </a:prstGeom>
        </p:spPr>
      </p:pic>
      <p:sp>
        <p:nvSpPr>
          <p:cNvPr id="3" name="Прямоугольник 2"/>
          <p:cNvSpPr/>
          <p:nvPr/>
        </p:nvSpPr>
        <p:spPr>
          <a:xfrm>
            <a:off x="3857620" y="5572140"/>
            <a:ext cx="4572000" cy="830997"/>
          </a:xfrm>
          <a:prstGeom prst="rect">
            <a:avLst/>
          </a:prstGeom>
        </p:spPr>
        <p:txBody>
          <a:bodyPr>
            <a:spAutoFit/>
          </a:bodyPr>
          <a:lstStyle/>
          <a:p>
            <a:r>
              <a:rPr lang="ru-RU" sz="1600" dirty="0" smtClean="0">
                <a:solidFill>
                  <a:schemeClr val="bg1"/>
                </a:solidFill>
                <a:latin typeface="Arial" pitchFamily="34" charset="0"/>
                <a:cs typeface="Arial" pitchFamily="34" charset="0"/>
              </a:rPr>
              <a:t>В городе не было электричества. Вот такие крохотные фитильки коптилок освещали комнаты жителей.</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0_ceeb8_49853294_L.jpg"/>
          <p:cNvPicPr>
            <a:picLocks noChangeAspect="1"/>
          </p:cNvPicPr>
          <p:nvPr/>
        </p:nvPicPr>
        <p:blipFill>
          <a:blip r:embed="rId2"/>
          <a:stretch>
            <a:fillRect/>
          </a:stretch>
        </p:blipFill>
        <p:spPr>
          <a:xfrm>
            <a:off x="857224" y="928670"/>
            <a:ext cx="7556348" cy="4643470"/>
          </a:xfrm>
          <a:prstGeom prst="rect">
            <a:avLst/>
          </a:prstGeom>
        </p:spPr>
      </p:pic>
      <p:sp>
        <p:nvSpPr>
          <p:cNvPr id="5" name="Прямоугольник 4"/>
          <p:cNvSpPr/>
          <p:nvPr/>
        </p:nvSpPr>
        <p:spPr>
          <a:xfrm>
            <a:off x="1115616" y="5661248"/>
            <a:ext cx="7776864" cy="338554"/>
          </a:xfrm>
          <a:prstGeom prst="rect">
            <a:avLst/>
          </a:prstGeom>
        </p:spPr>
        <p:txBody>
          <a:bodyPr wrap="square">
            <a:spAutoFit/>
          </a:bodyPr>
          <a:lstStyle/>
          <a:p>
            <a:r>
              <a:rPr lang="ru-RU" sz="1600" dirty="0" smtClean="0">
                <a:solidFill>
                  <a:schemeClr val="bg1"/>
                </a:solidFill>
                <a:latin typeface="Arial" pitchFamily="34" charset="0"/>
                <a:cs typeface="Arial" pitchFamily="34" charset="0"/>
              </a:rPr>
              <a:t>Вот такой кусочек хлеба по карточкам получали люди </a:t>
            </a:r>
            <a:r>
              <a:rPr lang="ru-RU" sz="1600" dirty="0" smtClean="0">
                <a:solidFill>
                  <a:schemeClr val="bg1"/>
                </a:solidFill>
                <a:latin typeface="Arial" pitchFamily="34" charset="0"/>
                <a:cs typeface="Arial" pitchFamily="34" charset="0"/>
              </a:rPr>
              <a:t>на </a:t>
            </a:r>
            <a:r>
              <a:rPr lang="ru-RU" sz="1600" dirty="0" smtClean="0">
                <a:solidFill>
                  <a:schemeClr val="bg1"/>
                </a:solidFill>
                <a:latin typeface="Arial" pitchFamily="34" charset="0"/>
                <a:cs typeface="Arial" pitchFamily="34" charset="0"/>
              </a:rPr>
              <a:t>целый день! </a:t>
            </a:r>
            <a:endParaRPr lang="ru-RU" sz="1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348" y="785794"/>
            <a:ext cx="5357850" cy="5114312"/>
          </a:xfrm>
          <a:prstGeom prst="rect">
            <a:avLst/>
          </a:prstGeom>
        </p:spPr>
      </p:pic>
      <p:sp>
        <p:nvSpPr>
          <p:cNvPr id="4" name="TextBox 3"/>
          <p:cNvSpPr txBox="1"/>
          <p:nvPr/>
        </p:nvSpPr>
        <p:spPr>
          <a:xfrm>
            <a:off x="6372200" y="785794"/>
            <a:ext cx="2232248" cy="2554545"/>
          </a:xfrm>
          <a:prstGeom prst="rect">
            <a:avLst/>
          </a:prstGeom>
          <a:noFill/>
        </p:spPr>
        <p:txBody>
          <a:bodyPr wrap="square" rtlCol="0">
            <a:spAutoFit/>
          </a:bodyPr>
          <a:lstStyle/>
          <a:p>
            <a:pPr algn="just"/>
            <a:r>
              <a:rPr lang="ru-RU" sz="1600" dirty="0" smtClean="0">
                <a:solidFill>
                  <a:schemeClr val="bg1"/>
                </a:solidFill>
                <a:latin typeface="Arial" pitchFamily="34" charset="0"/>
                <a:cs typeface="Arial" pitchFamily="34" charset="0"/>
              </a:rPr>
              <a:t>Работающие получали два таких кусочка…Конечно, </a:t>
            </a:r>
            <a:r>
              <a:rPr lang="ru-RU" sz="1600" dirty="0" smtClean="0">
                <a:solidFill>
                  <a:schemeClr val="bg1"/>
                </a:solidFill>
                <a:latin typeface="Arial" pitchFamily="34" charset="0"/>
                <a:cs typeface="Arial" pitchFamily="34" charset="0"/>
              </a:rPr>
              <a:t>этого </a:t>
            </a:r>
            <a:r>
              <a:rPr lang="ru-RU" sz="1600" dirty="0" smtClean="0">
                <a:solidFill>
                  <a:schemeClr val="bg1"/>
                </a:solidFill>
                <a:latin typeface="Arial" pitchFamily="34" charset="0"/>
                <a:cs typeface="Arial" pitchFamily="34" charset="0"/>
              </a:rPr>
              <a:t>не хватало. Постоянно хотелось есть, а ведь надо было идти на работу, выпускать снаряды для фронта. </a:t>
            </a:r>
          </a:p>
          <a:p>
            <a:pPr algn="just"/>
            <a:endParaRPr lang="ru-RU" sz="1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ages (18).jpg"/>
          <p:cNvPicPr>
            <a:picLocks noChangeAspect="1"/>
          </p:cNvPicPr>
          <p:nvPr/>
        </p:nvPicPr>
        <p:blipFill>
          <a:blip r:embed="rId2"/>
          <a:stretch>
            <a:fillRect/>
          </a:stretch>
        </p:blipFill>
        <p:spPr>
          <a:xfrm>
            <a:off x="1357291" y="785795"/>
            <a:ext cx="6215105" cy="4120884"/>
          </a:xfrm>
          <a:prstGeom prst="rect">
            <a:avLst/>
          </a:prstGeom>
        </p:spPr>
      </p:pic>
      <p:sp>
        <p:nvSpPr>
          <p:cNvPr id="3" name="TextBox 2"/>
          <p:cNvSpPr txBox="1"/>
          <p:nvPr/>
        </p:nvSpPr>
        <p:spPr>
          <a:xfrm>
            <a:off x="1187624" y="5157192"/>
            <a:ext cx="7072362" cy="830997"/>
          </a:xfrm>
          <a:prstGeom prst="rect">
            <a:avLst/>
          </a:prstGeom>
          <a:noFill/>
        </p:spPr>
        <p:txBody>
          <a:bodyPr wrap="square" rtlCol="0">
            <a:spAutoFit/>
          </a:bodyPr>
          <a:lstStyle/>
          <a:p>
            <a:r>
              <a:rPr lang="ru-RU" sz="1600" dirty="0" smtClean="0">
                <a:solidFill>
                  <a:schemeClr val="bg1"/>
                </a:solidFill>
                <a:latin typeface="Arial" pitchFamily="34" charset="0"/>
                <a:cs typeface="Arial" pitchFamily="34" charset="0"/>
              </a:rPr>
              <a:t>Но даже в это тяжелое время детям на Новый год дарили радость. Были устроены новогодние елки. И самым дорогим подарком  были не игрушки, а малюсенький кусочек сахара!</a:t>
            </a:r>
            <a:endParaRPr lang="ru-RU" sz="1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220072" y="332656"/>
            <a:ext cx="3779912" cy="3569310"/>
          </a:xfrm>
          <a:prstGeom prst="rect">
            <a:avLst/>
          </a:prstGeom>
        </p:spPr>
        <p:txBody>
          <a:bodyPr wrap="square">
            <a:spAutoFit/>
          </a:bodyPr>
          <a:lstStyle/>
          <a:p>
            <a:pPr algn="just">
              <a:lnSpc>
                <a:spcPct val="115000"/>
              </a:lnSpc>
              <a:spcAft>
                <a:spcPts val="1000"/>
              </a:spcAft>
            </a:pPr>
            <a:r>
              <a:rPr lang="ru-RU" b="1" dirty="0">
                <a:solidFill>
                  <a:schemeClr val="bg1"/>
                </a:solidFill>
                <a:latin typeface="Arial" panose="020B0604020202020204" pitchFamily="34" charset="0"/>
                <a:ea typeface="Calibri"/>
                <a:cs typeface="Arial" panose="020B0604020202020204" pitchFamily="34" charset="0"/>
              </a:rPr>
              <a:t>Фашисты говорили, что Москва – это сердце России, а Ленинград ее душа. Как человек не может жить без души, так и страна потеряет свой боевой дух, когда лишится Ленинграда. Поэтому один из основных ударов они направили на этот город с целью стереть его с лица земли</a:t>
            </a:r>
            <a:r>
              <a:rPr lang="ru-RU" dirty="0">
                <a:solidFill>
                  <a:schemeClr val="bg1"/>
                </a:solidFill>
                <a:latin typeface="Arial" panose="020B0604020202020204" pitchFamily="34" charset="0"/>
                <a:ea typeface="Calibri"/>
                <a:cs typeface="Arial" panose="020B0604020202020204" pitchFamily="34" charset="0"/>
              </a:rPr>
              <a:t>.</a:t>
            </a:r>
            <a:endParaRPr lang="ru-RU" dirty="0">
              <a:solidFill>
                <a:schemeClr val="bg1"/>
              </a:solidFill>
              <a:latin typeface="Arial" panose="020B0604020202020204" pitchFamily="34" charset="0"/>
              <a:ea typeface="Calibri"/>
              <a:cs typeface="Arial" panose="020B06040202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40447">
            <a:off x="437003" y="2751472"/>
            <a:ext cx="4757924" cy="3208310"/>
          </a:xfrm>
          <a:prstGeom prst="rect">
            <a:avLst/>
          </a:prstGeom>
        </p:spPr>
      </p:pic>
    </p:spTree>
    <p:extLst>
      <p:ext uri="{BB962C8B-B14F-4D97-AF65-F5344CB8AC3E}">
        <p14:creationId xmlns:p14="http://schemas.microsoft.com/office/powerpoint/2010/main" val="3987935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2.jpg"/>
          <p:cNvPicPr>
            <a:picLocks noChangeAspect="1"/>
          </p:cNvPicPr>
          <p:nvPr/>
        </p:nvPicPr>
        <p:blipFill>
          <a:blip r:embed="rId2"/>
          <a:stretch>
            <a:fillRect/>
          </a:stretch>
        </p:blipFill>
        <p:spPr>
          <a:xfrm>
            <a:off x="845495" y="1142984"/>
            <a:ext cx="7369843" cy="3857652"/>
          </a:xfrm>
          <a:prstGeom prst="rect">
            <a:avLst/>
          </a:prstGeom>
        </p:spPr>
      </p:pic>
      <p:sp>
        <p:nvSpPr>
          <p:cNvPr id="3" name="Прямоугольник 2"/>
          <p:cNvSpPr/>
          <p:nvPr/>
        </p:nvSpPr>
        <p:spPr>
          <a:xfrm>
            <a:off x="854057" y="5157192"/>
            <a:ext cx="7500990" cy="1077218"/>
          </a:xfrm>
          <a:prstGeom prst="rect">
            <a:avLst/>
          </a:prstGeom>
        </p:spPr>
        <p:txBody>
          <a:bodyPr wrap="square">
            <a:spAutoFit/>
          </a:bodyPr>
          <a:lstStyle/>
          <a:p>
            <a:pPr algn="just"/>
            <a:r>
              <a:rPr lang="ru-RU" sz="1600" dirty="0" smtClean="0">
                <a:solidFill>
                  <a:schemeClr val="bg1"/>
                </a:solidFill>
                <a:latin typeface="Arial" pitchFamily="34" charset="0"/>
                <a:cs typeface="Arial" pitchFamily="34" charset="0"/>
              </a:rPr>
              <a:t>С наступлением зимы наши бойцы с нетерпением ждали морозов. Каждый день специальная разведывательная группа измеряла толщину льда, чтобы можно было по замершему озеру доставлять все необходимое в осажденный город.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4414" y="647643"/>
            <a:ext cx="6640744" cy="4638745"/>
          </a:xfrm>
          <a:prstGeom prst="rect">
            <a:avLst/>
          </a:prstGeom>
        </p:spPr>
      </p:pic>
      <p:sp>
        <p:nvSpPr>
          <p:cNvPr id="3" name="Прямоугольник 2"/>
          <p:cNvSpPr/>
          <p:nvPr/>
        </p:nvSpPr>
        <p:spPr>
          <a:xfrm>
            <a:off x="611560" y="5373216"/>
            <a:ext cx="8072494" cy="1077218"/>
          </a:xfrm>
          <a:prstGeom prst="rect">
            <a:avLst/>
          </a:prstGeom>
        </p:spPr>
        <p:txBody>
          <a:bodyPr wrap="square">
            <a:spAutoFit/>
          </a:bodyPr>
          <a:lstStyle/>
          <a:p>
            <a:pPr algn="just"/>
            <a:r>
              <a:rPr lang="ru-RU" sz="1400" dirty="0" smtClean="0">
                <a:solidFill>
                  <a:schemeClr val="bg1"/>
                </a:solidFill>
                <a:latin typeface="Arial" pitchFamily="34" charset="0"/>
                <a:cs typeface="Arial" pitchFamily="34" charset="0"/>
              </a:rPr>
              <a:t> </a:t>
            </a:r>
            <a:r>
              <a:rPr lang="ru-RU" sz="1600" dirty="0" smtClean="0">
                <a:solidFill>
                  <a:schemeClr val="bg1"/>
                </a:solidFill>
                <a:latin typeface="Arial" pitchFamily="34" charset="0"/>
                <a:cs typeface="Arial" pitchFamily="34" charset="0"/>
              </a:rPr>
              <a:t>Когда лед немного окреп, в путь сначала отправились конные повозки. (Они легче, чем машины. А тяжелая машина могла провалиться под лед.) В город с незахваченной немцами, как ее называли, Большой  Земли, везли мешки с зерном, продуктами.</a:t>
            </a:r>
            <a:endParaRPr lang="ru-RU" sz="1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JPG"/>
          <p:cNvPicPr>
            <a:picLocks noChangeAspect="1"/>
          </p:cNvPicPr>
          <p:nvPr/>
        </p:nvPicPr>
        <p:blipFill>
          <a:blip r:embed="rId3"/>
          <a:stretch>
            <a:fillRect/>
          </a:stretch>
        </p:blipFill>
        <p:spPr>
          <a:xfrm>
            <a:off x="899564" y="428603"/>
            <a:ext cx="7172898" cy="5213665"/>
          </a:xfrm>
          <a:prstGeom prst="rect">
            <a:avLst/>
          </a:prstGeom>
        </p:spPr>
      </p:pic>
      <p:sp>
        <p:nvSpPr>
          <p:cNvPr id="3" name="Прямоугольник 2"/>
          <p:cNvSpPr/>
          <p:nvPr/>
        </p:nvSpPr>
        <p:spPr>
          <a:xfrm>
            <a:off x="714348" y="5715016"/>
            <a:ext cx="7786742" cy="646331"/>
          </a:xfrm>
          <a:prstGeom prst="rect">
            <a:avLst/>
          </a:prstGeom>
        </p:spPr>
        <p:txBody>
          <a:bodyPr wrap="square">
            <a:spAutoFit/>
          </a:bodyPr>
          <a:lstStyle/>
          <a:p>
            <a:r>
              <a:rPr lang="ru-RU" sz="1200" dirty="0" smtClean="0">
                <a:solidFill>
                  <a:schemeClr val="bg1"/>
                </a:solidFill>
                <a:latin typeface="Arial" pitchFamily="34" charset="0"/>
                <a:cs typeface="Arial" pitchFamily="34" charset="0"/>
              </a:rPr>
              <a:t>А из осажденного города вывозили совсем ослабевших людей – стариков, детей и женщин. Также вывозили культурные ценности, промышленное оборудование, все, что могло пострадать во время бомбежек и надо было непременно сохранить.</a:t>
            </a:r>
            <a:endParaRPr lang="ru-RU"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034" y="500042"/>
            <a:ext cx="3826000" cy="5344343"/>
          </a:xfrm>
          <a:prstGeom prst="rect">
            <a:avLst/>
          </a:prstGeom>
        </p:spPr>
      </p:pic>
      <p:sp>
        <p:nvSpPr>
          <p:cNvPr id="3" name="Прямоугольник 2"/>
          <p:cNvSpPr/>
          <p:nvPr/>
        </p:nvSpPr>
        <p:spPr>
          <a:xfrm>
            <a:off x="4950855" y="482142"/>
            <a:ext cx="3286148" cy="2308324"/>
          </a:xfrm>
          <a:prstGeom prst="rect">
            <a:avLst/>
          </a:prstGeom>
        </p:spPr>
        <p:txBody>
          <a:bodyPr wrap="square">
            <a:spAutoFit/>
          </a:bodyPr>
          <a:lstStyle/>
          <a:p>
            <a:pPr algn="just"/>
            <a:r>
              <a:rPr lang="ru-RU" sz="1600" dirty="0" smtClean="0">
                <a:solidFill>
                  <a:schemeClr val="bg1"/>
                </a:solidFill>
                <a:latin typeface="Arial" pitchFamily="34" charset="0"/>
                <a:cs typeface="Arial" pitchFamily="34" charset="0"/>
              </a:rPr>
              <a:t>После долгой, очень долгой зимы в Ленинград пришла весна. Голодные люди съедали свежие зеленые листочки с деревьев, траву. Ленинградцы превращали свои чудесные городские парки и сады в огороды с неуклюжими грядками. </a:t>
            </a:r>
            <a:endParaRPr lang="ru-RU" sz="1600" dirty="0">
              <a:solidFill>
                <a:schemeClr val="bg1"/>
              </a:solidFill>
              <a:latin typeface="Arial" pitchFamily="34" charset="0"/>
              <a:cs typeface="Arial" pitchFamily="34" charset="0"/>
            </a:endParaRPr>
          </a:p>
        </p:txBody>
      </p:sp>
      <p:pic>
        <p:nvPicPr>
          <p:cNvPr id="5" name="Рисунок 4" descr="images (2).jpg"/>
          <p:cNvPicPr>
            <a:picLocks noChangeAspect="1"/>
          </p:cNvPicPr>
          <p:nvPr/>
        </p:nvPicPr>
        <p:blipFill>
          <a:blip r:embed="rId4"/>
          <a:stretch>
            <a:fillRect/>
          </a:stretch>
        </p:blipFill>
        <p:spPr>
          <a:xfrm>
            <a:off x="4500562" y="3071810"/>
            <a:ext cx="4186735" cy="278608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492" y="714356"/>
            <a:ext cx="7953036" cy="4357718"/>
          </a:xfrm>
          <a:prstGeom prst="rect">
            <a:avLst/>
          </a:prstGeom>
        </p:spPr>
      </p:pic>
      <p:sp>
        <p:nvSpPr>
          <p:cNvPr id="3" name="Прямоугольник 2"/>
          <p:cNvSpPr/>
          <p:nvPr/>
        </p:nvSpPr>
        <p:spPr>
          <a:xfrm>
            <a:off x="488325" y="5157192"/>
            <a:ext cx="8215370" cy="1323439"/>
          </a:xfrm>
          <a:prstGeom prst="rect">
            <a:avLst/>
          </a:prstGeom>
        </p:spPr>
        <p:txBody>
          <a:bodyPr wrap="square">
            <a:spAutoFit/>
          </a:bodyPr>
          <a:lstStyle/>
          <a:p>
            <a:pPr algn="just"/>
            <a:r>
              <a:rPr lang="ru-RU" sz="1600" dirty="0" smtClean="0">
                <a:solidFill>
                  <a:schemeClr val="bg1"/>
                </a:solidFill>
                <a:latin typeface="Arial" pitchFamily="34" charset="0"/>
                <a:cs typeface="Arial" pitchFamily="34" charset="0"/>
              </a:rPr>
              <a:t>Семь дней и ночей шел кровопролитный бой. И, наконец, настал час, когда воины двух фронтов (Ленинградского и Волховского), прорвав блокаду, соединились. Весь мир слушал сообщение советского радио: «…После семидневных боев войска Волховского и Ленинградского фронтов соединились и тем самым прорвали блокаду Ленинграда…»</a:t>
            </a:r>
            <a:endParaRPr lang="ru-RU" sz="1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158" y="819714"/>
            <a:ext cx="8374036" cy="4823864"/>
          </a:xfrm>
          <a:prstGeom prst="rect">
            <a:avLst/>
          </a:prstGeom>
        </p:spPr>
      </p:pic>
      <p:sp>
        <p:nvSpPr>
          <p:cNvPr id="3" name="Прямоугольник 2"/>
          <p:cNvSpPr/>
          <p:nvPr/>
        </p:nvSpPr>
        <p:spPr>
          <a:xfrm>
            <a:off x="467544" y="5733256"/>
            <a:ext cx="8358246" cy="584775"/>
          </a:xfrm>
          <a:prstGeom prst="rect">
            <a:avLst/>
          </a:prstGeom>
        </p:spPr>
        <p:txBody>
          <a:bodyPr wrap="square">
            <a:spAutoFit/>
          </a:bodyPr>
          <a:lstStyle/>
          <a:p>
            <a:r>
              <a:rPr lang="ru-RU" sz="1600" dirty="0" smtClean="0">
                <a:solidFill>
                  <a:schemeClr val="bg1"/>
                </a:solidFill>
                <a:latin typeface="Arial" pitchFamily="34" charset="0"/>
                <a:cs typeface="Arial" pitchFamily="34" charset="0"/>
              </a:rPr>
              <a:t>Блокада прорвана! Люди выходили на улицы, обнимали друг друга, плакали и смеялись, не могли поверить, что смогли дожить до этого прекрасного дня.</a:t>
            </a:r>
            <a:endParaRPr lang="ru-RU" sz="1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538" y="356990"/>
            <a:ext cx="2714644" cy="3072010"/>
          </a:xfrm>
          <a:prstGeom prst="rect">
            <a:avLst/>
          </a:prstGeom>
        </p:spPr>
      </p:pic>
      <p:pic>
        <p:nvPicPr>
          <p:cNvPr id="3" name="Рисунок 2" descr="к6.jpg"/>
          <p:cNvPicPr>
            <a:picLocks noChangeAspect="1"/>
          </p:cNvPicPr>
          <p:nvPr/>
        </p:nvPicPr>
        <p:blipFill>
          <a:blip r:embed="rId4"/>
          <a:stretch>
            <a:fillRect/>
          </a:stretch>
        </p:blipFill>
        <p:spPr>
          <a:xfrm>
            <a:off x="4429124" y="537916"/>
            <a:ext cx="3643338" cy="2748208"/>
          </a:xfrm>
          <a:prstGeom prst="rect">
            <a:avLst/>
          </a:prstGeom>
        </p:spPr>
      </p:pic>
      <p:sp>
        <p:nvSpPr>
          <p:cNvPr id="4" name="Прямоугольник 3"/>
          <p:cNvSpPr/>
          <p:nvPr/>
        </p:nvSpPr>
        <p:spPr>
          <a:xfrm>
            <a:off x="428596" y="5357826"/>
            <a:ext cx="8358246" cy="1015663"/>
          </a:xfrm>
          <a:prstGeom prst="rect">
            <a:avLst/>
          </a:prstGeom>
        </p:spPr>
        <p:txBody>
          <a:bodyPr wrap="square">
            <a:spAutoFit/>
          </a:bodyPr>
          <a:lstStyle/>
          <a:p>
            <a:r>
              <a:rPr lang="ru-RU" sz="1200" dirty="0" smtClean="0">
                <a:solidFill>
                  <a:schemeClr val="bg1"/>
                </a:solidFill>
                <a:latin typeface="Arial" pitchFamily="34" charset="0"/>
                <a:cs typeface="Arial" pitchFamily="34" charset="0"/>
              </a:rPr>
              <a:t>Защитники города – и взрослые и дети - были награждены орденами и медалями. Одни из них были на фронте с оружием в руках. За мужество, храбрость их наградили медалями «За оборону Ленинграда». Другие голодали и мерзли в блокадном городе, тушили вместе с бойцами зажигательные бомбы, работали на заводе – помогали делать снаряды и были награждены медалями « За доблестный труд в годы Великой Отечественной Войны».</a:t>
            </a:r>
            <a:endParaRPr lang="ru-RU" dirty="0"/>
          </a:p>
        </p:txBody>
      </p:sp>
      <p:pic>
        <p:nvPicPr>
          <p:cNvPr id="5" name="Рисунок 4" descr="images (3).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1538" y="3643314"/>
            <a:ext cx="863939" cy="1643074"/>
          </a:xfrm>
          <a:prstGeom prst="rect">
            <a:avLst/>
          </a:prstGeom>
        </p:spPr>
      </p:pic>
      <p:pic>
        <p:nvPicPr>
          <p:cNvPr id="6" name="Рисунок 5" descr="скачанные файлы (1).jpg"/>
          <p:cNvPicPr>
            <a:picLocks noChangeAspect="1"/>
          </p:cNvPicPr>
          <p:nvPr/>
        </p:nvPicPr>
        <p:blipFill>
          <a:blip r:embed="rId6"/>
          <a:stretch>
            <a:fillRect/>
          </a:stretch>
        </p:blipFill>
        <p:spPr>
          <a:xfrm>
            <a:off x="2285984" y="3643314"/>
            <a:ext cx="1437690" cy="1643074"/>
          </a:xfrm>
          <a:prstGeom prst="rect">
            <a:avLst/>
          </a:prstGeom>
        </p:spPr>
      </p:pic>
      <p:pic>
        <p:nvPicPr>
          <p:cNvPr id="7" name="Рисунок 6" descr="скачанные файлы (2).jpg"/>
          <p:cNvPicPr>
            <a:picLocks noChangeAspect="1"/>
          </p:cNvPicPr>
          <p:nvPr/>
        </p:nvPicPr>
        <p:blipFill>
          <a:blip r:embed="rId7"/>
          <a:stretch>
            <a:fillRect/>
          </a:stretch>
        </p:blipFill>
        <p:spPr>
          <a:xfrm>
            <a:off x="6357950" y="3556495"/>
            <a:ext cx="1500198" cy="1729893"/>
          </a:xfrm>
          <a:prstGeom prst="rect">
            <a:avLst/>
          </a:prstGeom>
        </p:spPr>
      </p:pic>
      <p:pic>
        <p:nvPicPr>
          <p:cNvPr id="11" name="Рисунок 10" descr="скачанные файлы (3).jpg"/>
          <p:cNvPicPr>
            <a:picLocks noChangeAspect="1"/>
          </p:cNvPicPr>
          <p:nvPr/>
        </p:nvPicPr>
        <p:blipFill>
          <a:blip r:embed="rId8"/>
          <a:stretch>
            <a:fillRect/>
          </a:stretch>
        </p:blipFill>
        <p:spPr>
          <a:xfrm>
            <a:off x="5143504" y="3571876"/>
            <a:ext cx="874065" cy="171451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000364" y="4357694"/>
            <a:ext cx="3071818" cy="1015663"/>
          </a:xfrm>
          <a:prstGeom prst="rect">
            <a:avLst/>
          </a:prstGeom>
        </p:spPr>
        <p:txBody>
          <a:bodyPr wrap="square">
            <a:spAutoFit/>
          </a:bodyPr>
          <a:lstStyle/>
          <a:p>
            <a:r>
              <a:rPr lang="ru-RU" sz="1000" dirty="0" smtClean="0">
                <a:solidFill>
                  <a:schemeClr val="bg1"/>
                </a:solidFill>
                <a:latin typeface="Arial" pitchFamily="34" charset="0"/>
                <a:cs typeface="Arial" pitchFamily="34" charset="0"/>
              </a:rPr>
              <a:t>А это бетонная площадка, над которой поднимаются две половины несомкнутой дуги. Это памятник солдатам, матросам, летчикам – всем тем, кто не дал врагу сомкнуть кольцо вокруг Ладожского озера, кто спас Ленинград от голодной смерти.</a:t>
            </a:r>
            <a:endParaRPr lang="ru-RU" sz="1000" dirty="0">
              <a:solidFill>
                <a:schemeClr val="bg1"/>
              </a:solidFill>
              <a:latin typeface="Arial" pitchFamily="34" charset="0"/>
              <a:cs typeface="Arial" pitchFamily="34" charset="0"/>
            </a:endParaRPr>
          </a:p>
        </p:txBody>
      </p:sp>
      <p:sp>
        <p:nvSpPr>
          <p:cNvPr id="7" name="Прямоугольник 6"/>
          <p:cNvSpPr/>
          <p:nvPr/>
        </p:nvSpPr>
        <p:spPr>
          <a:xfrm>
            <a:off x="6143636" y="5143512"/>
            <a:ext cx="3000364" cy="1477328"/>
          </a:xfrm>
          <a:prstGeom prst="rect">
            <a:avLst/>
          </a:prstGeom>
        </p:spPr>
        <p:txBody>
          <a:bodyPr wrap="square">
            <a:spAutoFit/>
          </a:bodyPr>
          <a:lstStyle/>
          <a:p>
            <a:r>
              <a:rPr lang="ru-RU" sz="1000" dirty="0" smtClean="0">
                <a:solidFill>
                  <a:schemeClr val="bg1"/>
                </a:solidFill>
                <a:latin typeface="Arial" pitchFamily="34" charset="0"/>
                <a:cs typeface="Arial" pitchFamily="34" charset="0"/>
              </a:rPr>
              <a:t>Вот монумент в память павших зенитчиков. Здесь стояла зенитная батарея, защищавшая Дорогу жизни. Много раз бомбили ее фашистские самолеты. Падали убитые герои – зенитчики, на их место становились другие герои, и батарея не умолкала. Грозен и меток был ее огонь, немало вражеских самолетов погибло от ее залпов.</a:t>
            </a:r>
            <a:endParaRPr lang="ru-RU" sz="1000" dirty="0">
              <a:solidFill>
                <a:schemeClr val="bg1"/>
              </a:solidFill>
              <a:latin typeface="Arial" pitchFamily="34" charset="0"/>
              <a:cs typeface="Arial" pitchFamily="34" charset="0"/>
            </a:endParaRPr>
          </a:p>
        </p:txBody>
      </p:sp>
      <p:pic>
        <p:nvPicPr>
          <p:cNvPr id="9" name="Рисунок 8" descr="images (7).jpg"/>
          <p:cNvPicPr>
            <a:picLocks noChangeAspect="1"/>
          </p:cNvPicPr>
          <p:nvPr/>
        </p:nvPicPr>
        <p:blipFill>
          <a:blip r:embed="rId3"/>
          <a:stretch>
            <a:fillRect/>
          </a:stretch>
        </p:blipFill>
        <p:spPr>
          <a:xfrm>
            <a:off x="6250926" y="1571612"/>
            <a:ext cx="2514948" cy="3357586"/>
          </a:xfrm>
          <a:prstGeom prst="rect">
            <a:avLst/>
          </a:prstGeom>
        </p:spPr>
      </p:pic>
      <p:sp>
        <p:nvSpPr>
          <p:cNvPr id="10" name="TextBox 9"/>
          <p:cNvSpPr txBox="1"/>
          <p:nvPr/>
        </p:nvSpPr>
        <p:spPr>
          <a:xfrm>
            <a:off x="1000100" y="785794"/>
            <a:ext cx="7286676" cy="461665"/>
          </a:xfrm>
          <a:prstGeom prst="rect">
            <a:avLst/>
          </a:prstGeom>
          <a:noFill/>
        </p:spPr>
        <p:txBody>
          <a:bodyPr wrap="square" rtlCol="0">
            <a:spAutoFit/>
          </a:bodyPr>
          <a:lstStyle/>
          <a:p>
            <a:r>
              <a:rPr lang="ru-RU" sz="2400" dirty="0" smtClean="0">
                <a:solidFill>
                  <a:schemeClr val="accent3">
                    <a:lumMod val="60000"/>
                    <a:lumOff val="40000"/>
                  </a:schemeClr>
                </a:solidFill>
              </a:rPr>
              <a:t>Мемориальный ансамбль «Дорога жизни»</a:t>
            </a:r>
            <a:endParaRPr lang="ru-RU" sz="2400" dirty="0">
              <a:solidFill>
                <a:schemeClr val="accent3">
                  <a:lumMod val="60000"/>
                  <a:lumOff val="40000"/>
                </a:schemeClr>
              </a:solidFill>
            </a:endParaRPr>
          </a:p>
        </p:txBody>
      </p:sp>
      <p:pic>
        <p:nvPicPr>
          <p:cNvPr id="11" name="Рисунок 10" descr="images (3).jpg"/>
          <p:cNvPicPr>
            <a:picLocks noChangeAspect="1"/>
          </p:cNvPicPr>
          <p:nvPr/>
        </p:nvPicPr>
        <p:blipFill>
          <a:blip r:embed="rId4"/>
          <a:stretch>
            <a:fillRect/>
          </a:stretch>
        </p:blipFill>
        <p:spPr>
          <a:xfrm>
            <a:off x="2928926" y="2071678"/>
            <a:ext cx="3113213" cy="2071702"/>
          </a:xfrm>
          <a:prstGeom prst="rect">
            <a:avLst/>
          </a:prstGeom>
        </p:spPr>
      </p:pic>
      <p:pic>
        <p:nvPicPr>
          <p:cNvPr id="13" name="Рисунок 12" descr="скачанные файлы (1).jpg"/>
          <p:cNvPicPr>
            <a:picLocks noChangeAspect="1"/>
          </p:cNvPicPr>
          <p:nvPr/>
        </p:nvPicPr>
        <p:blipFill>
          <a:blip r:embed="rId5"/>
          <a:stretch>
            <a:fillRect/>
          </a:stretch>
        </p:blipFill>
        <p:spPr>
          <a:xfrm>
            <a:off x="714348" y="4071942"/>
            <a:ext cx="1810633" cy="1752600"/>
          </a:xfrm>
          <a:prstGeom prst="rect">
            <a:avLst/>
          </a:prstGeom>
        </p:spPr>
      </p:pic>
      <p:pic>
        <p:nvPicPr>
          <p:cNvPr id="3" name="Рисунок 2" descr="л2.jpg"/>
          <p:cNvPicPr>
            <a:picLocks noChangeAspect="1"/>
          </p:cNvPicPr>
          <p:nvPr/>
        </p:nvPicPr>
        <p:blipFill>
          <a:blip r:embed="rId6"/>
          <a:stretch>
            <a:fillRect/>
          </a:stretch>
        </p:blipFill>
        <p:spPr>
          <a:xfrm>
            <a:off x="428596" y="1357298"/>
            <a:ext cx="2320618" cy="2571768"/>
          </a:xfrm>
          <a:prstGeom prst="rect">
            <a:avLst/>
          </a:prstGeom>
        </p:spPr>
      </p:pic>
      <p:sp>
        <p:nvSpPr>
          <p:cNvPr id="15" name="TextBox 14"/>
          <p:cNvSpPr txBox="1"/>
          <p:nvPr/>
        </p:nvSpPr>
        <p:spPr>
          <a:xfrm>
            <a:off x="357158" y="5929330"/>
            <a:ext cx="2286016" cy="707886"/>
          </a:xfrm>
          <a:prstGeom prst="rect">
            <a:avLst/>
          </a:prstGeom>
          <a:noFill/>
        </p:spPr>
        <p:txBody>
          <a:bodyPr wrap="square" rtlCol="0">
            <a:spAutoFit/>
          </a:bodyPr>
          <a:lstStyle/>
          <a:p>
            <a:r>
              <a:rPr lang="ru-RU" sz="1000" dirty="0" smtClean="0">
                <a:solidFill>
                  <a:schemeClr val="bg1"/>
                </a:solidFill>
                <a:latin typeface="Arial" pitchFamily="34" charset="0"/>
                <a:cs typeface="Arial" pitchFamily="34" charset="0"/>
              </a:rPr>
              <a:t>Цветок посвящен детям: «Во имя жизни и против войны. Детям – юным героям Ленинграда 1941-1944</a:t>
            </a:r>
            <a:endParaRPr lang="ru-RU" sz="10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97346"/>
            <a:ext cx="8784976" cy="3046988"/>
          </a:xfrm>
          <a:prstGeom prst="rect">
            <a:avLst/>
          </a:prstGeom>
        </p:spPr>
        <p:txBody>
          <a:bodyPr wrap="square">
            <a:spAutoFit/>
          </a:bodyPr>
          <a:lstStyle/>
          <a:p>
            <a:pPr algn="just"/>
            <a:r>
              <a:rPr lang="ru-RU" sz="1600" dirty="0">
                <a:solidFill>
                  <a:srgbClr val="000000"/>
                </a:solidFill>
                <a:latin typeface="Arial" panose="020B0604020202020204" pitchFamily="34" charset="0"/>
                <a:cs typeface="Arial" panose="020B0604020202020204" pitchFamily="34" charset="0"/>
              </a:rPr>
              <a:t>Блокада Ленинграда – одно из самых страшных и трагических событий в истории нашей страны. Блокада Ленинграда началась 8 сентября 1941-го года, а закончилась 27 января 1944-го года.</a:t>
            </a:r>
          </a:p>
          <a:p>
            <a:pPr algn="just"/>
            <a:r>
              <a:rPr lang="ru-RU" sz="1600" dirty="0">
                <a:solidFill>
                  <a:srgbClr val="000000"/>
                </a:solidFill>
                <a:latin typeface="Arial" panose="020B0604020202020204" pitchFamily="34" charset="0"/>
                <a:cs typeface="Arial" panose="020B0604020202020204" pitchFamily="34" charset="0"/>
              </a:rPr>
              <a:t>Согласно немецкому «плану Барбаросса» город должны были полностью разрушить и уничтожить, жители должны были погибнуть в самом городе, немецким войскам надлежало сравнять с землей все уцелевшие строения. Но их чудовищные планы остались невыполнимы. И потерпев неудачу в попытке захватить Ленинград штурмом, фашистская армия решила удушить население города голодом.</a:t>
            </a:r>
          </a:p>
          <a:p>
            <a:pPr algn="just"/>
            <a:r>
              <a:rPr lang="ru-RU" sz="1600" dirty="0">
                <a:solidFill>
                  <a:srgbClr val="000000"/>
                </a:solidFill>
                <a:latin typeface="Arial" panose="020B0604020202020204" pitchFamily="34" charset="0"/>
                <a:cs typeface="Arial" panose="020B0604020202020204" pitchFamily="34" charset="0"/>
              </a:rPr>
              <a:t>8 сентября 1941 года кольцо блокады вокруг Ленинграда </a:t>
            </a:r>
            <a:r>
              <a:rPr lang="ru-RU" sz="1600" dirty="0" smtClean="0">
                <a:solidFill>
                  <a:srgbClr val="000000"/>
                </a:solidFill>
                <a:latin typeface="Arial" panose="020B0604020202020204" pitchFamily="34" charset="0"/>
                <a:cs typeface="Arial" panose="020B0604020202020204" pitchFamily="34" charset="0"/>
              </a:rPr>
              <a:t>сомкнулась. Начались </a:t>
            </a:r>
            <a:r>
              <a:rPr lang="ru-RU" sz="1600" dirty="0">
                <a:solidFill>
                  <a:srgbClr val="000000"/>
                </a:solidFill>
                <a:latin typeface="Arial" panose="020B0604020202020204" pitchFamily="34" charset="0"/>
                <a:cs typeface="Arial" panose="020B0604020202020204" pitchFamily="34" charset="0"/>
              </a:rPr>
              <a:t>суровые 872 дня блокады.</a:t>
            </a:r>
          </a:p>
          <a:p>
            <a:pPr algn="just"/>
            <a:r>
              <a:rPr lang="ru-RU" sz="1600" dirty="0">
                <a:solidFill>
                  <a:srgbClr val="000000"/>
                </a:solidFill>
                <a:latin typeface="Arial" panose="020B0604020202020204" pitchFamily="34" charset="0"/>
                <a:cs typeface="Arial" panose="020B0604020202020204" pitchFamily="34" charset="0"/>
              </a:rPr>
              <a:t>Блокада – это голод, это холод. Блокада – это смерть</a:t>
            </a:r>
            <a:r>
              <a:rPr lang="ru-RU" sz="1600" dirty="0" smtClean="0">
                <a:solidFill>
                  <a:srgbClr val="000000"/>
                </a:solidFill>
                <a:latin typeface="Arial" panose="020B0604020202020204" pitchFamily="34" charset="0"/>
                <a:cs typeface="Arial" panose="020B0604020202020204" pitchFamily="34" charset="0"/>
              </a:rPr>
              <a:t>. Но </a:t>
            </a:r>
            <a:r>
              <a:rPr lang="ru-RU" sz="1600" dirty="0">
                <a:solidFill>
                  <a:srgbClr val="000000"/>
                </a:solidFill>
                <a:latin typeface="Arial" panose="020B0604020202020204" pitchFamily="34" charset="0"/>
                <a:cs typeface="Arial" panose="020B0604020202020204" pitchFamily="34" charset="0"/>
              </a:rPr>
              <a:t>Блокада – это еще и вера в Победу и желание жить!</a:t>
            </a:r>
            <a:endParaRPr lang="ru-RU" sz="1600" b="0" i="0" dirty="0">
              <a:solidFill>
                <a:srgbClr val="000000"/>
              </a:solidFill>
              <a:effectLst/>
              <a:latin typeface="Arial" panose="020B0604020202020204" pitchFamily="34" charset="0"/>
              <a:cs typeface="Arial" panose="020B0604020202020204" pitchFamily="34" charset="0"/>
            </a:endParaRPr>
          </a:p>
        </p:txBody>
      </p:sp>
      <p:sp>
        <p:nvSpPr>
          <p:cNvPr id="4" name="Прямоугольник 3"/>
          <p:cNvSpPr/>
          <p:nvPr/>
        </p:nvSpPr>
        <p:spPr>
          <a:xfrm>
            <a:off x="4211960" y="3068960"/>
            <a:ext cx="4572000" cy="2554545"/>
          </a:xfrm>
          <a:prstGeom prst="rect">
            <a:avLst/>
          </a:prstGeom>
        </p:spPr>
        <p:txBody>
          <a:bodyPr>
            <a:spAutoFit/>
          </a:bodyPr>
          <a:lstStyle/>
          <a:p>
            <a:pPr algn="just"/>
            <a:r>
              <a:rPr lang="ru-RU" sz="1600" dirty="0">
                <a:solidFill>
                  <a:srgbClr val="000000"/>
                </a:solidFill>
                <a:latin typeface="Arial" panose="020B0604020202020204" pitchFamily="34" charset="0"/>
                <a:cs typeface="Arial" panose="020B0604020202020204" pitchFamily="34" charset="0"/>
              </a:rPr>
              <a:t>Весной 1942 года немецкое командование заявило: </a:t>
            </a:r>
            <a:r>
              <a:rPr lang="ru-RU" sz="1600" b="1" i="1" dirty="0">
                <a:solidFill>
                  <a:srgbClr val="000000"/>
                </a:solidFill>
                <a:latin typeface="Arial" panose="020B0604020202020204" pitchFamily="34" charset="0"/>
                <a:cs typeface="Arial" panose="020B0604020202020204" pitchFamily="34" charset="0"/>
              </a:rPr>
              <a:t>«Отныне даже птица не сможет пролететь через кольцо блокады».</a:t>
            </a:r>
            <a:endParaRPr lang="ru-RU" sz="1600" dirty="0">
              <a:solidFill>
                <a:srgbClr val="000000"/>
              </a:solidFill>
              <a:latin typeface="Arial" panose="020B0604020202020204" pitchFamily="34" charset="0"/>
              <a:cs typeface="Arial" panose="020B0604020202020204" pitchFamily="34" charset="0"/>
            </a:endParaRPr>
          </a:p>
          <a:p>
            <a:pPr algn="just"/>
            <a:r>
              <a:rPr lang="ru-RU" sz="1600" dirty="0">
                <a:solidFill>
                  <a:srgbClr val="000000"/>
                </a:solidFill>
                <a:latin typeface="Arial" panose="020B0604020202020204" pitchFamily="34" charset="0"/>
                <a:cs typeface="Arial" panose="020B0604020202020204" pitchFamily="34" charset="0"/>
              </a:rPr>
              <a:t>Но ленинградцы продолжали верить в Победу. Именно тогда появилась Блокадная ласточка. Это маленький жестяной значок, а на нем – ласточка с письмом в клюве. Весной 1942 года его начали носить на одежде многие жители Ленинграда</a:t>
            </a:r>
            <a:r>
              <a:rPr lang="ru-RU" sz="1600" dirty="0" smtClean="0">
                <a:solidFill>
                  <a:srgbClr val="000000"/>
                </a:solidFill>
                <a:latin typeface="Arial" panose="020B0604020202020204" pitchFamily="34" charset="0"/>
                <a:cs typeface="Arial" panose="020B0604020202020204" pitchFamily="34" charset="0"/>
              </a:rPr>
              <a:t>. Этот </a:t>
            </a:r>
            <a:r>
              <a:rPr lang="ru-RU" sz="1600" dirty="0">
                <a:solidFill>
                  <a:srgbClr val="000000"/>
                </a:solidFill>
                <a:latin typeface="Arial" panose="020B0604020202020204" pitchFamily="34" charset="0"/>
                <a:cs typeface="Arial" panose="020B0604020202020204" pitchFamily="34" charset="0"/>
              </a:rPr>
              <a:t>символ стал ответом на заявления немецкой пропаганды. </a:t>
            </a:r>
            <a:endParaRPr lang="ru-RU" sz="1600" b="0" i="0" dirty="0">
              <a:solidFill>
                <a:srgbClr val="000000"/>
              </a:solidFill>
              <a:effectLst/>
              <a:latin typeface="Arial" panose="020B0604020202020204" pitchFamily="34" charset="0"/>
              <a:cs typeface="Arial" panose="020B0604020202020204" pitchFamily="34" charset="0"/>
            </a:endParaRPr>
          </a:p>
        </p:txBody>
      </p:sp>
      <p:pic>
        <p:nvPicPr>
          <p:cNvPr id="1028" name="Picture 4" descr="https://fsd.multiurok.ru/html/2024/01/22/s_65aecb1f61092/php4ejqxC_Patrioticheskaya-akciya_html_830b13aafde4b0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51" y="3323473"/>
            <a:ext cx="3943309" cy="2220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375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3" y="4690944"/>
            <a:ext cx="8286808" cy="1938992"/>
          </a:xfrm>
          <a:prstGeom prst="rect">
            <a:avLst/>
          </a:prstGeom>
        </p:spPr>
        <p:txBody>
          <a:bodyPr wrap="square">
            <a:spAutoFit/>
          </a:bodyPr>
          <a:lstStyle/>
          <a:p>
            <a:pPr lvl="0">
              <a:defRPr/>
            </a:pPr>
            <a:r>
              <a:rPr lang="ru-RU" sz="2000" dirty="0" smtClean="0">
                <a:solidFill>
                  <a:schemeClr val="bg1"/>
                </a:solidFill>
                <a:latin typeface="Arial" pitchFamily="34" charset="0"/>
                <a:cs typeface="Arial" pitchFamily="34" charset="0"/>
              </a:rPr>
              <a:t> </a:t>
            </a:r>
            <a:r>
              <a:rPr lang="ru-RU" sz="2000" dirty="0" smtClean="0">
                <a:solidFill>
                  <a:schemeClr val="bg1"/>
                </a:solidFill>
                <a:latin typeface="Arial" pitchFamily="34" charset="0"/>
                <a:cs typeface="Arial" pitchFamily="34" charset="0"/>
              </a:rPr>
              <a:t>27 января – памятный день для </a:t>
            </a:r>
            <a:r>
              <a:rPr lang="ru-RU" sz="2000" dirty="0" smtClean="0">
                <a:solidFill>
                  <a:schemeClr val="bg1"/>
                </a:solidFill>
                <a:latin typeface="Arial" pitchFamily="34" charset="0"/>
                <a:cs typeface="Arial" pitchFamily="34" charset="0"/>
              </a:rPr>
              <a:t>нашей страны. </a:t>
            </a:r>
            <a:r>
              <a:rPr lang="ru-RU" sz="2000" dirty="0" smtClean="0">
                <a:solidFill>
                  <a:schemeClr val="bg1"/>
                </a:solidFill>
                <a:latin typeface="Arial" pitchFamily="34" charset="0"/>
                <a:cs typeface="Arial" pitchFamily="34" charset="0"/>
              </a:rPr>
              <a:t>Этот день, с одной стороны, радостный, а с другой стороны, день скорби. Радостный он потому, </a:t>
            </a:r>
            <a:r>
              <a:rPr lang="ru-RU" sz="2000" dirty="0" smtClean="0">
                <a:solidFill>
                  <a:schemeClr val="bg1"/>
                </a:solidFill>
                <a:latin typeface="Arial" pitchFamily="34" charset="0"/>
                <a:cs typeface="Arial" pitchFamily="34" charset="0"/>
              </a:rPr>
              <a:t>что 81 год </a:t>
            </a:r>
            <a:r>
              <a:rPr lang="ru-RU" sz="2000" dirty="0" smtClean="0">
                <a:solidFill>
                  <a:schemeClr val="bg1"/>
                </a:solidFill>
                <a:latin typeface="Arial" pitchFamily="34" charset="0"/>
                <a:cs typeface="Arial" pitchFamily="34" charset="0"/>
              </a:rPr>
              <a:t>назад, во время войны с Германией, 27 января 1944 года, </a:t>
            </a:r>
            <a:r>
              <a:rPr lang="ru-RU" sz="2000" dirty="0" smtClean="0">
                <a:solidFill>
                  <a:schemeClr val="bg1"/>
                </a:solidFill>
                <a:latin typeface="Arial" pitchFamily="34" charset="0"/>
                <a:cs typeface="Arial" pitchFamily="34" charset="0"/>
              </a:rPr>
              <a:t> </a:t>
            </a:r>
            <a:r>
              <a:rPr lang="ru-RU" sz="2000" dirty="0" smtClean="0">
                <a:solidFill>
                  <a:schemeClr val="bg1"/>
                </a:solidFill>
                <a:latin typeface="Arial" pitchFamily="34" charset="0"/>
                <a:cs typeface="Arial" pitchFamily="34" charset="0"/>
              </a:rPr>
              <a:t>город был освобожден от фашистской блокады. А скорбный день потому, что погибло очень много людей. Вы знаете, что такое </a:t>
            </a:r>
            <a:r>
              <a:rPr lang="ru-RU" sz="2000" b="1" dirty="0" smtClean="0">
                <a:solidFill>
                  <a:schemeClr val="bg1"/>
                </a:solidFill>
                <a:latin typeface="Arial" pitchFamily="34" charset="0"/>
                <a:cs typeface="Arial" pitchFamily="34" charset="0"/>
              </a:rPr>
              <a:t>БЛОКАДА?</a:t>
            </a:r>
            <a:endParaRPr lang="ru-RU" sz="2000" dirty="0" smtClean="0">
              <a:solidFill>
                <a:schemeClr val="bg1"/>
              </a:solidFill>
              <a:latin typeface="Arial" pitchFamily="34" charset="0"/>
              <a:cs typeface="Arial" pitchFamily="34" charset="0"/>
            </a:endParaRPr>
          </a:p>
        </p:txBody>
      </p:sp>
      <p:pic>
        <p:nvPicPr>
          <p:cNvPr id="4" name="Рисунок 3" descr="images (24).jpg"/>
          <p:cNvPicPr>
            <a:picLocks noChangeAspect="1"/>
          </p:cNvPicPr>
          <p:nvPr/>
        </p:nvPicPr>
        <p:blipFill>
          <a:blip r:embed="rId2"/>
          <a:stretch>
            <a:fillRect/>
          </a:stretch>
        </p:blipFill>
        <p:spPr>
          <a:xfrm>
            <a:off x="686161" y="404664"/>
            <a:ext cx="7849573" cy="428628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1.JPG"/>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1285852" y="285728"/>
            <a:ext cx="6357982" cy="4631773"/>
          </a:xfrm>
        </p:spPr>
      </p:pic>
      <p:sp>
        <p:nvSpPr>
          <p:cNvPr id="6" name="Овал 5"/>
          <p:cNvSpPr/>
          <p:nvPr/>
        </p:nvSpPr>
        <p:spPr>
          <a:xfrm>
            <a:off x="3000364" y="1857364"/>
            <a:ext cx="612000" cy="61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428596" y="4929198"/>
            <a:ext cx="8358246" cy="1446550"/>
          </a:xfrm>
          <a:prstGeom prst="rect">
            <a:avLst/>
          </a:prstGeom>
        </p:spPr>
        <p:txBody>
          <a:bodyPr wrap="square">
            <a:spAutoFit/>
          </a:bodyPr>
          <a:lstStyle/>
          <a:p>
            <a:r>
              <a:rPr lang="ru-RU" sz="1100" dirty="0" smtClean="0">
                <a:solidFill>
                  <a:schemeClr val="bg1"/>
                </a:solidFill>
                <a:latin typeface="Arial" pitchFamily="34" charset="0"/>
                <a:cs typeface="Arial" pitchFamily="34" charset="0"/>
              </a:rPr>
              <a:t>Посмотрите на </a:t>
            </a:r>
            <a:r>
              <a:rPr lang="ru-RU" sz="1100" dirty="0" smtClean="0">
                <a:solidFill>
                  <a:schemeClr val="bg1"/>
                </a:solidFill>
                <a:latin typeface="Arial" pitchFamily="34" charset="0"/>
                <a:cs typeface="Arial" pitchFamily="34" charset="0"/>
              </a:rPr>
              <a:t>карту. Город </a:t>
            </a:r>
            <a:r>
              <a:rPr lang="ru-RU" sz="1100" dirty="0" smtClean="0">
                <a:solidFill>
                  <a:schemeClr val="bg1"/>
                </a:solidFill>
                <a:latin typeface="Arial" pitchFamily="34" charset="0"/>
                <a:cs typeface="Arial" pitchFamily="34" charset="0"/>
              </a:rPr>
              <a:t>находится там, где  нарисован красный круг. Слева – Финский залив, справа – Ладожское озеро. А сверху и снизу город окружен черными  крестами. Что это значит? Почему они появились на карте? Ломаный чёрный крест- это фашистский знак. И называется он «свастика». На всех знаменах, технике фашистов была изображена свастика. За границей свастики земля нарисована коричневой. Это значит, что ее захватили фашисты. А где стояли наши войска, Красная Армия, нарисованы звезды. Это так близко подошли враги к нашему городу, что могли обстреливать из пушек все улицы. Посмотрите, враги не просто подошли близко к городу. Фашистам удалось окружить его. А из окруженного города нельзя выехать ни на поезде, ни на машине. И приехать никто не может в окруженный город. Все пути к нему на суше захвачены фашистами. А когда город окружен врагами, это и значит, что он в блокаде. </a:t>
            </a:r>
            <a:endParaRPr lang="ru-RU" sz="11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jpg"/>
          <p:cNvPicPr>
            <a:picLocks noChangeAspect="1"/>
          </p:cNvPicPr>
          <p:nvPr/>
        </p:nvPicPr>
        <p:blipFill>
          <a:blip r:embed="rId3" cstate="print"/>
          <a:stretch>
            <a:fillRect/>
          </a:stretch>
        </p:blipFill>
        <p:spPr>
          <a:xfrm>
            <a:off x="428596" y="357166"/>
            <a:ext cx="8297058" cy="5400000"/>
          </a:xfrm>
          <a:prstGeom prst="rect">
            <a:avLst/>
          </a:prstGeom>
        </p:spPr>
      </p:pic>
      <p:sp>
        <p:nvSpPr>
          <p:cNvPr id="3" name="Прямоугольник 2"/>
          <p:cNvSpPr/>
          <p:nvPr/>
        </p:nvSpPr>
        <p:spPr>
          <a:xfrm>
            <a:off x="611560" y="5805264"/>
            <a:ext cx="8466208" cy="707886"/>
          </a:xfrm>
          <a:prstGeom prst="rect">
            <a:avLst/>
          </a:prstGeom>
        </p:spPr>
        <p:txBody>
          <a:bodyPr wrap="square">
            <a:spAutoFit/>
          </a:bodyPr>
          <a:lstStyle/>
          <a:p>
            <a:pPr>
              <a:defRPr/>
            </a:pPr>
            <a:r>
              <a:rPr lang="ru-RU" sz="2000" dirty="0" smtClean="0">
                <a:solidFill>
                  <a:schemeClr val="bg1"/>
                </a:solidFill>
                <a:latin typeface="Arial" pitchFamily="34" charset="0"/>
                <a:cs typeface="Arial" pitchFamily="34" charset="0"/>
              </a:rPr>
              <a:t>Днем и ночью немцы бомбили и обстреливали город. Немцы вели постоянные обстрелы, которые иногда  длились 26 часов подряд</a:t>
            </a:r>
            <a:r>
              <a:rPr lang="ru-RU" sz="1200" dirty="0" smtClean="0">
                <a:solidFill>
                  <a:schemeClr val="bg1"/>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4875" y="571480"/>
            <a:ext cx="3665786" cy="5072098"/>
          </a:xfrm>
          <a:prstGeom prst="rect">
            <a:avLst/>
          </a:prstGeom>
        </p:spPr>
      </p:pic>
      <p:sp>
        <p:nvSpPr>
          <p:cNvPr id="3" name="TextBox 2"/>
          <p:cNvSpPr txBox="1"/>
          <p:nvPr/>
        </p:nvSpPr>
        <p:spPr>
          <a:xfrm>
            <a:off x="1317881" y="5805264"/>
            <a:ext cx="6793987" cy="707886"/>
          </a:xfrm>
          <a:prstGeom prst="rect">
            <a:avLst/>
          </a:prstGeom>
          <a:noFill/>
        </p:spPr>
        <p:txBody>
          <a:bodyPr wrap="square" rtlCol="0">
            <a:spAutoFit/>
          </a:bodyPr>
          <a:lstStyle/>
          <a:p>
            <a:r>
              <a:rPr lang="ru-RU" sz="2000" dirty="0" smtClean="0">
                <a:solidFill>
                  <a:schemeClr val="bg1"/>
                </a:solidFill>
                <a:latin typeface="Arial" pitchFamily="34" charset="0"/>
                <a:cs typeface="Arial" pitchFamily="34" charset="0"/>
              </a:rPr>
              <a:t>Было очень страшно. Когда начинались обстрелы жители  прятались в бомбоубежищах.</a:t>
            </a:r>
            <a:endParaRPr lang="ru-RU" sz="2000" dirty="0">
              <a:solidFill>
                <a:schemeClr val="bg1"/>
              </a:solidFill>
              <a:latin typeface="Arial" pitchFamily="34" charset="0"/>
              <a:cs typeface="Arial" pitchFamily="34" charset="0"/>
            </a:endParaRPr>
          </a:p>
        </p:txBody>
      </p:sp>
      <p:pic>
        <p:nvPicPr>
          <p:cNvPr id="6" name="Рисунок 5" descr="images (6).jpg"/>
          <p:cNvPicPr>
            <a:picLocks noChangeAspect="1"/>
          </p:cNvPicPr>
          <p:nvPr/>
        </p:nvPicPr>
        <p:blipFill>
          <a:blip r:embed="rId3"/>
          <a:stretch>
            <a:fillRect/>
          </a:stretch>
        </p:blipFill>
        <p:spPr>
          <a:xfrm>
            <a:off x="809685" y="571480"/>
            <a:ext cx="3375251" cy="507209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s (26).jpg"/>
          <p:cNvPicPr>
            <a:picLocks noChangeAspect="1"/>
          </p:cNvPicPr>
          <p:nvPr/>
        </p:nvPicPr>
        <p:blipFill>
          <a:blip r:embed="rId3"/>
          <a:stretch>
            <a:fillRect/>
          </a:stretch>
        </p:blipFill>
        <p:spPr>
          <a:xfrm>
            <a:off x="1428728" y="1000108"/>
            <a:ext cx="6087429" cy="4286280"/>
          </a:xfrm>
          <a:prstGeom prst="rect">
            <a:avLst/>
          </a:prstGeom>
        </p:spPr>
      </p:pic>
      <p:sp>
        <p:nvSpPr>
          <p:cNvPr id="3" name="Прямоугольник 2"/>
          <p:cNvSpPr/>
          <p:nvPr/>
        </p:nvSpPr>
        <p:spPr>
          <a:xfrm>
            <a:off x="539552" y="5286388"/>
            <a:ext cx="8072494" cy="1323439"/>
          </a:xfrm>
          <a:prstGeom prst="rect">
            <a:avLst/>
          </a:prstGeom>
        </p:spPr>
        <p:txBody>
          <a:bodyPr wrap="square">
            <a:spAutoFit/>
          </a:bodyPr>
          <a:lstStyle/>
          <a:p>
            <a:pPr algn="just"/>
            <a:r>
              <a:rPr lang="ru-RU" sz="1600" dirty="0" smtClean="0">
                <a:solidFill>
                  <a:schemeClr val="bg1"/>
                </a:solidFill>
                <a:latin typeface="Arial" pitchFamily="34" charset="0"/>
                <a:cs typeface="Arial" pitchFamily="34" charset="0"/>
              </a:rPr>
              <a:t>Все жители встали на защиту города. Выпустили плакат: «Защитим город Ленина». Немецкая армия не встречала сопротивления в других странах. Гитлер был уверен, что и этот город упадет к его ногам. Но он просчитался.  Жители не допускали даже мысли о том, чтобы сдаться врагу. Все встали на защиту любимого города.</a:t>
            </a:r>
            <a:endParaRPr lang="ru-RU" sz="1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83343976c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597" y="428604"/>
            <a:ext cx="3786214" cy="2558399"/>
          </a:xfrm>
          <a:prstGeom prst="rect">
            <a:avLst/>
          </a:prstGeom>
        </p:spPr>
      </p:pic>
      <p:pic>
        <p:nvPicPr>
          <p:cNvPr id="3" name="Рисунок 2" descr="3f69b3ee615ee768878df90930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7158" y="3143248"/>
            <a:ext cx="4373332" cy="3357586"/>
          </a:xfrm>
          <a:prstGeom prst="rect">
            <a:avLst/>
          </a:prstGeom>
        </p:spPr>
      </p:pic>
      <p:pic>
        <p:nvPicPr>
          <p:cNvPr id="4" name="Рисунок 3" descr="а9.jpg"/>
          <p:cNvPicPr>
            <a:picLocks noChangeAspect="1"/>
          </p:cNvPicPr>
          <p:nvPr/>
        </p:nvPicPr>
        <p:blipFill>
          <a:blip r:embed="rId5"/>
          <a:stretch>
            <a:fillRect/>
          </a:stretch>
        </p:blipFill>
        <p:spPr>
          <a:xfrm>
            <a:off x="4834618" y="428605"/>
            <a:ext cx="3485829" cy="2857520"/>
          </a:xfrm>
          <a:prstGeom prst="rect">
            <a:avLst/>
          </a:prstGeom>
        </p:spPr>
      </p:pic>
      <p:sp>
        <p:nvSpPr>
          <p:cNvPr id="5" name="TextBox 4"/>
          <p:cNvSpPr txBox="1"/>
          <p:nvPr/>
        </p:nvSpPr>
        <p:spPr>
          <a:xfrm>
            <a:off x="5004048" y="3698656"/>
            <a:ext cx="3714776" cy="2246769"/>
          </a:xfrm>
          <a:prstGeom prst="rect">
            <a:avLst/>
          </a:prstGeom>
          <a:noFill/>
        </p:spPr>
        <p:txBody>
          <a:bodyPr wrap="square" rtlCol="0">
            <a:spAutoFit/>
          </a:bodyPr>
          <a:lstStyle/>
          <a:p>
            <a:pPr algn="just"/>
            <a:r>
              <a:rPr lang="ru-RU" sz="2000" dirty="0" smtClean="0">
                <a:solidFill>
                  <a:schemeClr val="bg1"/>
                </a:solidFill>
                <a:latin typeface="Arial" pitchFamily="34" charset="0"/>
                <a:cs typeface="Arial" pitchFamily="34" charset="0"/>
              </a:rPr>
              <a:t>На заводы пришли женщины, подростки. Они учились работать на станках, потому что на фронте были нужны мины, пушки, пулеметы, гранаты, снаряды. </a:t>
            </a:r>
          </a:p>
          <a:p>
            <a:pPr algn="just"/>
            <a:r>
              <a:rPr lang="ru-RU" sz="2000" dirty="0" smtClean="0">
                <a:solidFill>
                  <a:schemeClr val="bg1"/>
                </a:solidFill>
                <a:latin typeface="Arial" pitchFamily="34" charset="0"/>
                <a:cs typeface="Arial" pitchFamily="34" charset="0"/>
              </a:rPr>
              <a:t> </a:t>
            </a:r>
            <a:endParaRPr lang="ru-RU" sz="20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1700</TotalTime>
  <Words>1369</Words>
  <Application>Microsoft Office PowerPoint</Application>
  <PresentationFormat>Экран (4:3)</PresentationFormat>
  <Paragraphs>59</Paragraphs>
  <Slides>27</Slides>
  <Notes>18</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Arial</vt:lpstr>
      <vt:lpstr>Calibri</vt:lpstr>
      <vt:lpstr>Verdana</vt:lpstr>
      <vt:lpstr>Wingdings 2</vt:lpstr>
      <vt:lpstr>Бумажная</vt:lpstr>
      <vt:lpstr>27 ЯНВАРЯ 1944года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27 ЯНВАРЯ 1944года  70 лет назад</dc:title>
  <dc:creator>nady</dc:creator>
  <cp:lastModifiedBy>Hewlett-Packard Company</cp:lastModifiedBy>
  <cp:revision>184</cp:revision>
  <dcterms:created xsi:type="dcterms:W3CDTF">2014-01-16T14:40:29Z</dcterms:created>
  <dcterms:modified xsi:type="dcterms:W3CDTF">2025-01-24T11:30:17Z</dcterms:modified>
</cp:coreProperties>
</file>