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90" r:id="rId3"/>
    <p:sldId id="270" r:id="rId4"/>
    <p:sldId id="289" r:id="rId5"/>
    <p:sldId id="288" r:id="rId6"/>
    <p:sldId id="287" r:id="rId7"/>
    <p:sldId id="291" r:id="rId8"/>
    <p:sldId id="286" r:id="rId9"/>
    <p:sldId id="279" r:id="rId10"/>
    <p:sldId id="283" r:id="rId11"/>
    <p:sldId id="298" r:id="rId12"/>
    <p:sldId id="284" r:id="rId13"/>
    <p:sldId id="285" r:id="rId14"/>
    <p:sldId id="294" r:id="rId15"/>
    <p:sldId id="292" r:id="rId16"/>
    <p:sldId id="293" r:id="rId17"/>
    <p:sldId id="295" r:id="rId18"/>
    <p:sldId id="296" r:id="rId19"/>
    <p:sldId id="303" r:id="rId20"/>
    <p:sldId id="300" r:id="rId21"/>
    <p:sldId id="297" r:id="rId22"/>
    <p:sldId id="301" r:id="rId23"/>
    <p:sldId id="305" r:id="rId24"/>
    <p:sldId id="30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54C-6F82-4452-9FA4-2D365FBFAF53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FD27-C34E-4D53-84F7-D1F3EC355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5733256"/>
            <a:ext cx="205172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267744" y="5733256"/>
            <a:ext cx="6876256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5589240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1cprogress.ru/wp-content/uploads/2014/05/%D0%90%D0%BD%D0%B0%D1%82%D0%BE%D0%BC%D0%B8%D1%8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1800200" cy="16910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Скругленный прямоугольник 10"/>
          <p:cNvSpPr/>
          <p:nvPr userDrawn="1"/>
        </p:nvSpPr>
        <p:spPr>
          <a:xfrm>
            <a:off x="251520" y="260648"/>
            <a:ext cx="8640960" cy="496855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5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54C-6F82-4452-9FA4-2D365FBFAF53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FD27-C34E-4D53-84F7-D1F3EC3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5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54C-6F82-4452-9FA4-2D365FBFAF53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FD27-C34E-4D53-84F7-D1F3EC355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5661248"/>
            <a:ext cx="205172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54C-6F82-4452-9FA4-2D365FBFAF53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FD27-C34E-4D53-84F7-D1F3EC355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589240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733256"/>
            <a:ext cx="205172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267744" y="5733256"/>
            <a:ext cx="6876256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2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54C-6F82-4452-9FA4-2D365FBFAF53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FD27-C34E-4D53-84F7-D1F3EC3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8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54C-6F82-4452-9FA4-2D365FBFAF53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FD27-C34E-4D53-84F7-D1F3EC3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6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54C-6F82-4452-9FA4-2D365FBFAF53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FD27-C34E-4D53-84F7-D1F3EC3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6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54C-6F82-4452-9FA4-2D365FBFAF53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FD27-C34E-4D53-84F7-D1F3EC3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54C-6F82-4452-9FA4-2D365FBFAF53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FD27-C34E-4D53-84F7-D1F3EC3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1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54C-6F82-4452-9FA4-2D365FBFAF53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FD27-C34E-4D53-84F7-D1F3EC3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28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54C-6F82-4452-9FA4-2D365FBFAF53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FD27-C34E-4D53-84F7-D1F3EC3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1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BC54C-6F82-4452-9FA4-2D365FBFAF53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DFD27-C34E-4D53-84F7-D1F3EC355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8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39RUS\Desktop\витаитны открытый урок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0"/>
            <a:ext cx="9157528" cy="685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39RUS\Desktop\d6ac2587891b0f9334472dca57aaf4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r="8670"/>
          <a:stretch/>
        </p:blipFill>
        <p:spPr bwMode="auto">
          <a:xfrm>
            <a:off x="0" y="76510"/>
            <a:ext cx="3525993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95128" y="1268760"/>
            <a:ext cx="78488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здоровья»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4671000"/>
            <a:ext cx="33843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>
              <a:defRPr/>
            </a:pP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pPr>
              <a:defRPr/>
            </a:pP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МАОУ СОШ г. Нестерова имени В. И. Пацаева</a:t>
            </a:r>
          </a:p>
          <a:p>
            <a:pPr>
              <a:defRPr/>
            </a:pP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Коршунова Любовь Алексеевна</a:t>
            </a:r>
          </a:p>
          <a:p>
            <a:pPr>
              <a:defRPr/>
            </a:pPr>
            <a:endParaRPr lang="ru-RU" sz="2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9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6962" y="55861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обозначенную проблему </a:t>
            </a: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39RUS\Desktop\фото на урок\0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4" b="8186"/>
          <a:stretch/>
        </p:blipFill>
        <p:spPr bwMode="auto">
          <a:xfrm>
            <a:off x="91849" y="66030"/>
            <a:ext cx="1743847" cy="249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39RUS\Desktop\фото на урок\chto-takoe-rahit-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699" y="0"/>
            <a:ext cx="1842770" cy="265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39RUS\Desktop\фото на урок\image16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84" y="2721227"/>
            <a:ext cx="2967983" cy="2363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39RUS\Desktop\фото на урок\9944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21226"/>
            <a:ext cx="2028825" cy="236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39RUS\Desktop\фото на урок\doctors-am-cinga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54"/>
          <a:stretch/>
        </p:blipFill>
        <p:spPr bwMode="auto">
          <a:xfrm>
            <a:off x="2111543" y="798615"/>
            <a:ext cx="2318752" cy="1736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39RUS\Desktop\мой урок витамины\фото на урок\doctors-am-cinga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7"/>
          <a:stretch/>
        </p:blipFill>
        <p:spPr bwMode="auto">
          <a:xfrm>
            <a:off x="4524882" y="828311"/>
            <a:ext cx="2279366" cy="1736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39RUS\Desktop\фото на урок\hello_html_4899f50f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44" y="2721226"/>
            <a:ext cx="2021840" cy="236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39RUS\Desktop\фото на урок\0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45" y="5200901"/>
            <a:ext cx="2114550" cy="1585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39RUS\Desktop\фото на урок\48594movie1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1" r="30388" b="18008"/>
          <a:stretch/>
        </p:blipFill>
        <p:spPr bwMode="auto">
          <a:xfrm>
            <a:off x="4856945" y="5200901"/>
            <a:ext cx="1916039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39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194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404664"/>
            <a:ext cx="6120680" cy="646331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авитаминоза.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1196752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Стрессы – при них интенсивно расходуются витамины В1; В2; В3; В6; Р8;</a:t>
            </a:r>
          </a:p>
          <a:p>
            <a:pPr marL="228600" indent="-228600"/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Загрязненная окружающая среда, воздействие радиоактивных и химических веществ, ядов;  </a:t>
            </a:r>
          </a:p>
          <a:p>
            <a:pPr marL="228600" indent="-228600"/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Длительный прием  антибиотиков;</a:t>
            </a:r>
          </a:p>
          <a:p>
            <a:pPr marL="228600" indent="-228600"/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Недостаточное пребывание на свежем воздухе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</a:rPr>
              <a:t>;</a:t>
            </a:r>
          </a:p>
          <a:p>
            <a:pPr marL="228600" indent="-228600"/>
            <a:endParaRPr lang="ru-RU" sz="2800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Алкоголь и табакокурение. Ядовитые компоненты табачного дыма разрушают витамин «С». У курильщиков потребность в витаминах возрастает в 1,5–2 раза. 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87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31031"/>
            <a:ext cx="6048672" cy="461665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rgbClr val="C00000"/>
                </a:solidFill>
                <a:latin typeface="Times New Roman"/>
                <a:ea typeface="Calibri"/>
              </a:rPr>
              <a:t>Как правильно принимать витамины</a:t>
            </a: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. 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568952" cy="52322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n w="11430"/>
                <a:solidFill>
                  <a:srgbClr val="7030A0"/>
                </a:solidFill>
                <a:latin typeface="Times New Roman"/>
                <a:ea typeface="Calibri"/>
              </a:rPr>
              <a:t>ВСЕ ВИТАМИННЫЕ ПРЕПАРАТЫ ПРИНИМАТЬ ТОЛЬКО ВО ВРЕМЯ </a:t>
            </a:r>
          </a:p>
          <a:p>
            <a:r>
              <a:rPr lang="ru-RU" b="1" dirty="0">
                <a:ln w="11430"/>
                <a:solidFill>
                  <a:srgbClr val="7030A0"/>
                </a:solidFill>
                <a:latin typeface="Times New Roman"/>
                <a:ea typeface="Calibri"/>
              </a:rPr>
              <a:t>     ИЛИ ПОСЛЕ ЕДЫ,   так они лучше всасываются  в желудке и тонкой  </a:t>
            </a:r>
          </a:p>
          <a:p>
            <a:r>
              <a:rPr lang="ru-RU" b="1" dirty="0">
                <a:ln w="11430"/>
                <a:solidFill>
                  <a:srgbClr val="7030A0"/>
                </a:solidFill>
                <a:latin typeface="Times New Roman"/>
                <a:ea typeface="Calibri"/>
              </a:rPr>
              <a:t>     кишке.</a:t>
            </a:r>
            <a:endParaRPr lang="ru-RU" b="1" dirty="0">
              <a:ln w="11430"/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n w="11430"/>
                <a:solidFill>
                  <a:srgbClr val="7030A0"/>
                </a:solidFill>
                <a:latin typeface="Times New Roman"/>
                <a:ea typeface="Calibri"/>
              </a:rPr>
              <a:t>ВСЕ ВИТАМИНЫ делятся на  МОНОВИТАМИНЫ -  содержат только один какой - то витамин-(например  только А) и ПОЛИВИТАМИНЫ- содержат несколько групп + мин.  соли.   ( показать на выставке)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n w="11430"/>
                <a:solidFill>
                  <a:srgbClr val="7030A0"/>
                </a:solidFill>
                <a:latin typeface="Times New Roman"/>
                <a:ea typeface="Calibri"/>
              </a:rPr>
              <a:t>                                                                                                                                                                ВСЕ ПОЛИВИТАМИНЫ ЛУЧШЕ НЕ РАЗЖЁВЫВАТЬ, А ГЛОТАТЬ, ЗАПИВАЯ ВОДОЙ, а вот  таблетки аскорбиновой  кислоты  с глюкозой можно сосать.   </a:t>
            </a:r>
            <a:endParaRPr lang="ru-RU" b="1" dirty="0">
              <a:ln w="11430"/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n w="11430"/>
                <a:solidFill>
                  <a:srgbClr val="7030A0"/>
                </a:solidFill>
                <a:latin typeface="Times New Roman"/>
                <a:ea typeface="Calibri"/>
              </a:rPr>
              <a:t>В  зимнее  -  весенний  период,    людям желательно принимать препараты, содержащие аскорбиновую кислоту - до 70милигр. в сутки.</a:t>
            </a:r>
            <a:endParaRPr lang="ru-RU" b="1" dirty="0">
              <a:ln w="11430"/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n w="11430"/>
                <a:solidFill>
                  <a:srgbClr val="7030A0"/>
                </a:solidFill>
                <a:latin typeface="Times New Roman"/>
                <a:ea typeface="Calibri"/>
              </a:rPr>
              <a:t>СЛЕДУЕТ ЗНАТЬ, ЧТО  витаминные препараты,  принятые в избытке могут вызвать  ОТРАВЛЕНИЕ  в организме.</a:t>
            </a:r>
            <a:endParaRPr lang="ru-RU" b="1" dirty="0">
              <a:ln w="11430"/>
              <a:solidFill>
                <a:srgbClr val="7030A0"/>
              </a:solidFill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ln w="11430"/>
                <a:solidFill>
                  <a:srgbClr val="7030A0"/>
                </a:solidFill>
                <a:latin typeface="Times New Roman"/>
                <a:ea typeface="Calibri"/>
              </a:rPr>
              <a:t>ДЕТЯМ НЕ РАЗРЕШАЙТЕ  ЕСТЬ  ВИТАМИНЫ  КАК  ЛАКОМСТВО. 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ln w="11430"/>
                <a:solidFill>
                  <a:srgbClr val="7030A0"/>
                </a:solidFill>
                <a:latin typeface="Times New Roman"/>
                <a:ea typeface="Calibri"/>
              </a:rPr>
              <a:t>ПРИНИМАЙТЕ  ВИТАМИНЫ    ТОЛЬКО ПО      УКАЗАНЫМ  ДОЗАМ!</a:t>
            </a:r>
            <a:r>
              <a:rPr lang="ru-RU" sz="3200" b="1" dirty="0">
                <a:ln w="11430"/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ln w="11430"/>
              <a:solidFill>
                <a:srgbClr val="7030A0"/>
              </a:solidFill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 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539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314790"/>
            <a:ext cx="741682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n w="11430"/>
                <a:solidFill>
                  <a:srgbClr val="C00000"/>
                </a:solidFill>
                <a:latin typeface="Times New Roman"/>
                <a:ea typeface="Times New Roman"/>
              </a:rPr>
              <a:t>Что мешает усвоению витаминов:</a:t>
            </a:r>
            <a:endParaRPr lang="ru-RU" sz="3200" b="1" dirty="0">
              <a:ln w="11430"/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48" y="1180257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</a:rPr>
              <a:t>алкоголь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  – разрушает витамины А, группы В, снижает содержание кальция, цинка, калия, магния;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</a:rPr>
              <a:t>никотин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 - разрушает витамины А, С, Е, снижает содержание селена;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</a:rPr>
              <a:t>кофеин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– разрушает витамины В, РР, снижает содержание железа, калия, цинка;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</a:rPr>
              <a:t>аспирин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 – уменьшает содержание витаминов группы В, С, А, а также кальция, калия;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</a:rPr>
              <a:t>антибиотики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 – разрушают витамины группы В, снижают содержание железа, кальция, магния;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</a:rPr>
              <a:t>снотворные средства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 – затрудняют усвоение витаминов А, 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Times New Roman"/>
              </a:rPr>
              <a:t>D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, Е, В</a:t>
            </a:r>
            <a:r>
              <a:rPr lang="ru-RU" sz="2400" baseline="-25000" dirty="0">
                <a:solidFill>
                  <a:srgbClr val="7030A0"/>
                </a:solidFill>
                <a:latin typeface="Times New Roman"/>
                <a:ea typeface="Times New Roman"/>
              </a:rPr>
              <a:t>12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, сильно снижают уровень кальция.</a:t>
            </a:r>
            <a:endParaRPr lang="ru-RU" sz="2400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393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9772" y="188640"/>
            <a:ext cx="7844455" cy="755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4000" b="1" dirty="0">
                <a:ln w="11430"/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«Удивительная азбука здоровья»</a:t>
            </a:r>
            <a:endParaRPr lang="ru-RU" sz="4000" b="1" dirty="0">
              <a:ln w="11430"/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C:\Users\39RUS\Desktop\мой урок витамины\фото девушки\0_1020fb_ce9b1d2f_or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8426"/>
            <a:ext cx="2448272" cy="4730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39RUS\Desktop\мой урок витамины\фото девушки\147766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r="3717"/>
          <a:stretch/>
        </p:blipFill>
        <p:spPr bwMode="auto">
          <a:xfrm>
            <a:off x="3094057" y="1266437"/>
            <a:ext cx="2952750" cy="2114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39RUS\Desktop\мой урок витамины\фото девушки\1354569822-0372809-www.nevsepic.com.ua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t="6500" b="25645"/>
          <a:stretch/>
        </p:blipFill>
        <p:spPr bwMode="auto">
          <a:xfrm>
            <a:off x="6372200" y="1218426"/>
            <a:ext cx="1986280" cy="22105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39RUS\Desktop\мой урок витамины\фото девушки\319995__girl-with-flowers-in-hair_p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14" y="3679326"/>
            <a:ext cx="2890293" cy="233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39RUS\Desktop\мой урок витамины\фото девушки\i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7027"/>
          <a:stretch/>
        </p:blipFill>
        <p:spPr bwMode="auto">
          <a:xfrm>
            <a:off x="6372200" y="3639918"/>
            <a:ext cx="1986280" cy="2408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07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4892" y="60960"/>
            <a:ext cx="7548062" cy="490199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11430"/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Выясним, что значит каждый витамин для  кожи?</a:t>
            </a:r>
            <a:endParaRPr lang="ru-RU" sz="2400" b="1" dirty="0">
              <a:ln w="11430"/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00042"/>
            <a:ext cx="7992888" cy="5681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Витамин 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Ускоряет отшелушивание отмерших роговых клеток, делает кожу более гладкой и эластичной.  Этот витамин особенно необходим сухой коже.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Витамин Е.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Предупреждает преждевременное старение. Витамин Е обладает высокой проникающей способностью и без  особых трудностей достигает глубоких слоев кожи. Косметические средства с этим витамином   способствуют увлажнению кожи и являются легким фильтром ультрафиолетовых лучей. 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Витамин С.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Самый дефицитный для кожи. Он играет важную роль в образовании коллагена и  укреплении  кожной ткани. Недостаток витамина С,  приводит к преждевременному   старению и высыханию кожи.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Витамин К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Сдерживает развитие воспаления, уменьшает отеки. Часто препараты с       этим  витамином используют для наружного лечения  кожных пигментации.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Витамин F.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Содержится в основном в растительных маслах. Недостаток его приводит к                    шелушению кожи. Особенно  эффективен  для возрастной, увядающей кожи.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636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99456" y="260647"/>
            <a:ext cx="6768752" cy="461665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dirty="0">
                <a:ln w="11430"/>
                <a:solidFill>
                  <a:srgbClr val="C00000"/>
                </a:solidFill>
                <a:latin typeface="Times New Roman"/>
                <a:ea typeface="Times New Roman"/>
              </a:rPr>
              <a:t>« Экспериментальная»   </a:t>
            </a:r>
            <a:endParaRPr lang="ru-RU" sz="2400" b="1" dirty="0">
              <a:ln w="11430"/>
              <a:solidFill>
                <a:srgbClr val="C0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499258"/>
              </p:ext>
            </p:extLst>
          </p:nvPr>
        </p:nvGraphicFramePr>
        <p:xfrm>
          <a:off x="539552" y="3413760"/>
          <a:ext cx="7776864" cy="2670111"/>
        </p:xfrm>
        <a:graphic>
          <a:graphicData uri="http://schemas.openxmlformats.org/drawingml/2006/table">
            <a:tbl>
              <a:tblPr firstRow="1" firstCol="1" bandRow="1"/>
              <a:tblGrid>
                <a:gridCol w="227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7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83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Ход опыта.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Наблюдения.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Выводы.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886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 г крема+ 5 капель уксусной кислоты, насыщенной сульфатом железа  (II) + 2 капли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конц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серной кислоты.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Появляется голубое окрашивание, постепенно переходящее в розово-красное.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данном образце присутствует жирорастворимый витамин А, о наличие которого свидетельствует изменение окраски.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 rot="10800000" flipV="1">
            <a:off x="827584" y="771683"/>
            <a:ext cx="748883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Качественное определение витамина А.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Цель опыта: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экспериментально доказать наличие жирорастворимого витамина А  в предложенном образце.    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Внимание: техника безопасности (работа с уксусной и серной кислотой) !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Ход опыта.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1. В пробирку поместить  0,5 г крема, добавить 5 капель уксусной кислоты, насыщенной сульфатом железа (II); затем добавить 1-2 капли концентрированной серной кислоты.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Результат эксперимента, выводы: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64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134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45342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855605"/>
              </p:ext>
            </p:extLst>
          </p:nvPr>
        </p:nvGraphicFramePr>
        <p:xfrm>
          <a:off x="327680" y="3212976"/>
          <a:ext cx="7704856" cy="2764338"/>
        </p:xfrm>
        <a:graphic>
          <a:graphicData uri="http://schemas.openxmlformats.org/drawingml/2006/table">
            <a:tbl>
              <a:tblPr firstRow="1" firstCol="1" bandRow="1"/>
              <a:tblGrid>
                <a:gridCol w="2241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3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Ход опыта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Выводы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611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 г крема+ 10 капель  конц. азотной кислоты.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Встряхнуть, нагреть до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70 </a:t>
                      </a:r>
                      <a:r>
                        <a:rPr lang="ru-RU" sz="18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 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 На водяной бане.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Образуется эмульсия, которая постепенно расслаивается и верхний маслянистый слой приобретает красную окраску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данном образце присутствует жирорастворимый витамин Е, о наличие которого свидетельствует изменение окраски.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4624" y="272316"/>
            <a:ext cx="826192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Качественное определение витамина Е.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Цель опыта: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экспериментально доказать наличие жирорастворимого витамина Е  в предложенном образце.    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Внимание: техника безопасности (работа с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конц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азотной   кислотой)!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                             Ход опыта.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пробирку поместить 0,3 – 0,5 г крема, добавить 10 капель концентрированной азотной кислоты. Содержимое пробирки встрянуть, поместить на водяную баню и нагреть до 70 </a:t>
            </a:r>
            <a:r>
              <a:rPr kumimoji="0" lang="ru-RU" altLang="ru-RU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o 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Результат эксперимента, выводы: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44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45342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384" y="43727"/>
            <a:ext cx="8352928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Качественное определение витамина С.</a:t>
            </a:r>
            <a:endParaRPr lang="ru-RU" sz="20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 опыта: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экспериментально доказать наличие водорастворимого витамина С  в предложенных образцах.    </a:t>
            </a:r>
            <a:endParaRPr lang="ru-RU" sz="20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Внимание: техника безопасности (работа со спиртовкой)!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Ход опыта.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1. Спиртовой раствор йода разведите с водой до цвета крепкого чая.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2. Добавьте в раствор крахмальный клейстер до получения синей окраски.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3. Возьмите свежий лимон и выдавите  1 мл сока, к нему по каплям добавьте клейстер. Наблюдайте за окраской. Если раствор йода (синий цвет) обесцветился,  то аскорбиновой кислоты (витамина С) много, если нет – то мало.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4. Проделайте подобный опыт с  рассолом квашеной капусты, яблочным соком.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5. Нагрейте яблочный сок над спиртовкой, соблюдая правила техники безопасности. Проделайте предыдущий опыт с остывшим соком. 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6. Сделайте вывод.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3492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134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98876"/>
              </p:ext>
            </p:extLst>
          </p:nvPr>
        </p:nvGraphicFramePr>
        <p:xfrm>
          <a:off x="179512" y="188640"/>
          <a:ext cx="8640960" cy="6480721"/>
        </p:xfrm>
        <a:graphic>
          <a:graphicData uri="http://schemas.openxmlformats.org/drawingml/2006/table">
            <a:tbl>
              <a:tblPr firstRow="1" firstCol="1" bandRow="1"/>
              <a:tblGrid>
                <a:gridCol w="2513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3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10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Ход опыта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Выводы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6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1. Добавляю к соку свежего лимона раствор крахмального клейстера с йодом (синяя окраска).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Наблюдаю обесцвечивание раствора, что говорит о наличии витамина С в лимоне.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6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</a:rPr>
                        <a:t>2. Опыт с рассолом квашеной капусты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Обесцвечивание раствора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</a:rPr>
                        <a:t>3. Опыт с яблочным соком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Обесцвечивание раствора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5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</a:rPr>
                        <a:t>4. Опыт с нагретым соком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Окраска раствора не изменяется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67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50784"/>
            <a:ext cx="7488832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«Витамины. Роль витаминов и их практическое значение для здоровья человека»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3008" y="178061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1634308"/>
            <a:ext cx="678527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продолжить формирование знаний о биологической роли витаминов   и их практическом   значение для здоровья человека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008" y="25207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52" y="3571876"/>
            <a:ext cx="66052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lvl="0" indent="-285750">
              <a:buFontTx/>
              <a:buChar char="-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 Работать в группе, применять полученные знания о витаминах  в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повседневной жизни.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  Делать выводы.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008" y="3573016"/>
            <a:ext cx="95558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5852" y="2571744"/>
            <a:ext cx="66052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lvl="0" indent="-285750">
              <a:buFontTx/>
              <a:buChar char="-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Качественные реакции на определение витаминов А, Е,С. Т.Б. при работе с кислотами.</a:t>
            </a:r>
          </a:p>
          <a:p>
            <a:pPr marL="285750" lvl="0" indent="-285750">
              <a:buFontTx/>
              <a:buChar char="-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Алгоритм  проведения биологического эксперимента. </a:t>
            </a:r>
          </a:p>
          <a:p>
            <a:pPr lvl="0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    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41474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134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307208"/>
              </p:ext>
            </p:extLst>
          </p:nvPr>
        </p:nvGraphicFramePr>
        <p:xfrm>
          <a:off x="179512" y="188640"/>
          <a:ext cx="8640960" cy="6480721"/>
        </p:xfrm>
        <a:graphic>
          <a:graphicData uri="http://schemas.openxmlformats.org/drawingml/2006/table">
            <a:tbl>
              <a:tblPr firstRow="1" firstCol="1" bandRow="1"/>
              <a:tblGrid>
                <a:gridCol w="2513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3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10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Ход опыта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Выводы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6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1. Добавляю к соку свежего лимона раствор крахмального клейстера с йодом (синяя окраска).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Наблюдаю обесцвечивание раствора, что говорит о наличии витамина С в лимоне.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данном образце присутствует водорастворимый витамин С, о наличие которого свидетельствует изменение окраски.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6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</a:rPr>
                        <a:t>2. Опыт с рассолом квашеной капусты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Обесцвечивание раствора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данном образце присутствует водорастворимый витамин С, о наличие которого свидетельствует изменение окраски.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</a:rPr>
                        <a:t>3. Опыт с яблочным соком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Обесцвечивание раствора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Есть витамин 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5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</a:rPr>
                        <a:t>4. Опыт с нагретым соком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Окраска раствора не изменяется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данном образце витамин С отсутствует т.к. окраска раствора не изменилась.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599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134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128" y="1254298"/>
            <a:ext cx="8979768" cy="42334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ln w="11430"/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витамин «С» содержится в свежем лимоне, в квашеной капусте, яблочном соке;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endParaRPr lang="ru-RU" sz="2400" b="1" dirty="0">
              <a:ln w="11430"/>
              <a:solidFill>
                <a:srgbClr val="7030A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ln w="11430"/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витамина «С» нет в продуктах подвергнутых термической обработке.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endParaRPr lang="ru-RU" sz="2400" b="1" dirty="0">
              <a:ln w="11430"/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n w="11430"/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ln w="11430"/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в свежих овощах и фруктах содержится витамин С, при тепловой обработке он разрушается.</a:t>
            </a:r>
            <a:endParaRPr lang="ru-RU" sz="2400" b="1" dirty="0">
              <a:ln w="11430"/>
              <a:solidFill>
                <a:srgbClr val="7030A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04664"/>
            <a:ext cx="6120680" cy="646331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1603492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8192" y="632102"/>
            <a:ext cx="612068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412776"/>
            <a:ext cx="8856984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«Можно ли витаминами запастись впрок»?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« Многие люди считают, что витамины нужны только маленьким детям и больным. Так ли это?».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«Верно, ли утверждение о том, что витамины нужны только зимой».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 «Действительно ли витамин С защищает от гриппа». 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169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134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61943" y="324433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619124"/>
            <a:ext cx="4536504" cy="584775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Подведём   итог</a:t>
            </a:r>
          </a:p>
        </p:txBody>
      </p:sp>
      <p:pic>
        <p:nvPicPr>
          <p:cNvPr id="9" name="Рисунок 8" descr="C:\Users\39RUS\Desktop\фрукты\vitaminas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922984" cy="19369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81668" y="1626920"/>
            <a:ext cx="8064896" cy="40681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Wingdings"/>
              <a:buChar char=""/>
            </a:pP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Понравился ли тебе урок? Что нового вы сегодня  узнали? 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>
              <a:buFont typeface="Wingdings"/>
              <a:buChar char=""/>
            </a:pP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Что тебе показалось самым удачным, интересным, а что можно было бы сделать иначе? В чем возникли затруднения? Что помогло их решить?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>
              <a:buFont typeface="Wingdings"/>
              <a:buChar char=""/>
            </a:pP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Достигли ли мы поставленной цели?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Оцени, пожалуйста, свой вклад в работу класса.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482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61943" y="324433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836712"/>
            <a:ext cx="6696744" cy="13234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ru-RU" sz="4000" b="1" i="0" u="none" strike="noStrike" kern="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спехов и </a:t>
            </a:r>
            <a:r>
              <a:rPr lang="ru-RU" sz="40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прекрасного </a:t>
            </a:r>
            <a:r>
              <a:rPr kumimoji="0" lang="ru-RU" sz="4000" b="1" i="0" u="none" strike="noStrike" kern="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здоровья!</a:t>
            </a:r>
          </a:p>
        </p:txBody>
      </p:sp>
      <p:pic>
        <p:nvPicPr>
          <p:cNvPr id="7" name="Рисунок 6" descr="C:\Users\39RUS\Desktop\фрукты\613_ct13992914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8183"/>
            <a:ext cx="3294112" cy="3575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8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39RUS\Desktop\витаитны открытый урок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407161"/>
            <a:ext cx="8208912" cy="2298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Aft>
                <a:spcPts val="1415"/>
              </a:spcAft>
            </a:pPr>
            <a:r>
              <a:rPr lang="ru-RU" sz="3200" kern="50" dirty="0">
                <a:ln w="11430"/>
                <a:solidFill>
                  <a:srgbClr val="C00000"/>
                </a:solidFill>
                <a:latin typeface="Times New Roman"/>
                <a:ea typeface="Lucida Sans Unicode"/>
              </a:rPr>
              <a:t>«   Здоровье – это та вершина, </a:t>
            </a:r>
          </a:p>
          <a:p>
            <a:pPr algn="r">
              <a:spcAft>
                <a:spcPts val="1415"/>
              </a:spcAft>
            </a:pPr>
            <a:r>
              <a:rPr lang="ru-RU" sz="3200" kern="50" dirty="0">
                <a:ln w="11430"/>
                <a:solidFill>
                  <a:srgbClr val="C00000"/>
                </a:solidFill>
                <a:latin typeface="Times New Roman"/>
                <a:ea typeface="Lucida Sans Unicode"/>
              </a:rPr>
              <a:t>которую каждый должен преодолеть сам  ».                        </a:t>
            </a:r>
            <a:r>
              <a:rPr lang="ru-RU" sz="2400" kern="50" dirty="0">
                <a:ln w="11430"/>
                <a:solidFill>
                  <a:srgbClr val="C00000"/>
                </a:solidFill>
                <a:latin typeface="Times New Roman"/>
                <a:ea typeface="Lucida Sans Unicode"/>
              </a:rPr>
              <a:t>В. </a:t>
            </a:r>
            <a:r>
              <a:rPr lang="ru-RU" sz="2400" kern="50" dirty="0" err="1">
                <a:ln w="11430"/>
                <a:solidFill>
                  <a:srgbClr val="C00000"/>
                </a:solidFill>
                <a:latin typeface="Times New Roman"/>
                <a:ea typeface="Lucida Sans Unicode"/>
              </a:rPr>
              <a:t>Шененберг</a:t>
            </a:r>
            <a:endParaRPr lang="ru-RU" sz="2400" kern="50" dirty="0">
              <a:ln w="11430"/>
              <a:solidFill>
                <a:srgbClr val="C00000"/>
              </a:solidFill>
              <a:latin typeface="Times New Roman"/>
              <a:ea typeface="Lucida Sans Unicode"/>
            </a:endParaRPr>
          </a:p>
          <a:p>
            <a:pPr lvl="0">
              <a:spcAft>
                <a:spcPts val="1415"/>
              </a:spcAft>
            </a:pPr>
            <a:endParaRPr lang="ru-RU" sz="3200" kern="5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/>
              <a:ea typeface="Lucida Sans Unicode"/>
            </a:endParaRPr>
          </a:p>
        </p:txBody>
      </p:sp>
      <p:pic>
        <p:nvPicPr>
          <p:cNvPr id="6" name="Рисунок 5" descr="C:\Users\39RUS\Desktop\витамитны открытый урок\vitami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10" y="476672"/>
            <a:ext cx="257175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510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3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88640"/>
            <a:ext cx="6336704" cy="584775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«Фотогалерея» 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39RUS\Desktop\мой урок витамины\big2.j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74" y="1757277"/>
            <a:ext cx="2555555" cy="29644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39RUS\Desktop\мой урок витамины\Casimir Funk wikiped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41" y="981639"/>
            <a:ext cx="1832083" cy="2502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39RUS\Desktop\мой урок витамины\jnas2x4crauvuxe7i1g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771" y="943689"/>
            <a:ext cx="1763519" cy="249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39RUS\Desktop\p64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5" y="3696608"/>
            <a:ext cx="1969778" cy="237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39RUS\Desktop\i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33" y="3778841"/>
            <a:ext cx="1763519" cy="2214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59832" y="472172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 . И. Лунин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3225" y="5993086"/>
            <a:ext cx="2516665" cy="3853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Н.И. Бессонов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441" y="3331670"/>
            <a:ext cx="1710210" cy="3853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К. Функ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8679" y="3392157"/>
            <a:ext cx="2195567" cy="3853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 . Экман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2817" y="5900824"/>
            <a:ext cx="1907535" cy="3921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Сцент-Гьерги</a:t>
            </a:r>
          </a:p>
        </p:txBody>
      </p:sp>
    </p:spTree>
    <p:extLst>
      <p:ext uri="{BB962C8B-B14F-4D97-AF65-F5344CB8AC3E}">
        <p14:creationId xmlns:p14="http://schemas.microsoft.com/office/powerpoint/2010/main" val="276134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" y="-3012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868" y="11663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Фотогалерея »</a:t>
            </a:r>
          </a:p>
        </p:txBody>
      </p:sp>
      <p:pic>
        <p:nvPicPr>
          <p:cNvPr id="4" name="Рисунок 3" descr="C:\Users\39RUS\Desktop\витамитны открытый урок\к уроку\6375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1407"/>
            <a:ext cx="8712968" cy="603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613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76672"/>
            <a:ext cx="6408712" cy="13665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Что такое витамины?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Как классифицируют витамины?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Где могут содержаться витамины, необходимые нашему организму?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</p:txBody>
      </p:sp>
      <p:pic>
        <p:nvPicPr>
          <p:cNvPr id="4" name="Рисунок 3" descr="C:\Users\39RUS\Desktop\витамитны открытый урок\26109_html_246d0bb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02215"/>
            <a:ext cx="7344816" cy="486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13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5864" y="762000"/>
            <a:ext cx="4823719" cy="888000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«Айболит»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452" y="3228941"/>
            <a:ext cx="30261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Гиповитаминоз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556" y="3919143"/>
            <a:ext cx="303304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Гипервитаминоз 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452" y="4590256"/>
            <a:ext cx="261602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Авитаминоз – 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56" y="241109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ли вы объяснить следующие термины?</a:t>
            </a:r>
          </a:p>
        </p:txBody>
      </p:sp>
      <p:pic>
        <p:nvPicPr>
          <p:cNvPr id="2050" name="Picture 2" descr="C:\Users\39RUS\Desktop\vitam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85046"/>
            <a:ext cx="2293987" cy="2293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08600" y="3228943"/>
            <a:ext cx="49295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витамин  в организме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3038" y="3919143"/>
            <a:ext cx="445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избыток витаминов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8478" y="4610744"/>
            <a:ext cx="481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витамин в организме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7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134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652" y="292006"/>
            <a:ext cx="6336704" cy="461665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rgbClr val="C00000"/>
                </a:solidFill>
                <a:latin typeface="Times New Roman"/>
                <a:ea typeface="Times New Roman"/>
              </a:rPr>
              <a:t>Тест «Есть ли у меня авитаминоз?»</a:t>
            </a:r>
            <a:endParaRPr lang="ru-RU" sz="2400" b="1" dirty="0">
              <a:ln w="11430"/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45342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2804" y="760781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1. Весной вы обычно простужаетесь чаще, чем осенью и зимой?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А – да Б- нет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2. Весенние простуды вы переносите тяжелее, чем осенние и зимние?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А – да Б – нет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3. Вы тяжелее засыпаете и просыпаетесь весной, чем в другие времена года?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А – да Б – нет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4. Свойственны ли вам весной раздражительность, утомляемость?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А – да Б – нет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5. Кожа и волосы так же хорошо выглядят в марте, как летом, осенью?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А – да Б – нет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6. Не возникают ли весной проблемы с пищеварением?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А – да Б – нет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7. Часто ли весной вам приходится снижать физическую нагрузку?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А – да Б – нет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8. Вы предпочитаете термически обработанную пищу свежим овощам?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А – да Б – нет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9. Каждый день у вас на столе бывает зелень?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А – да Б – нет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10. Вы много времени проводите на свежем воздухе?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А – да Б – нет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13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3628" y="883583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Подсчет результатов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        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 каждый ответ «А» - 1 балл,</a:t>
            </a: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За каждый ответ «Б» - 0 баллов</a:t>
            </a:r>
            <a:b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40" y="236920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ответа: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68960"/>
            <a:ext cx="8964488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1200"/>
              </a:lnSpc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0 баллов. Вы – идеальный человек!  На вас следует равняться.</a:t>
            </a:r>
          </a:p>
          <a:p>
            <a:pPr>
              <a:lnSpc>
                <a:spcPts val="1200"/>
              </a:lnSpc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>
              <a:lnSpc>
                <a:spcPts val="1200"/>
              </a:lnSpc>
            </a:pP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1 – 2 балла. Риск авитаминоза  невысок.</a:t>
            </a:r>
          </a:p>
          <a:p>
            <a:pPr>
              <a:lnSpc>
                <a:spcPts val="1200"/>
              </a:lnSpc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>
              <a:lnSpc>
                <a:spcPts val="1200"/>
              </a:lnSpc>
            </a:pP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3 – 5 балла. Небольшой витаминный голод налицо.</a:t>
            </a:r>
          </a:p>
          <a:p>
            <a:pPr>
              <a:lnSpc>
                <a:spcPts val="1200"/>
              </a:lnSpc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>
              <a:lnSpc>
                <a:spcPts val="1200"/>
              </a:lnSpc>
            </a:pP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6 – 8 баллов. Авитаминоз – фон вашей жизни.</a:t>
            </a:r>
          </a:p>
          <a:p>
            <a:pPr>
              <a:lnSpc>
                <a:spcPts val="1200"/>
              </a:lnSpc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>
              <a:lnSpc>
                <a:spcPts val="1200"/>
              </a:lnSpc>
            </a:pP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9 – 10 баллов. Кардинально  измените свой образ жизни.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7634" y="191071"/>
            <a:ext cx="6336704" cy="461665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rgbClr val="C00000"/>
                </a:solidFill>
                <a:latin typeface="Times New Roman"/>
                <a:ea typeface="Times New Roman"/>
              </a:rPr>
              <a:t>Тест «Есть ли у меня авитаминоз?»</a:t>
            </a:r>
            <a:endParaRPr lang="ru-RU" sz="2400" b="1" dirty="0">
              <a:ln w="1143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84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1661</Words>
  <Application>Microsoft Office PowerPoint</Application>
  <PresentationFormat>Экран (4:3)</PresentationFormat>
  <Paragraphs>171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 Алексеевна</dc:creator>
  <cp:lastModifiedBy>XXX</cp:lastModifiedBy>
  <cp:revision>76</cp:revision>
  <dcterms:created xsi:type="dcterms:W3CDTF">2014-07-14T19:41:32Z</dcterms:created>
  <dcterms:modified xsi:type="dcterms:W3CDTF">2024-06-17T20:36:09Z</dcterms:modified>
</cp:coreProperties>
</file>