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9"/>
  </p:notesMasterIdLst>
  <p:sldIdLst>
    <p:sldId id="256" r:id="rId2"/>
    <p:sldId id="358" r:id="rId3"/>
    <p:sldId id="359" r:id="rId4"/>
    <p:sldId id="317" r:id="rId5"/>
    <p:sldId id="377" r:id="rId6"/>
    <p:sldId id="386" r:id="rId7"/>
    <p:sldId id="376" r:id="rId8"/>
    <p:sldId id="379" r:id="rId9"/>
    <p:sldId id="380" r:id="rId10"/>
    <p:sldId id="381" r:id="rId11"/>
    <p:sldId id="382" r:id="rId12"/>
    <p:sldId id="383" r:id="rId13"/>
    <p:sldId id="384" r:id="rId14"/>
    <p:sldId id="385" r:id="rId15"/>
    <p:sldId id="292" r:id="rId16"/>
    <p:sldId id="294" r:id="rId17"/>
    <p:sldId id="295" r:id="rId18"/>
    <p:sldId id="293" r:id="rId19"/>
    <p:sldId id="296" r:id="rId20"/>
    <p:sldId id="297" r:id="rId21"/>
    <p:sldId id="299" r:id="rId22"/>
    <p:sldId id="298" r:id="rId23"/>
    <p:sldId id="302" r:id="rId24"/>
    <p:sldId id="300" r:id="rId25"/>
    <p:sldId id="303" r:id="rId26"/>
    <p:sldId id="305" r:id="rId27"/>
    <p:sldId id="306" r:id="rId28"/>
    <p:sldId id="308" r:id="rId29"/>
    <p:sldId id="368" r:id="rId30"/>
    <p:sldId id="387" r:id="rId31"/>
    <p:sldId id="389" r:id="rId32"/>
    <p:sldId id="390" r:id="rId33"/>
    <p:sldId id="391" r:id="rId34"/>
    <p:sldId id="392" r:id="rId35"/>
    <p:sldId id="393" r:id="rId36"/>
    <p:sldId id="394" r:id="rId37"/>
    <p:sldId id="395" r:id="rId38"/>
    <p:sldId id="396" r:id="rId39"/>
    <p:sldId id="397" r:id="rId40"/>
    <p:sldId id="398" r:id="rId41"/>
    <p:sldId id="369" r:id="rId42"/>
    <p:sldId id="370" r:id="rId43"/>
    <p:sldId id="371" r:id="rId44"/>
    <p:sldId id="372" r:id="rId45"/>
    <p:sldId id="388" r:id="rId46"/>
    <p:sldId id="257" r:id="rId47"/>
    <p:sldId id="399" r:id="rId4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05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33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295AA5-8917-4CAA-B6C5-3BAD82875A8B}" type="datetimeFigureOut">
              <a:rPr lang="ru-RU" smtClean="0"/>
              <a:t>28.03.2025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FEF1B6-9CB9-4AAA-8D97-8BDD2F6EF7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96126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86CF5F-A036-421F-BC78-D839464DD84B}" type="slidenum">
              <a:rPr lang="ru-RU" smtClean="0"/>
              <a:t>31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41658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86CF5F-A036-421F-BC78-D839464DD84B}" type="slidenum">
              <a:rPr lang="ru-RU" smtClean="0"/>
              <a:t>38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59932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AAD5BB-B1C1-4075-B463-9404F46B4BC2}" type="datetimeFigureOut">
              <a:rPr lang="ru-RU" smtClean="0"/>
              <a:t>28.03.2025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CDAE9-C269-4EF8-BA47-66849C42C6E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AAD5BB-B1C1-4075-B463-9404F46B4BC2}" type="datetimeFigureOut">
              <a:rPr lang="ru-RU" smtClean="0"/>
              <a:t>28.03.2025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CDAE9-C269-4EF8-BA47-66849C42C6E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AAD5BB-B1C1-4075-B463-9404F46B4BC2}" type="datetimeFigureOut">
              <a:rPr lang="ru-RU" smtClean="0"/>
              <a:t>28.03.2025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CDAE9-C269-4EF8-BA47-66849C42C6E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Заголовок и объек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35360" y="16778"/>
            <a:ext cx="11856640" cy="1069514"/>
          </a:xfrm>
          <a:prstGeom prst="rect">
            <a:avLst/>
          </a:prstGeom>
        </p:spPr>
        <p:txBody>
          <a:bodyPr anchor="ctr"/>
          <a:lstStyle>
            <a:lvl1pPr>
              <a:defRPr b="1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ko-KR" dirty="0"/>
              <a:t> Free PPT _ Click to add title</a:t>
            </a:r>
            <a:endParaRPr lang="ko-KR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3445" y="1600201"/>
            <a:ext cx="10478955" cy="46064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altLang="ko-KR"/>
              <a:t>Образец текста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10"/>
          </p:nvPr>
        </p:nvSpPr>
        <p:spPr>
          <a:xfrm>
            <a:off x="1117237" y="2276872"/>
            <a:ext cx="10478955" cy="3600400"/>
          </a:xfrm>
          <a:prstGeom prst="rect">
            <a:avLst/>
          </a:prstGeom>
        </p:spPr>
        <p:txBody>
          <a:bodyPr lIns="396000" anchor="t"/>
          <a:lstStyle>
            <a:lvl1pPr marL="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altLang="ko-KR"/>
              <a:t>Образец текста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AAD5BB-B1C1-4075-B463-9404F46B4BC2}" type="datetimeFigureOut">
              <a:rPr lang="ru-RU" smtClean="0"/>
              <a:t>28.03.2025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CDAE9-C269-4EF8-BA47-66849C42C6E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AAD5BB-B1C1-4075-B463-9404F46B4BC2}" type="datetimeFigureOut">
              <a:rPr lang="ru-RU" smtClean="0"/>
              <a:t>28.03.2025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CDAE9-C269-4EF8-BA47-66849C42C6E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AAD5BB-B1C1-4075-B463-9404F46B4BC2}" type="datetimeFigureOut">
              <a:rPr lang="ru-RU" smtClean="0"/>
              <a:t>28.03.2025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CDAE9-C269-4EF8-BA47-66849C42C6E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AAD5BB-B1C1-4075-B463-9404F46B4BC2}" type="datetimeFigureOut">
              <a:rPr lang="ru-RU" smtClean="0"/>
              <a:t>28.03.2025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CDAE9-C269-4EF8-BA47-66849C42C6E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AAD5BB-B1C1-4075-B463-9404F46B4BC2}" type="datetimeFigureOut">
              <a:rPr lang="ru-RU" smtClean="0"/>
              <a:t>28.03.2025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CDAE9-C269-4EF8-BA47-66849C42C6E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AAD5BB-B1C1-4075-B463-9404F46B4BC2}" type="datetimeFigureOut">
              <a:rPr lang="ru-RU" smtClean="0"/>
              <a:t>28.03.2025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CDAE9-C269-4EF8-BA47-66849C42C6E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AAD5BB-B1C1-4075-B463-9404F46B4BC2}" type="datetimeFigureOut">
              <a:rPr lang="ru-RU" smtClean="0"/>
              <a:t>28.03.2025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CDAE9-C269-4EF8-BA47-66849C42C6E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AAD5BB-B1C1-4075-B463-9404F46B4BC2}" type="datetimeFigureOut">
              <a:rPr lang="ru-RU" smtClean="0"/>
              <a:t>28.03.2025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CDAE9-C269-4EF8-BA47-66849C42C6E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AAD5BB-B1C1-4075-B463-9404F46B4BC2}" type="datetimeFigureOut">
              <a:rPr lang="ru-RU" smtClean="0"/>
              <a:t>28.03.2025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CDAE9-C269-4EF8-BA47-66849C42C6E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AAD5BB-B1C1-4075-B463-9404F46B4BC2}" type="datetimeFigureOut">
              <a:rPr lang="ru-RU" smtClean="0"/>
              <a:t>28.03.2025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6CDAE9-C269-4EF8-BA47-66849C42C6E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0.jpeg"/><Relationship Id="rId4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0.jpeg"/><Relationship Id="rId4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0.jpeg"/><Relationship Id="rId4" Type="http://schemas.openxmlformats.org/officeDocument/2006/relationships/image" Target="../media/image2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0.jpeg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0.jpeg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20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0.jpeg"/><Relationship Id="rId4" Type="http://schemas.openxmlformats.org/officeDocument/2006/relationships/image" Target="../media/image4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20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20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20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20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20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3.png"/><Relationship Id="rId4" Type="http://schemas.openxmlformats.org/officeDocument/2006/relationships/image" Target="../media/image62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4.jpeg"/><Relationship Id="rId4" Type="http://schemas.openxmlformats.org/officeDocument/2006/relationships/image" Target="../media/image61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5.jpeg"/><Relationship Id="rId4" Type="http://schemas.openxmlformats.org/officeDocument/2006/relationships/image" Target="../media/image61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6.jpeg"/><Relationship Id="rId4" Type="http://schemas.openxmlformats.org/officeDocument/2006/relationships/image" Target="../media/image61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7.png"/><Relationship Id="rId4" Type="http://schemas.openxmlformats.org/officeDocument/2006/relationships/image" Target="../media/image61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8.jpeg"/><Relationship Id="rId4" Type="http://schemas.openxmlformats.org/officeDocument/2006/relationships/image" Target="../media/image61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9.jpeg"/><Relationship Id="rId4" Type="http://schemas.openxmlformats.org/officeDocument/2006/relationships/image" Target="../media/image61.jpe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jpeg"/><Relationship Id="rId3" Type="http://schemas.openxmlformats.org/officeDocument/2006/relationships/image" Target="../media/image70.jpeg"/><Relationship Id="rId7" Type="http://schemas.openxmlformats.org/officeDocument/2006/relationships/image" Target="../media/image7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3.png"/><Relationship Id="rId5" Type="http://schemas.openxmlformats.org/officeDocument/2006/relationships/image" Target="../media/image72.jpeg"/><Relationship Id="rId4" Type="http://schemas.openxmlformats.org/officeDocument/2006/relationships/image" Target="../media/image71.png"/><Relationship Id="rId9" Type="http://schemas.openxmlformats.org/officeDocument/2006/relationships/image" Target="../media/image6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7" Type="http://schemas.openxmlformats.org/officeDocument/2006/relationships/image" Target="../media/image80.pn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2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5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7.jpe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0.jpeg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44625" y="308293"/>
            <a:ext cx="9144000" cy="2387600"/>
          </a:xfrm>
        </p:spPr>
        <p:txBody>
          <a:bodyPr/>
          <a:lstStyle/>
          <a:p>
            <a:r>
              <a:rPr lang="ru-RU" dirty="0" err="1" smtClean="0">
                <a:solidFill>
                  <a:srgbClr val="0070C0"/>
                </a:solidFill>
              </a:rPr>
              <a:t>Квиз</a:t>
            </a:r>
            <a:r>
              <a:rPr lang="ru-RU" dirty="0">
                <a:solidFill>
                  <a:srgbClr val="0070C0"/>
                </a:solidFill>
              </a:rPr>
              <a:t> </a:t>
            </a:r>
            <a:r>
              <a:rPr lang="ru-RU" dirty="0" smtClean="0">
                <a:solidFill>
                  <a:srgbClr val="0070C0"/>
                </a:solidFill>
              </a:rPr>
              <a:t>для детей </a:t>
            </a:r>
            <a:r>
              <a:rPr lang="ru-RU" dirty="0" smtClean="0">
                <a:solidFill>
                  <a:srgbClr val="0070C0"/>
                </a:solidFill>
              </a:rPr>
              <a:t>5-7 </a:t>
            </a:r>
            <a:r>
              <a:rPr lang="ru-RU" dirty="0" smtClean="0">
                <a:solidFill>
                  <a:srgbClr val="0070C0"/>
                </a:solidFill>
              </a:rPr>
              <a:t>лет</a:t>
            </a:r>
            <a:br>
              <a:rPr lang="ru-RU" dirty="0" smtClean="0">
                <a:solidFill>
                  <a:srgbClr val="0070C0"/>
                </a:solidFill>
              </a:rPr>
            </a:br>
            <a:r>
              <a:rPr lang="ru-RU" b="1" dirty="0" smtClean="0">
                <a:solidFill>
                  <a:srgbClr val="0070C0"/>
                </a:solidFill>
              </a:rPr>
              <a:t>«Юный финансист»</a:t>
            </a:r>
            <a:endParaRPr lang="ru-RU" b="1" dirty="0">
              <a:solidFill>
                <a:srgbClr val="0070C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86" b="27008"/>
          <a:stretch>
            <a:fillRect/>
          </a:stretch>
        </p:blipFill>
        <p:spPr>
          <a:xfrm>
            <a:off x="3531235" y="2826385"/>
            <a:ext cx="4781550" cy="33026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Замещающее содержимое 4" descr="маляр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589915" y="986790"/>
            <a:ext cx="5567680" cy="3576320"/>
          </a:xfrm>
          <a:prstGeom prst="rect">
            <a:avLst/>
          </a:prstGeom>
        </p:spPr>
      </p:pic>
      <p:pic>
        <p:nvPicPr>
          <p:cNvPr id="6" name="Замещающее содержимое 5" descr="маляр1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6438900" y="734695"/>
            <a:ext cx="4975225" cy="4975225"/>
          </a:xfrm>
          <a:prstGeom prst="rect">
            <a:avLst/>
          </a:prstGeom>
        </p:spPr>
      </p:pic>
      <p:pic>
        <p:nvPicPr>
          <p:cNvPr id="7" name="Рисунок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26" t="3840" r="12254" b="8013"/>
          <a:stretch>
            <a:fillRect/>
          </a:stretch>
        </p:blipFill>
        <p:spPr>
          <a:xfrm flipH="1">
            <a:off x="0" y="22225"/>
            <a:ext cx="701386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8421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Замещающее содержимое 4" descr="небо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702945" y="584835"/>
            <a:ext cx="4730115" cy="4788535"/>
          </a:xfrm>
          <a:prstGeom prst="rect">
            <a:avLst/>
          </a:prstGeom>
        </p:spPr>
      </p:pic>
      <p:pic>
        <p:nvPicPr>
          <p:cNvPr id="6" name="Замещающее содержимое 5" descr="летчик"/>
          <p:cNvPicPr>
            <a:picLocks noGrp="1" noChangeAspect="1"/>
          </p:cNvPicPr>
          <p:nvPr>
            <p:ph sz="half" idx="2"/>
          </p:nvPr>
        </p:nvPicPr>
        <p:blipFill>
          <a:blip r:embed="rId4"/>
          <a:srcRect l="32186" t="1195" r="5611"/>
          <a:stretch>
            <a:fillRect/>
          </a:stretch>
        </p:blipFill>
        <p:spPr>
          <a:xfrm>
            <a:off x="6533515" y="901065"/>
            <a:ext cx="4421505" cy="5206365"/>
          </a:xfrm>
          <a:prstGeom prst="rect">
            <a:avLst/>
          </a:prstGeom>
        </p:spPr>
      </p:pic>
      <p:pic>
        <p:nvPicPr>
          <p:cNvPr id="7" name="Рисунок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26" t="3840" r="12254" b="8013"/>
          <a:stretch>
            <a:fillRect/>
          </a:stretch>
        </p:blipFill>
        <p:spPr>
          <a:xfrm flipH="1">
            <a:off x="0" y="22225"/>
            <a:ext cx="701386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117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Замещающее содержимое 4" descr="банк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213995" y="710565"/>
            <a:ext cx="6279515" cy="3859530"/>
          </a:xfrm>
          <a:prstGeom prst="rect">
            <a:avLst/>
          </a:prstGeom>
        </p:spPr>
      </p:pic>
      <p:pic>
        <p:nvPicPr>
          <p:cNvPr id="6" name="Замещающее содержимое 5" descr="банкир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7004050" y="1080770"/>
            <a:ext cx="4907280" cy="4907280"/>
          </a:xfrm>
          <a:prstGeom prst="rect">
            <a:avLst/>
          </a:prstGeom>
        </p:spPr>
      </p:pic>
      <p:pic>
        <p:nvPicPr>
          <p:cNvPr id="7" name="Рисунок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26" t="3840" r="12254" b="8013"/>
          <a:stretch>
            <a:fillRect/>
          </a:stretch>
        </p:blipFill>
        <p:spPr>
          <a:xfrm flipH="1">
            <a:off x="0" y="22225"/>
            <a:ext cx="701386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9036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Замещающее содержимое 4" descr="школа"/>
          <p:cNvPicPr>
            <a:picLocks noGrp="1" noChangeAspect="1"/>
          </p:cNvPicPr>
          <p:nvPr>
            <p:ph sz="half" idx="1"/>
          </p:nvPr>
        </p:nvPicPr>
        <p:blipFill>
          <a:blip r:embed="rId3"/>
          <a:srcRect l="3185" t="351" r="5191"/>
          <a:stretch>
            <a:fillRect/>
          </a:stretch>
        </p:blipFill>
        <p:spPr>
          <a:xfrm>
            <a:off x="366395" y="266700"/>
            <a:ext cx="5570855" cy="4147820"/>
          </a:xfrm>
          <a:prstGeom prst="rect">
            <a:avLst/>
          </a:prstGeom>
        </p:spPr>
      </p:pic>
      <p:pic>
        <p:nvPicPr>
          <p:cNvPr id="6" name="Замещающее содержимое 5" descr="училка"/>
          <p:cNvPicPr>
            <a:picLocks noGrp="1" noChangeAspect="1"/>
          </p:cNvPicPr>
          <p:nvPr>
            <p:ph sz="half" idx="2"/>
          </p:nvPr>
        </p:nvPicPr>
        <p:blipFill>
          <a:blip r:embed="rId4"/>
          <a:srcRect l="1768" t="337" r="5294"/>
          <a:stretch>
            <a:fillRect/>
          </a:stretch>
        </p:blipFill>
        <p:spPr>
          <a:xfrm>
            <a:off x="5603240" y="1566545"/>
            <a:ext cx="6588760" cy="4266565"/>
          </a:xfrm>
          <a:prstGeom prst="rect">
            <a:avLst/>
          </a:prstGeom>
        </p:spPr>
      </p:pic>
      <p:pic>
        <p:nvPicPr>
          <p:cNvPr id="7" name="Рисунок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26" t="3840" r="12254" b="8013"/>
          <a:stretch>
            <a:fillRect/>
          </a:stretch>
        </p:blipFill>
        <p:spPr>
          <a:xfrm flipH="1">
            <a:off x="0" y="22225"/>
            <a:ext cx="701386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1014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Замещающее содержимое 4" descr="врач"/>
          <p:cNvPicPr>
            <a:picLocks noGrp="1" noChangeAspect="1"/>
          </p:cNvPicPr>
          <p:nvPr>
            <p:ph sz="half" idx="1"/>
          </p:nvPr>
        </p:nvPicPr>
        <p:blipFill>
          <a:blip r:embed="rId3"/>
          <a:srcRect b="14662"/>
          <a:stretch>
            <a:fillRect/>
          </a:stretch>
        </p:blipFill>
        <p:spPr>
          <a:xfrm>
            <a:off x="576580" y="815975"/>
            <a:ext cx="5191760" cy="3152140"/>
          </a:xfrm>
          <a:prstGeom prst="rect">
            <a:avLst/>
          </a:prstGeom>
        </p:spPr>
      </p:pic>
      <p:pic>
        <p:nvPicPr>
          <p:cNvPr id="6" name="Замещающее содержимое 5" descr="доктор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6964680" y="617220"/>
            <a:ext cx="3858260" cy="5975985"/>
          </a:xfrm>
          <a:prstGeom prst="rect">
            <a:avLst/>
          </a:prstGeom>
        </p:spPr>
      </p:pic>
      <p:pic>
        <p:nvPicPr>
          <p:cNvPr id="7" name="Рисунок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26" t="3840" r="12254" b="8013"/>
          <a:stretch>
            <a:fillRect/>
          </a:stretch>
        </p:blipFill>
        <p:spPr>
          <a:xfrm flipH="1">
            <a:off x="0" y="22225"/>
            <a:ext cx="701386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3265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3830271" y="111930"/>
            <a:ext cx="4531458" cy="3858162"/>
          </a:xfrm>
          <a:prstGeom prst="rect">
            <a:avLst/>
          </a:prstGeom>
        </p:spPr>
      </p:pic>
      <p:sp>
        <p:nvSpPr>
          <p:cNvPr id="4" name="Объект 3"/>
          <p:cNvSpPr>
            <a:spLocks noGrp="1"/>
          </p:cNvSpPr>
          <p:nvPr>
            <p:ph idx="10"/>
          </p:nvPr>
        </p:nvSpPr>
        <p:spPr>
          <a:xfrm>
            <a:off x="2207568" y="3501008"/>
            <a:ext cx="7766520" cy="3600400"/>
          </a:xfrm>
        </p:spPr>
        <p:txBody>
          <a:bodyPr/>
          <a:lstStyle/>
          <a:p>
            <a:pPr algn="ctr"/>
            <a:r>
              <a:rPr lang="ru-RU" sz="13800" b="1" dirty="0">
                <a:solidFill>
                  <a:srgbClr val="FF0000"/>
                </a:solidFill>
              </a:rPr>
              <a:t>Загадки</a:t>
            </a:r>
            <a:endParaRPr lang="ru-RU" sz="138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43672" y="980728"/>
            <a:ext cx="7056784" cy="792088"/>
          </a:xfrm>
        </p:spPr>
        <p:txBody>
          <a:bodyPr>
            <a:normAutofit fontScale="90000"/>
          </a:bodyPr>
          <a:lstStyle/>
          <a:p>
            <a:r>
              <a:rPr lang="ru-RU" sz="3200" dirty="0">
                <a:solidFill>
                  <a:schemeClr val="accent6">
                    <a:lumMod val="75000"/>
                  </a:schemeClr>
                </a:solidFill>
              </a:rPr>
              <a:t>Это крупный магазин,</a:t>
            </a:r>
            <a:br>
              <a:rPr lang="ru-RU" sz="3200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ru-RU" sz="3200" dirty="0">
                <a:solidFill>
                  <a:schemeClr val="accent6">
                    <a:lumMod val="75000"/>
                  </a:schemeClr>
                </a:solidFill>
              </a:rPr>
              <a:t>У него не счесть витрин.</a:t>
            </a:r>
            <a:br>
              <a:rPr lang="ru-RU" sz="3200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ru-RU" sz="3200" dirty="0">
                <a:solidFill>
                  <a:schemeClr val="accent6">
                    <a:lumMod val="75000"/>
                  </a:schemeClr>
                </a:solidFill>
              </a:rPr>
              <a:t>Всё найдётся на прилавке -</a:t>
            </a:r>
            <a:br>
              <a:rPr lang="ru-RU" sz="3200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ru-RU" sz="3200" dirty="0">
                <a:solidFill>
                  <a:schemeClr val="accent6">
                    <a:lumMod val="75000"/>
                  </a:schemeClr>
                </a:solidFill>
              </a:rPr>
              <a:t>От одежды до булавки.</a:t>
            </a:r>
            <a:r>
              <a:rPr lang="ru-RU" altLang="ru-RU" sz="3200" dirty="0">
                <a:solidFill>
                  <a:schemeClr val="accent6">
                    <a:lumMod val="75000"/>
                  </a:schemeClr>
                </a:solidFill>
              </a:rPr>
              <a:t/>
            </a:r>
            <a:br>
              <a:rPr lang="ru-RU" altLang="ru-RU" sz="3200" dirty="0">
                <a:solidFill>
                  <a:schemeClr val="accent6">
                    <a:lumMod val="75000"/>
                  </a:schemeClr>
                </a:solidFill>
              </a:rPr>
            </a:br>
            <a:endParaRPr lang="ru-RU" sz="3200" dirty="0"/>
          </a:p>
        </p:txBody>
      </p:sp>
      <p:pic>
        <p:nvPicPr>
          <p:cNvPr id="9" name="магазин"/>
          <p:cNvPicPr>
            <a:picLocks noGrp="1" noChangeAspect="1"/>
          </p:cNvPicPr>
          <p:nvPr>
            <p:ph idx="10"/>
          </p:nvPr>
        </p:nvPicPr>
        <p:blipFill>
          <a:blip r:embed="rId3" cstate="email"/>
          <a:stretch>
            <a:fillRect/>
          </a:stretch>
        </p:blipFill>
        <p:spPr>
          <a:xfrm>
            <a:off x="2119462" y="2490608"/>
            <a:ext cx="6784843" cy="3816474"/>
          </a:xfrm>
        </p:spPr>
      </p:pic>
      <p:sp>
        <p:nvSpPr>
          <p:cNvPr id="3" name="TextBox 2"/>
          <p:cNvSpPr txBox="1"/>
          <p:nvPr/>
        </p:nvSpPr>
        <p:spPr>
          <a:xfrm>
            <a:off x="3051307" y="314096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Тележка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7849" y="2429286"/>
            <a:ext cx="5110699" cy="434977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83632" y="363926"/>
            <a:ext cx="7272808" cy="1912946"/>
          </a:xfrm>
        </p:spPr>
        <p:txBody>
          <a:bodyPr>
            <a:normAutofit/>
          </a:bodyPr>
          <a:lstStyle/>
          <a:p>
            <a:pPr>
              <a:spcBef>
                <a:spcPct val="50000"/>
              </a:spcBef>
              <a:defRPr/>
            </a:pPr>
            <a:r>
              <a:rPr lang="ru-RU" sz="2800" dirty="0">
                <a:solidFill>
                  <a:schemeClr val="accent6">
                    <a:lumMod val="75000"/>
                  </a:schemeClr>
                </a:solidFill>
              </a:rPr>
              <a:t>Всё, что в жизни продаётся,</a:t>
            </a:r>
            <a:br>
              <a:rPr lang="ru-RU" sz="2800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ru-RU" sz="2800" dirty="0">
                <a:solidFill>
                  <a:schemeClr val="accent6">
                    <a:lumMod val="75000"/>
                  </a:schemeClr>
                </a:solidFill>
              </a:rPr>
              <a:t>Одинаково зовётся:</a:t>
            </a:r>
            <a:br>
              <a:rPr lang="ru-RU" sz="2800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ru-RU" sz="2800" dirty="0">
                <a:solidFill>
                  <a:schemeClr val="accent6">
                    <a:lumMod val="75000"/>
                  </a:schemeClr>
                </a:solidFill>
              </a:rPr>
              <a:t>И крупа, и самовар</a:t>
            </a:r>
            <a:br>
              <a:rPr lang="ru-RU" sz="2800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ru-RU" sz="2800" dirty="0">
                <a:solidFill>
                  <a:schemeClr val="accent6">
                    <a:lumMod val="75000"/>
                  </a:schemeClr>
                </a:solidFill>
              </a:rPr>
              <a:t>Называется ...</a:t>
            </a:r>
            <a:endParaRPr lang="ru-RU" altLang="ru-RU" sz="2800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92152" y="227092"/>
            <a:ext cx="8892480" cy="753636"/>
          </a:xfrm>
        </p:spPr>
        <p:txBody>
          <a:bodyPr>
            <a:normAutofit fontScale="90000"/>
          </a:bodyPr>
          <a:lstStyle/>
          <a:p>
            <a:pPr>
              <a:spcBef>
                <a:spcPct val="50000"/>
              </a:spcBef>
              <a:defRPr/>
            </a:pPr>
            <a:r>
              <a:rPr lang="ru-RU" sz="3600" dirty="0">
                <a:solidFill>
                  <a:schemeClr val="accent6">
                    <a:lumMod val="75000"/>
                  </a:schemeClr>
                </a:solidFill>
              </a:rPr>
              <a:t>На товаре быть должна</a:t>
            </a:r>
            <a:br>
              <a:rPr lang="ru-RU" sz="3600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ru-RU" sz="3600" dirty="0">
                <a:solidFill>
                  <a:schemeClr val="accent6">
                    <a:lumMod val="75000"/>
                  </a:schemeClr>
                </a:solidFill>
              </a:rPr>
              <a:t>Обязательной ..</a:t>
            </a:r>
            <a:endParaRPr lang="ru-RU" altLang="ru-RU" sz="36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8" name="Чек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3446560" y="1573384"/>
            <a:ext cx="4918856" cy="49188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48136" y="116633"/>
            <a:ext cx="8892480" cy="1128205"/>
          </a:xfrm>
        </p:spPr>
        <p:txBody>
          <a:bodyPr>
            <a:normAutofit/>
          </a:bodyPr>
          <a:lstStyle/>
          <a:p>
            <a:pPr>
              <a:spcBef>
                <a:spcPct val="50000"/>
              </a:spcBef>
              <a:defRPr/>
            </a:pPr>
            <a:r>
              <a:rPr lang="ru-RU" sz="3200" dirty="0">
                <a:solidFill>
                  <a:schemeClr val="accent6">
                    <a:lumMod val="75000"/>
                  </a:schemeClr>
                </a:solidFill>
              </a:rPr>
              <a:t>За сметану, хлеб и сыр</a:t>
            </a:r>
            <a:br>
              <a:rPr lang="ru-RU" sz="3200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ru-RU" sz="3200" dirty="0">
                <a:solidFill>
                  <a:schemeClr val="accent6">
                    <a:lumMod val="75000"/>
                  </a:schemeClr>
                </a:solidFill>
              </a:rPr>
              <a:t>В кассе чек пробьёт ...</a:t>
            </a:r>
            <a:r>
              <a:rPr lang="ru-RU" altLang="ru-RU" sz="3200" dirty="0">
                <a:solidFill>
                  <a:schemeClr val="accent6">
                    <a:lumMod val="75000"/>
                  </a:schemeClr>
                </a:solidFill>
              </a:rPr>
              <a:t>            </a:t>
            </a:r>
          </a:p>
        </p:txBody>
      </p:sp>
      <p:pic>
        <p:nvPicPr>
          <p:cNvPr id="5" name="Кассир"/>
          <p:cNvPicPr>
            <a:picLocks noChangeAspect="1"/>
          </p:cNvPicPr>
          <p:nvPr/>
        </p:nvPicPr>
        <p:blipFill rotWithShape="1">
          <a:blip r:embed="rId3" cstate="email"/>
          <a:srcRect b="5765"/>
          <a:stretch>
            <a:fillRect/>
          </a:stretch>
        </p:blipFill>
        <p:spPr>
          <a:xfrm>
            <a:off x="2639616" y="1556793"/>
            <a:ext cx="6912768" cy="453311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Замещающее содержимое 3" descr="деньги"/>
          <p:cNvPicPr>
            <a:picLocks noGrp="1" noChangeAspect="1"/>
          </p:cNvPicPr>
          <p:nvPr>
            <p:ph idx="1"/>
          </p:nvPr>
        </p:nvPicPr>
        <p:blipFill>
          <a:blip r:embed="rId3">
            <a:clrChange>
              <a:clrFrom>
                <a:srgbClr val="BEA89A">
                  <a:alpha val="100000"/>
                </a:srgbClr>
              </a:clrFrom>
              <a:clrTo>
                <a:srgbClr val="BEA89A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628387" y="429768"/>
            <a:ext cx="7168624" cy="57350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5739" y="74354"/>
            <a:ext cx="3683589" cy="31351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idx="10"/>
          </p:nvPr>
        </p:nvSpPr>
        <p:spPr>
          <a:xfrm>
            <a:off x="2386584" y="3822192"/>
            <a:ext cx="6922008" cy="1600200"/>
          </a:xfrm>
        </p:spPr>
        <p:txBody>
          <a:bodyPr>
            <a:normAutofit fontScale="85000" lnSpcReduction="10000"/>
          </a:bodyPr>
          <a:lstStyle/>
          <a:p>
            <a:pPr algn="ctr"/>
            <a:r>
              <a:rPr lang="ru-RU" sz="6000" b="1" dirty="0">
                <a:solidFill>
                  <a:srgbClr val="FF0000"/>
                </a:solidFill>
              </a:rPr>
              <a:t>Выбери </a:t>
            </a:r>
          </a:p>
          <a:p>
            <a:pPr algn="ctr"/>
            <a:r>
              <a:rPr lang="ru-RU" sz="6000" b="1" dirty="0">
                <a:solidFill>
                  <a:srgbClr val="FF0000"/>
                </a:solidFill>
              </a:rPr>
              <a:t>правильный ответ</a:t>
            </a:r>
            <a:endParaRPr lang="ru-RU" sz="6000" b="1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26" t="3840" r="12254" b="8013"/>
          <a:stretch>
            <a:fillRect/>
          </a:stretch>
        </p:blipFill>
        <p:spPr>
          <a:xfrm flipH="1">
            <a:off x="64008" y="0"/>
            <a:ext cx="701386" cy="6858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4050791" y="20296"/>
            <a:ext cx="4338369" cy="36937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27648" y="44624"/>
            <a:ext cx="7560840" cy="1296144"/>
          </a:xfrm>
        </p:spPr>
        <p:txBody>
          <a:bodyPr/>
          <a:lstStyle/>
          <a:p>
            <a:pPr>
              <a:spcBef>
                <a:spcPct val="50000"/>
              </a:spcBef>
              <a:defRPr/>
            </a:pPr>
            <a:r>
              <a:rPr lang="ru-RU" sz="3600" dirty="0">
                <a:solidFill>
                  <a:schemeClr val="accent6">
                    <a:lumMod val="75000"/>
                  </a:schemeClr>
                </a:solidFill>
              </a:rPr>
              <a:t>Из какого аппарата</a:t>
            </a:r>
            <a:br>
              <a:rPr lang="ru-RU" sz="3600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ru-RU" sz="3600" dirty="0">
                <a:solidFill>
                  <a:schemeClr val="accent6">
                    <a:lumMod val="75000"/>
                  </a:schemeClr>
                </a:solidFill>
              </a:rPr>
              <a:t>Выдаётся нам зарплата?</a:t>
            </a:r>
            <a:endParaRPr lang="ru-RU" altLang="ru-RU" sz="3600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7" name="игрушки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37444" y="2333878"/>
            <a:ext cx="4089820" cy="4299097"/>
          </a:xfrm>
          <a:prstGeom prst="rect">
            <a:avLst/>
          </a:prstGeom>
        </p:spPr>
      </p:pic>
      <p:pic>
        <p:nvPicPr>
          <p:cNvPr id="5" name="сбербанк"/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>
            <a:off x="8854032" y="1220745"/>
            <a:ext cx="2265072" cy="4027298"/>
          </a:xfrm>
          <a:prstGeom prst="rect">
            <a:avLst/>
          </a:prstGeom>
        </p:spPr>
      </p:pic>
      <p:pic>
        <p:nvPicPr>
          <p:cNvPr id="11" name="кофе"/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>
            <a:off x="701386" y="1428071"/>
            <a:ext cx="3615317" cy="361264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26" t="3840" r="12254" b="8013"/>
          <a:stretch>
            <a:fillRect/>
          </a:stretch>
        </p:blipFill>
        <p:spPr>
          <a:xfrm flipH="1">
            <a:off x="0" y="0"/>
            <a:ext cx="701386" cy="685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Ой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Ой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83632" y="260648"/>
            <a:ext cx="6840760" cy="609620"/>
          </a:xfrm>
        </p:spPr>
        <p:txBody>
          <a:bodyPr>
            <a:noAutofit/>
          </a:bodyPr>
          <a:lstStyle/>
          <a:p>
            <a:r>
              <a:rPr lang="ru-RU" sz="2400" dirty="0">
                <a:solidFill>
                  <a:schemeClr val="accent6">
                    <a:lumMod val="75000"/>
                  </a:schemeClr>
                </a:solidFill>
              </a:rPr>
              <a:t>Где можно сохранить и </a:t>
            </a:r>
            <a:br>
              <a:rPr lang="ru-RU" sz="2400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ru-RU" sz="2400" dirty="0">
                <a:solidFill>
                  <a:schemeClr val="accent6">
                    <a:lumMod val="75000"/>
                  </a:schemeClr>
                </a:solidFill>
              </a:rPr>
              <a:t>приумножить свои сбережения?</a:t>
            </a:r>
          </a:p>
        </p:txBody>
      </p:sp>
      <p:pic>
        <p:nvPicPr>
          <p:cNvPr id="12" name="банк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428862" y="1112486"/>
            <a:ext cx="3888433" cy="2592288"/>
          </a:xfrm>
          <a:prstGeom prst="rect">
            <a:avLst/>
          </a:prstGeom>
        </p:spPr>
      </p:pic>
      <p:pic>
        <p:nvPicPr>
          <p:cNvPr id="14" name="рынок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7649889" y="991376"/>
            <a:ext cx="3949005" cy="2834507"/>
          </a:xfrm>
          <a:prstGeom prst="rect">
            <a:avLst/>
          </a:prstGeom>
        </p:spPr>
      </p:pic>
      <p:pic>
        <p:nvPicPr>
          <p:cNvPr id="16" name="парк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4161470" y="3946992"/>
            <a:ext cx="3312366" cy="281938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26" t="3840" r="12254" b="8013"/>
          <a:stretch>
            <a:fillRect/>
          </a:stretch>
        </p:blipFill>
        <p:spPr>
          <a:xfrm flipH="1">
            <a:off x="0" y="0"/>
            <a:ext cx="701386" cy="685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убль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2063552" y="1664176"/>
            <a:ext cx="2736304" cy="2728095"/>
          </a:xfrm>
          <a:prstGeom prst="rect">
            <a:avLst/>
          </a:prstGeom>
        </p:spPr>
      </p:pic>
      <p:pic>
        <p:nvPicPr>
          <p:cNvPr id="4" name="доллар"/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>
            <a:off x="3863752" y="4725145"/>
            <a:ext cx="4536504" cy="1827677"/>
          </a:xfrm>
          <a:prstGeom prst="rect">
            <a:avLst/>
          </a:prstGeom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1442888" y="677545"/>
            <a:ext cx="3778336" cy="546796"/>
          </a:xfrm>
        </p:spPr>
        <p:txBody>
          <a:bodyPr>
            <a:noAutofit/>
          </a:bodyPr>
          <a:lstStyle/>
          <a:p>
            <a:r>
              <a:rPr lang="ru-RU" sz="1800" dirty="0">
                <a:solidFill>
                  <a:schemeClr val="accent6">
                    <a:lumMod val="75000"/>
                  </a:schemeClr>
                </a:solidFill>
              </a:rPr>
              <a:t>Говорят про меня:</a:t>
            </a:r>
            <a:br>
              <a:rPr lang="ru-RU" sz="1800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ru-RU" sz="1800" dirty="0">
                <a:solidFill>
                  <a:schemeClr val="accent6">
                    <a:lumMod val="75000"/>
                  </a:schemeClr>
                </a:solidFill>
              </a:rPr>
              <a:t>Деревянный я.</a:t>
            </a:r>
            <a:br>
              <a:rPr lang="ru-RU" sz="1800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ru-RU" sz="1800" dirty="0">
                <a:solidFill>
                  <a:schemeClr val="accent6">
                    <a:lumMod val="75000"/>
                  </a:schemeClr>
                </a:solidFill>
              </a:rPr>
              <a:t>Но неправда, я — железный,</a:t>
            </a:r>
            <a:br>
              <a:rPr lang="ru-RU" sz="1800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ru-RU" sz="1800" dirty="0">
                <a:solidFill>
                  <a:schemeClr val="accent6">
                    <a:lumMod val="75000"/>
                  </a:schemeClr>
                </a:solidFill>
              </a:rPr>
              <a:t>Я тяжелый, полновесный!</a:t>
            </a:r>
            <a:br>
              <a:rPr lang="ru-RU" sz="1800" dirty="0">
                <a:solidFill>
                  <a:schemeClr val="accent6">
                    <a:lumMod val="75000"/>
                  </a:schemeClr>
                </a:solidFill>
              </a:rPr>
            </a:br>
            <a:endParaRPr lang="ru-RU" sz="18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3" name="евро"/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>
            <a:off x="6528048" y="2034948"/>
            <a:ext cx="3600400" cy="198654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26" t="3840" r="12254" b="8013"/>
          <a:stretch>
            <a:fillRect/>
          </a:stretch>
        </p:blipFill>
        <p:spPr>
          <a:xfrm flipH="1">
            <a:off x="0" y="0"/>
            <a:ext cx="701386" cy="685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Ой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Ой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594 -0.01528 L -0.03594 -0.01528 C -0.0309 -0.01482 -0.02569 -0.01528 -0.02083 -0.01343 C -0.00486 -0.00741 -0.01285 -0.00788 -0.00417 0.00069 C 0.00243 0.0074 0.00365 0.00648 0.01094 0.01087 C 0.01302 0.01203 0.01493 0.01365 0.01701 0.01504 C 0.01858 0.01759 0.01962 0.02083 0.02153 0.02291 C 0.02865 0.03148 0.02934 0.03055 0.03663 0.0331 C 0.03976 0.03587 0.04236 0.03958 0.04583 0.0412 C 0.05035 0.04328 0.05538 0.04375 0.05938 0.04722 C 0.06094 0.04861 0.06233 0.05023 0.06406 0.05138 C 0.06875 0.05416 0.07413 0.05578 0.07917 0.0574 C 0.08872 0.07013 0.07795 0.0574 0.09132 0.06759 C 0.09254 0.06851 0.09306 0.0706 0.09427 0.07152 C 0.11267 0.0868 0.09635 0.0706 0.10799 0.08171 C 0.11007 0.08356 0.11163 0.08634 0.11406 0.08773 C 0.1191 0.0905 0.12951 0.09259 0.13524 0.09375 C 0.14254 0.09745 0.14965 0.10046 0.15642 0.10601 C 0.16007 0.10902 0.1632 0.11365 0.16701 0.11597 C 0.17188 0.11898 0.17726 0.1199 0.18212 0.12199 C 0.1934 0.12731 0.20504 0.13125 0.21563 0.13819 C 0.22153 0.14236 0.22899 0.14398 0.23368 0.15046 C 0.23941 0.15787 0.23629 0.15555 0.24288 0.15856 C 0.2533 0.16898 0.24427 0.16064 0.25486 0.16851 C 0.27205 0.18125 0.25399 0.16898 0.26858 0.1787 L 0.2717 0.18287 L 0.2717 0.18287 " pathEditMode="relative" ptsTypes="AAAAAAAAAAAAAAAAAAAAAAAAAAA">
                                      <p:cBhvr>
                                        <p:cTn id="2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банка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4648723" y="3124960"/>
            <a:ext cx="3094856" cy="3094856"/>
          </a:xfrm>
          <a:prstGeom prst="rect">
            <a:avLst/>
          </a:prstGeom>
        </p:spPr>
      </p:pic>
      <p:pic>
        <p:nvPicPr>
          <p:cNvPr id="5" name="хрюшка"/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>
            <a:off x="7743579" y="1263600"/>
            <a:ext cx="2952328" cy="3528146"/>
          </a:xfrm>
          <a:prstGeom prst="rect">
            <a:avLst/>
          </a:prstGeom>
        </p:spPr>
      </p:pic>
      <p:pic>
        <p:nvPicPr>
          <p:cNvPr id="4" name="чашка"/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>
            <a:off x="1909812" y="2402840"/>
            <a:ext cx="2088232" cy="2088232"/>
          </a:xfrm>
          <a:prstGeom prst="rect">
            <a:avLst/>
          </a:prstGeom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1307592" y="310896"/>
            <a:ext cx="3767328" cy="1605936"/>
          </a:xfrm>
        </p:spPr>
        <p:txBody>
          <a:bodyPr>
            <a:noAutofit/>
          </a:bodyPr>
          <a:lstStyle/>
          <a:p>
            <a:r>
              <a:rPr lang="ru-RU" sz="1800" dirty="0">
                <a:solidFill>
                  <a:schemeClr val="accent6">
                    <a:lumMod val="75000"/>
                  </a:schemeClr>
                </a:solidFill>
              </a:rPr>
              <a:t>Копит денежки для нас,</a:t>
            </a:r>
            <a:br>
              <a:rPr lang="ru-RU" sz="1800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ru-RU" sz="1800" dirty="0">
                <a:solidFill>
                  <a:schemeClr val="accent6">
                    <a:lumMod val="75000"/>
                  </a:schemeClr>
                </a:solidFill>
              </a:rPr>
              <a:t>Собирает нам запас -</a:t>
            </a:r>
            <a:br>
              <a:rPr lang="ru-RU" sz="1800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ru-RU" sz="1800" dirty="0">
                <a:solidFill>
                  <a:schemeClr val="accent6">
                    <a:lumMod val="75000"/>
                  </a:schemeClr>
                </a:solidFill>
              </a:rPr>
              <a:t>Чтоб могли на те монетки</a:t>
            </a:r>
            <a:br>
              <a:rPr lang="ru-RU" sz="1800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ru-RU" sz="1800" dirty="0">
                <a:solidFill>
                  <a:schemeClr val="accent6">
                    <a:lumMod val="75000"/>
                  </a:schemeClr>
                </a:solidFill>
              </a:rPr>
              <a:t>Получить подарки детки! </a:t>
            </a:r>
            <a:br>
              <a:rPr lang="ru-RU" sz="1800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ru-RU" sz="1800" dirty="0">
                <a:solidFill>
                  <a:schemeClr val="accent6">
                    <a:lumMod val="75000"/>
                  </a:schemeClr>
                </a:solidFill>
              </a:rPr>
              <a:t>У неё на гладкой спинке</a:t>
            </a:r>
            <a:br>
              <a:rPr lang="ru-RU" sz="1800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ru-RU" sz="1800" dirty="0">
                <a:solidFill>
                  <a:schemeClr val="accent6">
                    <a:lumMod val="75000"/>
                  </a:schemeClr>
                </a:solidFill>
              </a:rPr>
              <a:t>Прорезь есть по серединке.</a:t>
            </a:r>
            <a:br>
              <a:rPr lang="ru-RU" sz="1800" dirty="0">
                <a:solidFill>
                  <a:schemeClr val="accent6">
                    <a:lumMod val="75000"/>
                  </a:schemeClr>
                </a:solidFill>
              </a:rPr>
            </a:br>
            <a:endParaRPr lang="ru-RU" sz="18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26" t="3840" r="12254" b="8013"/>
          <a:stretch>
            <a:fillRect/>
          </a:stretch>
        </p:blipFill>
        <p:spPr>
          <a:xfrm flipH="1">
            <a:off x="0" y="0"/>
            <a:ext cx="701386" cy="685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Ой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Ой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0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idx="10"/>
          </p:nvPr>
        </p:nvSpPr>
        <p:spPr>
          <a:xfrm>
            <a:off x="2048510" y="3714115"/>
            <a:ext cx="7766685" cy="2359660"/>
          </a:xfrm>
        </p:spPr>
        <p:txBody>
          <a:bodyPr/>
          <a:lstStyle/>
          <a:p>
            <a:pPr algn="ctr"/>
            <a:r>
              <a:rPr lang="ru-RU" sz="13800" b="1" dirty="0">
                <a:solidFill>
                  <a:srgbClr val="FF0000"/>
                </a:solidFill>
              </a:rPr>
              <a:t>Сказки</a:t>
            </a:r>
            <a:endParaRPr lang="ru-RU" sz="13800" b="1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4050791" y="20296"/>
            <a:ext cx="4338369" cy="36937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11624" y="908720"/>
            <a:ext cx="6408712" cy="360040"/>
          </a:xfrm>
        </p:spPr>
        <p:txBody>
          <a:bodyPr>
            <a:noAutofit/>
          </a:bodyPr>
          <a:lstStyle/>
          <a:p>
            <a:pPr>
              <a:spcBef>
                <a:spcPct val="50000"/>
              </a:spcBef>
              <a:defRPr/>
            </a:pPr>
            <a:r>
              <a:rPr lang="ru-RU" sz="1800" dirty="0">
                <a:solidFill>
                  <a:schemeClr val="accent6">
                    <a:lumMod val="75000"/>
                  </a:schemeClr>
                </a:solidFill>
              </a:rPr>
              <a:t>Герой какой сказки закопал 5</a:t>
            </a:r>
            <a:br>
              <a:rPr lang="ru-RU" sz="1800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ru-RU" sz="1800" dirty="0">
                <a:solidFill>
                  <a:schemeClr val="accent6">
                    <a:lumMod val="75000"/>
                  </a:schemeClr>
                </a:solidFill>
              </a:rPr>
              <a:t> золотых монет на Поле Чудес в </a:t>
            </a:r>
            <a:br>
              <a:rPr lang="ru-RU" sz="1800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ru-RU" sz="1800" dirty="0">
                <a:solidFill>
                  <a:schemeClr val="accent6">
                    <a:lumMod val="75000"/>
                  </a:schemeClr>
                </a:solidFill>
              </a:rPr>
              <a:t>Стране Дураков, чтобы вырастить  золотое дерево. Как его зовут? </a:t>
            </a:r>
            <a:endParaRPr lang="ru-RU" altLang="ru-RU" sz="1800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6" name="Буратино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1481278" y="2165708"/>
            <a:ext cx="1859725" cy="2942602"/>
          </a:xfrm>
          <a:prstGeom prst="rect">
            <a:avLst/>
          </a:prstGeom>
        </p:spPr>
      </p:pic>
      <p:pic>
        <p:nvPicPr>
          <p:cNvPr id="4" name="Чипполино"/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>
            <a:off x="9480393" y="1862482"/>
            <a:ext cx="1859725" cy="3181820"/>
          </a:xfrm>
          <a:prstGeom prst="rect">
            <a:avLst/>
          </a:prstGeom>
        </p:spPr>
      </p:pic>
      <p:pic>
        <p:nvPicPr>
          <p:cNvPr id="7" name="Кот"/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>
            <a:off x="5150558" y="2465517"/>
            <a:ext cx="2520280" cy="356651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26" t="3840" r="12254" b="8013"/>
          <a:stretch>
            <a:fillRect/>
          </a:stretch>
        </p:blipFill>
        <p:spPr>
          <a:xfrm flipH="1">
            <a:off x="0" y="0"/>
            <a:ext cx="701386" cy="685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Ой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Ой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487 0.00186 L 0.02487 0.00209 C 0.03073 0.0044 0.03841 0.00371 0.04284 0.00973 C 0.05273 0.02315 0.04153 0.00926 0.05351 0.01991 C 0.05625 0.02223 0.05872 0.02524 0.06106 0.02801 C 0.06211 0.02917 0.06302 0.03102 0.06406 0.03195 C 0.06601 0.0338 0.06823 0.03449 0.07018 0.03612 C 0.07239 0.03797 0.07409 0.04028 0.07617 0.04213 C 0.07773 0.04352 0.07929 0.04491 0.08073 0.0463 C 0.0957 0.07269 0.07656 0.04051 0.08997 0.05834 C 0.09114 0.05996 0.09179 0.0625 0.09284 0.06436 C 0.09895 0.07408 0.09544 0.06737 0.10208 0.07454 C 0.10364 0.07639 0.10468 0.07917 0.10664 0.08056 C 0.10937 0.08264 0.11289 0.08264 0.11562 0.08449 C 0.11966 0.08727 0.1233 0.0919 0.12773 0.0926 C 0.15898 0.09815 0.14284 0.09607 0.17617 0.09885 L 0.22929 0.09676 L 0.29153 0.09468 C 0.29596 0.09445 0.30052 0.09375 0.30507 0.0926 C 0.30716 0.09213 0.30104 0.0926 0.29895 0.0926 L 0.29895 0.09283 " pathEditMode="relative" rAng="0" ptsTypes="AAAAAAAAAAAAAAAAAAAAA">
                                      <p:cBhvr>
                                        <p:cTn id="2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023" y="483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Козленок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4196134" y="4352649"/>
            <a:ext cx="3853227" cy="216551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31504" y="270030"/>
            <a:ext cx="8352928" cy="1651036"/>
          </a:xfrm>
        </p:spPr>
        <p:txBody>
          <a:bodyPr>
            <a:norm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ru-RU" sz="1800" dirty="0">
                <a:solidFill>
                  <a:schemeClr val="accent6">
                    <a:lumMod val="75000"/>
                  </a:schemeClr>
                </a:solidFill>
              </a:rPr>
              <a:t>Назовите сказку о волшебном олене,</a:t>
            </a:r>
            <a:br>
              <a:rPr lang="ru-RU" sz="1800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ru-RU" sz="1800" dirty="0">
                <a:solidFill>
                  <a:schemeClr val="accent6">
                    <a:lumMod val="75000"/>
                  </a:schemeClr>
                </a:solidFill>
              </a:rPr>
              <a:t> у которого было  особенное </a:t>
            </a:r>
            <a:r>
              <a:rPr lang="ru-RU" sz="1800" dirty="0" smtClean="0">
                <a:solidFill>
                  <a:schemeClr val="accent6">
                    <a:lumMod val="75000"/>
                  </a:schemeClr>
                </a:solidFill>
              </a:rPr>
              <a:t>копытце, </a:t>
            </a:r>
            <a:r>
              <a:rPr lang="ru-RU" sz="1800" dirty="0">
                <a:solidFill>
                  <a:schemeClr val="accent6">
                    <a:lumMod val="75000"/>
                  </a:schemeClr>
                </a:solidFill>
              </a:rPr>
              <a:t/>
            </a:r>
            <a:br>
              <a:rPr lang="ru-RU" sz="1800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ru-RU" sz="1800" dirty="0">
                <a:solidFill>
                  <a:schemeClr val="accent6">
                    <a:lumMod val="75000"/>
                  </a:schemeClr>
                </a:solidFill>
              </a:rPr>
              <a:t>с помощью которого можно  добывать</a:t>
            </a:r>
            <a:br>
              <a:rPr lang="ru-RU" sz="1800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ru-RU" sz="1800" dirty="0">
                <a:solidFill>
                  <a:schemeClr val="accent6">
                    <a:lumMod val="75000"/>
                  </a:schemeClr>
                </a:solidFill>
              </a:rPr>
              <a:t> драгоценные камни</a:t>
            </a:r>
            <a:endParaRPr lang="ru-RU" altLang="ru-RU" sz="1800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5" name="Олень"/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>
            <a:off x="8321040" y="2082199"/>
            <a:ext cx="3734262" cy="2800697"/>
          </a:xfrm>
          <a:prstGeom prst="rect">
            <a:avLst/>
          </a:prstGeom>
        </p:spPr>
      </p:pic>
      <p:pic>
        <p:nvPicPr>
          <p:cNvPr id="4" name="Коза"/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>
            <a:off x="768096" y="1975553"/>
            <a:ext cx="3103354" cy="364029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26" t="3840" r="12254" b="8013"/>
          <a:stretch>
            <a:fillRect/>
          </a:stretch>
        </p:blipFill>
        <p:spPr>
          <a:xfrm flipH="1">
            <a:off x="0" y="0"/>
            <a:ext cx="701386" cy="685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Ой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Ой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37 -0.20718 L 0.00937 -0.20694 C 0.00508 -0.20463 0.00091 -0.20185 -0.00326 -0.19907 C -0.00586 -0.19699 -0.00834 -0.19444 -0.01094 -0.19259 C -0.01407 -0.19097 -0.01732 -0.19028 -0.02032 -0.18843 C -0.02201 -0.1875 -0.02344 -0.18542 -0.02513 -0.18426 C -0.03802 -0.17569 -0.02813 -0.18356 -0.03763 -0.17824 C -0.05677 -0.16713 -0.03282 -0.18032 -0.04844 -0.16991 C -0.05 -0.16875 -0.0517 -0.16875 -0.05326 -0.16759 C -0.05482 -0.16667 -0.05625 -0.16481 -0.05782 -0.16343 C -0.06042 -0.16134 -0.06341 -0.15972 -0.06576 -0.15741 C -0.06758 -0.15556 -0.06862 -0.15255 -0.07032 -0.15093 C -0.07409 -0.14792 -0.08555 -0.14398 -0.08907 -0.14259 C -0.0918 -0.14074 -0.09427 -0.13843 -0.09701 -0.13657 C -0.1 -0.13426 -0.10352 -0.1331 -0.10638 -0.13009 C -0.10782 -0.1287 -0.10795 -0.12546 -0.10951 -0.12407 C -0.13607 -0.10023 -0.10716 -0.13241 -0.12826 -0.11157 C -0.14753 -0.09213 -0.11615 -0.11944 -0.13907 -0.09907 C -0.14323 -0.09537 -0.14779 -0.09236 -0.15157 -0.08843 C -0.15365 -0.08657 -0.1556 -0.08403 -0.15782 -0.08241 C -0.15938 -0.08125 -0.16107 -0.08125 -0.16263 -0.08009 C -0.16576 -0.07778 -0.16862 -0.07407 -0.17201 -0.07176 C -0.17617 -0.06898 -0.18086 -0.06736 -0.18451 -0.06343 C -0.19362 -0.05393 -0.18907 -0.05671 -0.19701 -0.05324 C -0.20873 -0.04282 -0.19427 -0.05602 -0.20638 -0.04259 C -0.20782 -0.0412 -0.20951 -0.03981 -0.21094 -0.03843 C -0.21823 -0.02384 -0.21407 -0.0287 -0.22201 -0.02176 C -0.22305 -0.01991 -0.22383 -0.01736 -0.22513 -0.01574 C -0.22644 -0.01389 -0.22852 -0.01343 -0.22969 -0.01157 C -0.24024 0.0044 -0.23073 -0.00069 -0.24219 0.00324 C -0.24532 0.00926 -0.24571 0.01065 -0.25013 0.01574 C -0.25157 0.01713 -0.25326 0.01806 -0.25469 0.01991 C -0.2569 0.02245 -0.25886 0.02546 -0.26094 0.02824 C -0.26302 0.03032 -0.26498 0.03287 -0.26719 0.03426 C -0.27019 0.03634 -0.27657 0.03843 -0.27657 0.03866 C -0.27969 0.0412 -0.28242 0.0456 -0.28594 0.04676 L -0.29219 0.04907 L -0.29532 0.04907 " pathEditMode="relative" rAng="0" ptsTypes="AAAAAAAAAAAAAAAAAAAAAAAAAAAAAAAAAAAAAA">
                                      <p:cBhvr>
                                        <p:cTn id="2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234" y="128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Конфета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4007768" y="4243295"/>
            <a:ext cx="4392488" cy="2330997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79577" y="525016"/>
            <a:ext cx="7051011" cy="1103784"/>
          </a:xfrm>
        </p:spPr>
        <p:txBody>
          <a:bodyPr>
            <a:noAutofit/>
          </a:bodyPr>
          <a:lstStyle/>
          <a:p>
            <a:pPr algn="ctr"/>
            <a:r>
              <a:rPr lang="ru-RU" altLang="ru-RU" sz="2000" dirty="0">
                <a:solidFill>
                  <a:schemeClr val="accent6">
                    <a:lumMod val="75000"/>
                  </a:schemeClr>
                </a:solidFill>
              </a:rPr>
              <a:t>Что нашла Муха, </a:t>
            </a:r>
            <a:br>
              <a:rPr lang="ru-RU" altLang="ru-RU" sz="2000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ru-RU" altLang="ru-RU" sz="2000" dirty="0">
                <a:solidFill>
                  <a:schemeClr val="accent6">
                    <a:lumMod val="75000"/>
                  </a:schemeClr>
                </a:solidFill>
              </a:rPr>
              <a:t>когда пошла по полю  </a:t>
            </a:r>
            <a:br>
              <a:rPr lang="ru-RU" altLang="ru-RU" sz="2000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ru-RU" altLang="ru-RU" sz="2000" dirty="0">
                <a:solidFill>
                  <a:schemeClr val="accent6">
                    <a:lumMod val="75000"/>
                  </a:schemeClr>
                </a:solidFill>
              </a:rPr>
              <a:t>в сказке «Муха-Цокотуха»?</a:t>
            </a:r>
            <a:r>
              <a:rPr lang="ru-RU" altLang="ru-RU" sz="28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/>
            </a:r>
            <a:br>
              <a:rPr lang="ru-RU" altLang="ru-RU" sz="28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</a:br>
            <a:endParaRPr lang="ru-RU" sz="28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5" name="Туфли"/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>
            <a:off x="2135560" y="1579569"/>
            <a:ext cx="3024336" cy="3024336"/>
          </a:xfrm>
          <a:prstGeom prst="rect">
            <a:avLst/>
          </a:prstGeom>
        </p:spPr>
      </p:pic>
      <p:pic>
        <p:nvPicPr>
          <p:cNvPr id="9" name="Копейка"/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>
            <a:off x="7835782" y="2147063"/>
            <a:ext cx="1889348" cy="188934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26" t="3840" r="12254" b="8013"/>
          <a:stretch>
            <a:fillRect/>
          </a:stretch>
        </p:blipFill>
        <p:spPr>
          <a:xfrm flipH="1">
            <a:off x="0" y="0"/>
            <a:ext cx="701386" cy="685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455 -0.0405 L -0.29514 0.09468 " pathEditMode="relative" ptsTypes="AA">
                                      <p:cBhvr>
                                        <p:cTn id="1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Ой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Ой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овое поле 4"/>
          <p:cNvSpPr txBox="1"/>
          <p:nvPr/>
        </p:nvSpPr>
        <p:spPr>
          <a:xfrm>
            <a:off x="1727200" y="321310"/>
            <a:ext cx="234315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en-US" sz="240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Физминутка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Замещающее содержимое 6" descr="доллар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l="-1596" t="2276" r="8793"/>
          <a:stretch>
            <a:fillRect/>
          </a:stretch>
        </p:blipFill>
        <p:spPr>
          <a:xfrm>
            <a:off x="906145" y="2246630"/>
            <a:ext cx="3692525" cy="3816350"/>
          </a:xfrm>
          <a:prstGeom prst="rect">
            <a:avLst/>
          </a:prstGeom>
        </p:spPr>
      </p:pic>
      <p:pic>
        <p:nvPicPr>
          <p:cNvPr id="8" name="Замещающее содержимое 7" descr="евро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836410" y="3856355"/>
            <a:ext cx="4120515" cy="2503805"/>
          </a:xfrm>
          <a:prstGeom prst="rect">
            <a:avLst/>
          </a:prstGeom>
        </p:spPr>
      </p:pic>
      <p:pic>
        <p:nvPicPr>
          <p:cNvPr id="9" name="Изображение 8" descr="рубли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8210" y="227330"/>
            <a:ext cx="3361690" cy="3201670"/>
          </a:xfrm>
          <a:prstGeom prst="rect">
            <a:avLst/>
          </a:prstGeom>
        </p:spPr>
      </p:pic>
      <p:pic>
        <p:nvPicPr>
          <p:cNvPr id="10" name="Объект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80" b="9125"/>
          <a:stretch>
            <a:fillRect/>
          </a:stretch>
        </p:blipFill>
        <p:spPr>
          <a:xfrm>
            <a:off x="9341485" y="932815"/>
            <a:ext cx="2362200" cy="20237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766" y="810883"/>
            <a:ext cx="10990052" cy="54950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12462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C38E2E1-D848-47F2-BA29-B7F816D806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22341" y="654327"/>
            <a:ext cx="9618483" cy="2352824"/>
          </a:xfrm>
        </p:spPr>
        <p:txBody>
          <a:bodyPr>
            <a:normAutofit/>
          </a:bodyPr>
          <a:lstStyle/>
          <a:p>
            <a:r>
              <a:rPr lang="ru-RU" sz="80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Игра</a:t>
            </a:r>
            <a:r>
              <a:rPr lang="ru-RU" sz="8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8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8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80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«Хочу»</a:t>
            </a:r>
            <a:r>
              <a:rPr lang="ru-RU" sz="8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ru-RU" sz="8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«Надо»</a:t>
            </a:r>
          </a:p>
        </p:txBody>
      </p:sp>
      <p:pic>
        <p:nvPicPr>
          <p:cNvPr id="4" name="Picture 4" descr="Picture background">
            <a:extLst>
              <a:ext uri="{FF2B5EF4-FFF2-40B4-BE49-F238E27FC236}">
                <a16:creationId xmlns:a16="http://schemas.microsoft.com/office/drawing/2014/main" id="{E0C1B28A-7122-4A33-92FB-F7AB384CF4E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5" b="18051"/>
          <a:stretch/>
        </p:blipFill>
        <p:spPr bwMode="auto">
          <a:xfrm>
            <a:off x="1545996" y="3082404"/>
            <a:ext cx="4651486" cy="3421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Picture background">
            <a:extLst>
              <a:ext uri="{FF2B5EF4-FFF2-40B4-BE49-F238E27FC236}">
                <a16:creationId xmlns:a16="http://schemas.microsoft.com/office/drawing/2014/main" id="{243BDF62-7269-4217-BF7D-D0B96DAD48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1137" y="3007151"/>
            <a:ext cx="4147793" cy="3496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4523"/>
            <a:ext cx="701101" cy="688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3206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19C7DE5-6F9C-4BBA-BC10-7165CCC018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9945" y="9609447"/>
            <a:ext cx="2521126" cy="378090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BFD1E2E-16A1-482B-824F-0FCC5EFA3A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-60292" y="127682"/>
            <a:ext cx="5181600" cy="650187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«ХОЧУ»</a:t>
            </a:r>
          </a:p>
          <a:p>
            <a:pPr marL="0" indent="0" algn="ctr">
              <a:buNone/>
            </a:pPr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562900C-4D79-4976-A5B4-54E1A0C17C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805393" y="127682"/>
            <a:ext cx="3331091" cy="650187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«НАДО»</a:t>
            </a:r>
          </a:p>
          <a:p>
            <a:pPr marL="0" indent="0" algn="ctr">
              <a:buNone/>
            </a:pP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1026" name="Picture 2" descr="Picture background">
            <a:extLst>
              <a:ext uri="{FF2B5EF4-FFF2-40B4-BE49-F238E27FC236}">
                <a16:creationId xmlns:a16="http://schemas.microsoft.com/office/drawing/2014/main" id="{696A1413-4CD2-4A9B-A675-62A55B4CA5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8721" y="615280"/>
            <a:ext cx="4147793" cy="3496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Picture background">
            <a:extLst>
              <a:ext uri="{FF2B5EF4-FFF2-40B4-BE49-F238E27FC236}">
                <a16:creationId xmlns:a16="http://schemas.microsoft.com/office/drawing/2014/main" id="{0248E96E-96BA-49D5-893E-854EB75E8DB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971"/>
          <a:stretch/>
        </p:blipFill>
        <p:spPr bwMode="auto">
          <a:xfrm>
            <a:off x="127903" y="615280"/>
            <a:ext cx="4657772" cy="3633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Picture background">
            <a:extLst>
              <a:ext uri="{FF2B5EF4-FFF2-40B4-BE49-F238E27FC236}">
                <a16:creationId xmlns:a16="http://schemas.microsoft.com/office/drawing/2014/main" id="{EC2DB09F-8FF4-4449-9C1F-A35BC3AE7E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0051" y="3261674"/>
            <a:ext cx="4581627" cy="33695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9856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6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19C7DE5-6F9C-4BBA-BC10-7165CCC018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9945" y="9609447"/>
            <a:ext cx="2521126" cy="378090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BFD1E2E-16A1-482B-824F-0FCC5EFA3A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-60292" y="127682"/>
            <a:ext cx="5181600" cy="650187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«ХОЧУ»</a:t>
            </a:r>
          </a:p>
          <a:p>
            <a:pPr marL="0" indent="0" algn="ctr">
              <a:buNone/>
            </a:pPr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562900C-4D79-4976-A5B4-54E1A0C17C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805393" y="127682"/>
            <a:ext cx="3331091" cy="650187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«НАДО»</a:t>
            </a:r>
          </a:p>
          <a:p>
            <a:pPr marL="0" indent="0" algn="ctr">
              <a:buNone/>
            </a:pP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1026" name="Picture 2" descr="Picture background">
            <a:extLst>
              <a:ext uri="{FF2B5EF4-FFF2-40B4-BE49-F238E27FC236}">
                <a16:creationId xmlns:a16="http://schemas.microsoft.com/office/drawing/2014/main" id="{696A1413-4CD2-4A9B-A675-62A55B4CA5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8721" y="615280"/>
            <a:ext cx="4147793" cy="3496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Picture background">
            <a:extLst>
              <a:ext uri="{FF2B5EF4-FFF2-40B4-BE49-F238E27FC236}">
                <a16:creationId xmlns:a16="http://schemas.microsoft.com/office/drawing/2014/main" id="{0248E96E-96BA-49D5-893E-854EB75E8DB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971"/>
          <a:stretch/>
        </p:blipFill>
        <p:spPr bwMode="auto">
          <a:xfrm>
            <a:off x="127903" y="615280"/>
            <a:ext cx="4657772" cy="3633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Picture background">
            <a:extLst>
              <a:ext uri="{FF2B5EF4-FFF2-40B4-BE49-F238E27FC236}">
                <a16:creationId xmlns:a16="http://schemas.microsoft.com/office/drawing/2014/main" id="{7E275B5E-EBA9-42B1-8230-2CA059DB351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0" t="8516" r="4530" b="5935"/>
          <a:stretch/>
        </p:blipFill>
        <p:spPr bwMode="auto">
          <a:xfrm>
            <a:off x="3677950" y="2714920"/>
            <a:ext cx="4630060" cy="401539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0064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2.59259E-6 L 0.25 2.59259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19C7DE5-6F9C-4BBA-BC10-7165CCC018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9945" y="9609447"/>
            <a:ext cx="2521126" cy="378090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BFD1E2E-16A1-482B-824F-0FCC5EFA3A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-60292" y="127682"/>
            <a:ext cx="5181600" cy="650187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«ХОЧУ»</a:t>
            </a:r>
          </a:p>
          <a:p>
            <a:pPr marL="0" indent="0" algn="ctr">
              <a:buNone/>
            </a:pPr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562900C-4D79-4976-A5B4-54E1A0C17C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805393" y="127682"/>
            <a:ext cx="3331091" cy="650187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«НАДО»</a:t>
            </a:r>
          </a:p>
          <a:p>
            <a:pPr marL="0" indent="0" algn="ctr">
              <a:buNone/>
            </a:pP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1026" name="Picture 2" descr="Picture background">
            <a:extLst>
              <a:ext uri="{FF2B5EF4-FFF2-40B4-BE49-F238E27FC236}">
                <a16:creationId xmlns:a16="http://schemas.microsoft.com/office/drawing/2014/main" id="{696A1413-4CD2-4A9B-A675-62A55B4CA5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8721" y="615280"/>
            <a:ext cx="4147793" cy="3496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Picture background">
            <a:extLst>
              <a:ext uri="{FF2B5EF4-FFF2-40B4-BE49-F238E27FC236}">
                <a16:creationId xmlns:a16="http://schemas.microsoft.com/office/drawing/2014/main" id="{0248E96E-96BA-49D5-893E-854EB75E8DB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971"/>
          <a:stretch/>
        </p:blipFill>
        <p:spPr bwMode="auto">
          <a:xfrm>
            <a:off x="127903" y="615280"/>
            <a:ext cx="4657772" cy="3633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Picture background">
            <a:extLst>
              <a:ext uri="{FF2B5EF4-FFF2-40B4-BE49-F238E27FC236}">
                <a16:creationId xmlns:a16="http://schemas.microsoft.com/office/drawing/2014/main" id="{94CB809D-2B35-4E0C-ABEF-89386C1381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06" t="8973" r="9251" b="12852"/>
          <a:stretch/>
        </p:blipFill>
        <p:spPr bwMode="auto">
          <a:xfrm>
            <a:off x="3894302" y="2246795"/>
            <a:ext cx="4080773" cy="43380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2887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1.11022E-16 L -0.25 1.11022E-1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19C7DE5-6F9C-4BBA-BC10-7165CCC018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9945" y="9609447"/>
            <a:ext cx="2521126" cy="378090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BFD1E2E-16A1-482B-824F-0FCC5EFA3A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-60292" y="127682"/>
            <a:ext cx="5181600" cy="650187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«ХОЧУ»</a:t>
            </a:r>
          </a:p>
          <a:p>
            <a:pPr marL="0" indent="0" algn="ctr">
              <a:buNone/>
            </a:pPr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562900C-4D79-4976-A5B4-54E1A0C17C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805393" y="127682"/>
            <a:ext cx="3331091" cy="650187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«НАДО»</a:t>
            </a:r>
          </a:p>
          <a:p>
            <a:pPr marL="0" indent="0" algn="ctr">
              <a:buNone/>
            </a:pP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1026" name="Picture 2" descr="Picture background">
            <a:extLst>
              <a:ext uri="{FF2B5EF4-FFF2-40B4-BE49-F238E27FC236}">
                <a16:creationId xmlns:a16="http://schemas.microsoft.com/office/drawing/2014/main" id="{696A1413-4CD2-4A9B-A675-62A55B4CA5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8721" y="615280"/>
            <a:ext cx="4147793" cy="3496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Picture background">
            <a:extLst>
              <a:ext uri="{FF2B5EF4-FFF2-40B4-BE49-F238E27FC236}">
                <a16:creationId xmlns:a16="http://schemas.microsoft.com/office/drawing/2014/main" id="{0248E96E-96BA-49D5-893E-854EB75E8DB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971"/>
          <a:stretch/>
        </p:blipFill>
        <p:spPr bwMode="auto">
          <a:xfrm>
            <a:off x="127903" y="615280"/>
            <a:ext cx="4657772" cy="3633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Picture background">
            <a:extLst>
              <a:ext uri="{FF2B5EF4-FFF2-40B4-BE49-F238E27FC236}">
                <a16:creationId xmlns:a16="http://schemas.microsoft.com/office/drawing/2014/main" id="{9BBF5F62-F3F3-406E-B222-54E0ACC9ED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8990" y="2181936"/>
            <a:ext cx="4051562" cy="4393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7130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6" dur="2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19C7DE5-6F9C-4BBA-BC10-7165CCC018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9945" y="9609447"/>
            <a:ext cx="2521126" cy="378090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BFD1E2E-16A1-482B-824F-0FCC5EFA3A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-60292" y="127682"/>
            <a:ext cx="5181600" cy="650187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«ХОЧУ»</a:t>
            </a:r>
          </a:p>
          <a:p>
            <a:pPr marL="0" indent="0" algn="ctr">
              <a:buNone/>
            </a:pPr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562900C-4D79-4976-A5B4-54E1A0C17C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805393" y="127682"/>
            <a:ext cx="3331091" cy="650187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«НАДО»</a:t>
            </a:r>
          </a:p>
          <a:p>
            <a:pPr marL="0" indent="0" algn="ctr">
              <a:buNone/>
            </a:pP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1026" name="Picture 2" descr="Picture background">
            <a:extLst>
              <a:ext uri="{FF2B5EF4-FFF2-40B4-BE49-F238E27FC236}">
                <a16:creationId xmlns:a16="http://schemas.microsoft.com/office/drawing/2014/main" id="{696A1413-4CD2-4A9B-A675-62A55B4CA5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8721" y="615280"/>
            <a:ext cx="4147793" cy="3496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Picture background">
            <a:extLst>
              <a:ext uri="{FF2B5EF4-FFF2-40B4-BE49-F238E27FC236}">
                <a16:creationId xmlns:a16="http://schemas.microsoft.com/office/drawing/2014/main" id="{0248E96E-96BA-49D5-893E-854EB75E8DB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971"/>
          <a:stretch/>
        </p:blipFill>
        <p:spPr bwMode="auto">
          <a:xfrm>
            <a:off x="382427" y="615280"/>
            <a:ext cx="4657772" cy="3633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Picture background">
            <a:extLst>
              <a:ext uri="{FF2B5EF4-FFF2-40B4-BE49-F238E27FC236}">
                <a16:creationId xmlns:a16="http://schemas.microsoft.com/office/drawing/2014/main" id="{FF305654-3225-403C-8D31-54A3F3711B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4479" y="2432113"/>
            <a:ext cx="4336329" cy="433632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9201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6" dur="2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19C7DE5-6F9C-4BBA-BC10-7165CCC018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9945" y="9609447"/>
            <a:ext cx="2521126" cy="378090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BFD1E2E-16A1-482B-824F-0FCC5EFA3A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-60292" y="127682"/>
            <a:ext cx="5181600" cy="650187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«ХОЧУ»</a:t>
            </a:r>
          </a:p>
          <a:p>
            <a:pPr marL="0" indent="0" algn="ctr">
              <a:buNone/>
            </a:pPr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562900C-4D79-4976-A5B4-54E1A0C17C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805393" y="127682"/>
            <a:ext cx="3331091" cy="650187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«НАДО»</a:t>
            </a:r>
          </a:p>
          <a:p>
            <a:pPr marL="0" indent="0" algn="ctr">
              <a:buNone/>
            </a:pP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1026" name="Picture 2" descr="Picture background">
            <a:extLst>
              <a:ext uri="{FF2B5EF4-FFF2-40B4-BE49-F238E27FC236}">
                <a16:creationId xmlns:a16="http://schemas.microsoft.com/office/drawing/2014/main" id="{696A1413-4CD2-4A9B-A675-62A55B4CA5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8721" y="615280"/>
            <a:ext cx="4147793" cy="3496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Picture background">
            <a:extLst>
              <a:ext uri="{FF2B5EF4-FFF2-40B4-BE49-F238E27FC236}">
                <a16:creationId xmlns:a16="http://schemas.microsoft.com/office/drawing/2014/main" id="{0248E96E-96BA-49D5-893E-854EB75E8DB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971"/>
          <a:stretch/>
        </p:blipFill>
        <p:spPr bwMode="auto">
          <a:xfrm>
            <a:off x="127903" y="615280"/>
            <a:ext cx="4657772" cy="3633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Picture background">
            <a:extLst>
              <a:ext uri="{FF2B5EF4-FFF2-40B4-BE49-F238E27FC236}">
                <a16:creationId xmlns:a16="http://schemas.microsoft.com/office/drawing/2014/main" id="{DCAEFAF7-4DC8-4EBD-813C-292CCD426D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7048" y="2432113"/>
            <a:ext cx="4218345" cy="40885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1818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2.22222E-6 L -0.25 2.22222E-6 " pathEditMode="relative" rAng="0" ptsTypes="AA">
                                      <p:cBhvr>
                                        <p:cTn id="6" dur="225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DC2AE67-885E-41F4-B319-11E4C4959D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55249" y="327869"/>
            <a:ext cx="9656190" cy="897616"/>
          </a:xfrm>
        </p:spPr>
        <p:txBody>
          <a:bodyPr>
            <a:noAutofit/>
          </a:bodyPr>
          <a:lstStyle/>
          <a:p>
            <a:r>
              <a:rPr lang="ru-RU" sz="4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Игра</a:t>
            </a:r>
            <a:br>
              <a:rPr lang="ru-RU" sz="4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«Что можно купить за </a:t>
            </a:r>
            <a:r>
              <a:rPr lang="ru-RU" sz="44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деньги?»</a:t>
            </a:r>
            <a:endParaRPr lang="ru-RU" sz="44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4" name="Picture 6" descr="Picture background">
            <a:extLst>
              <a:ext uri="{FF2B5EF4-FFF2-40B4-BE49-F238E27FC236}">
                <a16:creationId xmlns:a16="http://schemas.microsoft.com/office/drawing/2014/main" id="{EC7A9AFD-B6B9-4CA9-A464-7E163D2DF6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218" y="1225485"/>
            <a:ext cx="2552745" cy="2483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Picture background">
            <a:extLst>
              <a:ext uri="{FF2B5EF4-FFF2-40B4-BE49-F238E27FC236}">
                <a16:creationId xmlns:a16="http://schemas.microsoft.com/office/drawing/2014/main" id="{4E69F082-DB58-478F-971B-9D3D53069A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1767" y="1311054"/>
            <a:ext cx="4013685" cy="2483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8" name="Picture 10" descr="Picture background">
            <a:extLst>
              <a:ext uri="{FF2B5EF4-FFF2-40B4-BE49-F238E27FC236}">
                <a16:creationId xmlns:a16="http://schemas.microsoft.com/office/drawing/2014/main" id="{8D6B9084-4F2A-4F65-B88F-918BC8ACAC3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55" t="7685" r="1"/>
          <a:stretch/>
        </p:blipFill>
        <p:spPr bwMode="auto">
          <a:xfrm>
            <a:off x="8682088" y="1159497"/>
            <a:ext cx="3037000" cy="3039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0" name="Picture 12" descr="Picture background">
            <a:extLst>
              <a:ext uri="{FF2B5EF4-FFF2-40B4-BE49-F238E27FC236}">
                <a16:creationId xmlns:a16="http://schemas.microsoft.com/office/drawing/2014/main" id="{11075D11-2511-49D8-98ED-437908B6F6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8940" y="3708677"/>
            <a:ext cx="3149323" cy="3149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2" name="Picture 14" descr="Picture background">
            <a:extLst>
              <a:ext uri="{FF2B5EF4-FFF2-40B4-BE49-F238E27FC236}">
                <a16:creationId xmlns:a16="http://schemas.microsoft.com/office/drawing/2014/main" id="{26B71728-9665-4FEA-977A-36E5D10240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201" y="3885633"/>
            <a:ext cx="2799550" cy="264449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8" name="Picture 20" descr="Picture background">
            <a:extLst>
              <a:ext uri="{FF2B5EF4-FFF2-40B4-BE49-F238E27FC236}">
                <a16:creationId xmlns:a16="http://schemas.microsoft.com/office/drawing/2014/main" id="{A407AC07-8E82-47F0-846D-09F85FEC5D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7049" y="3809433"/>
            <a:ext cx="2807069" cy="272069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9485" y="54166"/>
            <a:ext cx="701101" cy="688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6147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B65282A-1E16-4948-81DE-95F1C56BEC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</p:spPr>
        <p:txBody>
          <a:bodyPr/>
          <a:lstStyle/>
          <a:p>
            <a:pPr algn="ctr"/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Игра «Что нельзя купить за 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деньги?»</a:t>
            </a:r>
            <a:endParaRPr lang="ru-RU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16" descr="Picture background">
            <a:extLst>
              <a:ext uri="{FF2B5EF4-FFF2-40B4-BE49-F238E27FC236}">
                <a16:creationId xmlns:a16="http://schemas.microsoft.com/office/drawing/2014/main" id="{B9EB1ABF-829E-4C1C-9E11-3153633BA579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8886" y="1087558"/>
            <a:ext cx="3218115" cy="2903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Picture background">
            <a:extLst>
              <a:ext uri="{FF2B5EF4-FFF2-40B4-BE49-F238E27FC236}">
                <a16:creationId xmlns:a16="http://schemas.microsoft.com/office/drawing/2014/main" id="{E04A2096-8EBE-4A8D-A3B2-F23291D65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1879" y="3833640"/>
            <a:ext cx="4270342" cy="2633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0" descr="Picture background">
            <a:extLst>
              <a:ext uri="{FF2B5EF4-FFF2-40B4-BE49-F238E27FC236}">
                <a16:creationId xmlns:a16="http://schemas.microsoft.com/office/drawing/2014/main" id="{0E101A5F-C061-46F9-ADA8-24D3C76D80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640" y="3883725"/>
            <a:ext cx="3876220" cy="2903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2" descr="Picture background">
            <a:extLst>
              <a:ext uri="{FF2B5EF4-FFF2-40B4-BE49-F238E27FC236}">
                <a16:creationId xmlns:a16="http://schemas.microsoft.com/office/drawing/2014/main" id="{9C184DC6-FBAE-4A95-B961-4288861D14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9513" y="1185279"/>
            <a:ext cx="3892557" cy="2328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30" name="Picture 14" descr="Picture background">
            <a:extLst>
              <a:ext uri="{FF2B5EF4-FFF2-40B4-BE49-F238E27FC236}">
                <a16:creationId xmlns:a16="http://schemas.microsoft.com/office/drawing/2014/main" id="{CB63CC47-E909-4F8F-BD6D-948629EE74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9546" y="4170475"/>
            <a:ext cx="3342609" cy="2687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B7B8C763-87B9-46BA-8D9D-82CE2FE2E34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5110" y="1268069"/>
            <a:ext cx="3714403" cy="2160931"/>
          </a:xfrm>
          <a:prstGeom prst="rect">
            <a:avLst/>
          </a:prstGeom>
        </p:spPr>
      </p:pic>
      <p:sp>
        <p:nvSpPr>
          <p:cNvPr id="26" name="AutoShape 16" descr="Picture background">
            <a:extLst>
              <a:ext uri="{FF2B5EF4-FFF2-40B4-BE49-F238E27FC236}">
                <a16:creationId xmlns:a16="http://schemas.microsoft.com/office/drawing/2014/main" id="{69621876-A8A9-4CF8-9EDC-390DE5AC29C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553325" y="2802282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0989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 </a:t>
            </a:r>
            <a:r>
              <a:rPr lang="ru-RU" sz="2800" b="1" dirty="0" smtClean="0">
                <a:solidFill>
                  <a:srgbClr val="002060"/>
                </a:solidFill>
              </a:rPr>
              <a:t>Деньги нужны, чтобы быстро и без проблем меняться товарами</a:t>
            </a:r>
            <a:endParaRPr lang="ru-RU" sz="2800" b="1" dirty="0">
              <a:solidFill>
                <a:srgbClr val="002060"/>
              </a:solidFill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1578" y="1690778"/>
            <a:ext cx="4320480" cy="34911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9882" y="3429099"/>
            <a:ext cx="4600484" cy="25877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altLang="en-US" sz="7200" b="1" dirty="0">
                <a:ln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Финансовые задачи</a:t>
            </a:r>
            <a:endParaRPr lang="ru-RU" sz="7200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52281" y="1751162"/>
            <a:ext cx="5044738" cy="4293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3813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26" t="35869" r="8340"/>
          <a:stretch/>
        </p:blipFill>
        <p:spPr>
          <a:xfrm>
            <a:off x="36998" y="716230"/>
            <a:ext cx="12005477" cy="54430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Текстовое поле 4"/>
          <p:cNvSpPr txBox="1"/>
          <p:nvPr/>
        </p:nvSpPr>
        <p:spPr>
          <a:xfrm>
            <a:off x="5895771" y="4471586"/>
            <a:ext cx="1091625" cy="144655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ru-RU" altLang="en-US" sz="8800" dirty="0">
                <a:ln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8</a:t>
            </a:r>
            <a:r>
              <a:rPr lang="ru-RU" altLang="en-US" sz="8000" dirty="0">
                <a:ln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</a:p>
        </p:txBody>
      </p:sp>
      <p:pic>
        <p:nvPicPr>
          <p:cNvPr id="6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26" t="3840" r="12254" b="8013"/>
          <a:stretch>
            <a:fillRect/>
          </a:stretch>
        </p:blipFill>
        <p:spPr>
          <a:xfrm flipH="1">
            <a:off x="0" y="111125"/>
            <a:ext cx="532765" cy="5207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Замещающее содержимое 3" descr="буратино мальвина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518250" y="201930"/>
            <a:ext cx="8185186" cy="6286517"/>
          </a:xfrm>
          <a:prstGeom prst="rect">
            <a:avLst/>
          </a:prstGeom>
        </p:spPr>
      </p:pic>
      <p:sp>
        <p:nvSpPr>
          <p:cNvPr id="5" name="Текстовое поле 4"/>
          <p:cNvSpPr txBox="1"/>
          <p:nvPr/>
        </p:nvSpPr>
        <p:spPr>
          <a:xfrm>
            <a:off x="2014855" y="440055"/>
            <a:ext cx="982980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en-US" sz="660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8</a:t>
            </a:r>
          </a:p>
        </p:txBody>
      </p:sp>
      <p:sp>
        <p:nvSpPr>
          <p:cNvPr id="6" name="Текстовое поле 5"/>
          <p:cNvSpPr txBox="1"/>
          <p:nvPr/>
        </p:nvSpPr>
        <p:spPr>
          <a:xfrm>
            <a:off x="7861935" y="2834005"/>
            <a:ext cx="923290" cy="9220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ru-RU" altLang="en-US" sz="54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10</a:t>
            </a:r>
          </a:p>
        </p:txBody>
      </p:sp>
      <p:pic>
        <p:nvPicPr>
          <p:cNvPr id="7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26" t="3840" r="12254" b="8013"/>
          <a:stretch>
            <a:fillRect/>
          </a:stretch>
        </p:blipFill>
        <p:spPr>
          <a:xfrm flipH="1">
            <a:off x="0" y="22225"/>
            <a:ext cx="701386" cy="685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Замещающее содержимое 3" descr="медвежонок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17913" t="28133" r="16919" b="26557"/>
          <a:stretch/>
        </p:blipFill>
        <p:spPr>
          <a:xfrm>
            <a:off x="86264" y="871268"/>
            <a:ext cx="12216097" cy="53091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Текстовое поле 4"/>
          <p:cNvSpPr txBox="1"/>
          <p:nvPr/>
        </p:nvSpPr>
        <p:spPr>
          <a:xfrm>
            <a:off x="4556125" y="39370"/>
            <a:ext cx="3565525" cy="1304290"/>
          </a:xfrm>
          <a:prstGeom prst="rect">
            <a:avLst/>
          </a:prstGeom>
          <a:noFill/>
        </p:spPr>
        <p:txBody>
          <a:bodyPr wrap="square" rtlCol="0">
            <a:no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ru-RU" altLang="en-US" sz="72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10</a:t>
            </a:r>
          </a:p>
        </p:txBody>
      </p:sp>
      <p:pic>
        <p:nvPicPr>
          <p:cNvPr id="7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26" t="3840" r="12254" b="8013"/>
          <a:stretch>
            <a:fillRect/>
          </a:stretch>
        </p:blipFill>
        <p:spPr>
          <a:xfrm flipH="1">
            <a:off x="0" y="22225"/>
            <a:ext cx="463550" cy="4527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Замещающее содержимое 3" descr="дима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55625" y="1169035"/>
            <a:ext cx="10779760" cy="5510530"/>
          </a:xfrm>
          <a:prstGeom prst="rect">
            <a:avLst/>
          </a:prstGeom>
        </p:spPr>
      </p:pic>
      <p:sp>
        <p:nvSpPr>
          <p:cNvPr id="5" name="Текстовое поле 4"/>
          <p:cNvSpPr txBox="1"/>
          <p:nvPr/>
        </p:nvSpPr>
        <p:spPr>
          <a:xfrm>
            <a:off x="555625" y="601980"/>
            <a:ext cx="2054860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en-US" sz="6600" b="1">
                <a:ln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11</a:t>
            </a:r>
          </a:p>
        </p:txBody>
      </p:sp>
      <p:sp>
        <p:nvSpPr>
          <p:cNvPr id="6" name="Текстовое поле 5"/>
          <p:cNvSpPr txBox="1"/>
          <p:nvPr/>
        </p:nvSpPr>
        <p:spPr>
          <a:xfrm>
            <a:off x="9580245" y="737235"/>
            <a:ext cx="1666875" cy="97155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ru-RU" altLang="en-US" sz="6600" b="1">
                <a:ln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9</a:t>
            </a:r>
          </a:p>
        </p:txBody>
      </p:sp>
      <p:pic>
        <p:nvPicPr>
          <p:cNvPr id="7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26" t="3840" r="12254" b="8013"/>
          <a:stretch>
            <a:fillRect/>
          </a:stretch>
        </p:blipFill>
        <p:spPr>
          <a:xfrm flipH="1">
            <a:off x="0" y="22225"/>
            <a:ext cx="443865" cy="4337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7706" y="328706"/>
            <a:ext cx="6388899" cy="62709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491705" y="491706"/>
            <a:ext cx="32780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70C0"/>
                </a:solidFill>
              </a:rPr>
              <a:t>Обмен фишек</a:t>
            </a:r>
            <a:endParaRPr lang="ru-RU" sz="32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7850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6409" y="367161"/>
            <a:ext cx="7128792" cy="5325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519936" y="5157192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endParaRPr lang="ru-RU" sz="2400" dirty="0"/>
          </a:p>
        </p:txBody>
      </p:sp>
      <p:sp>
        <p:nvSpPr>
          <p:cNvPr id="2" name="TextBox 1"/>
          <p:cNvSpPr txBox="1"/>
          <p:nvPr/>
        </p:nvSpPr>
        <p:spPr>
          <a:xfrm>
            <a:off x="466343" y="457200"/>
            <a:ext cx="37951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0070C0"/>
                </a:solidFill>
              </a:rPr>
              <a:t>Мастер-класс</a:t>
            </a:r>
            <a:endParaRPr lang="ru-RU" sz="4000" b="1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278"/>
          <a:stretch/>
        </p:blipFill>
        <p:spPr>
          <a:xfrm>
            <a:off x="85603" y="474452"/>
            <a:ext cx="11896705" cy="5589917"/>
          </a:xfrm>
        </p:spPr>
      </p:pic>
    </p:spTree>
    <p:extLst>
      <p:ext uri="{BB962C8B-B14F-4D97-AF65-F5344CB8AC3E}">
        <p14:creationId xmlns:p14="http://schemas.microsoft.com/office/powerpoint/2010/main" val="936096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689"/>
          <a:stretch>
            <a:fillRect/>
          </a:stretch>
        </p:blipFill>
        <p:spPr>
          <a:xfrm>
            <a:off x="1185650" y="373890"/>
            <a:ext cx="9192790" cy="6276022"/>
          </a:xfrm>
        </p:spPr>
      </p:pic>
    </p:spTree>
    <p:extLst>
      <p:ext uri="{BB962C8B-B14F-4D97-AF65-F5344CB8AC3E}">
        <p14:creationId xmlns:p14="http://schemas.microsoft.com/office/powerpoint/2010/main" val="2925193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255" y="258792"/>
            <a:ext cx="9779598" cy="6112249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31" t="3214" r="2767" b="14004"/>
          <a:stretch/>
        </p:blipFill>
        <p:spPr>
          <a:xfrm>
            <a:off x="621103" y="3864633"/>
            <a:ext cx="2424022" cy="24240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26876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6" t="3674" r="1996"/>
          <a:stretch>
            <a:fillRect/>
          </a:stretch>
        </p:blipFill>
        <p:spPr bwMode="auto">
          <a:xfrm>
            <a:off x="2691041" y="1268761"/>
            <a:ext cx="5973918" cy="4457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39" t="9015" r="14608" b="35588"/>
          <a:stretch>
            <a:fillRect/>
          </a:stretch>
        </p:blipFill>
        <p:spPr bwMode="auto">
          <a:xfrm>
            <a:off x="329395" y="4218883"/>
            <a:ext cx="1870364" cy="1916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1119" y="4532501"/>
            <a:ext cx="3085983" cy="20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195" y="177852"/>
            <a:ext cx="2306686" cy="1962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4460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Замещающее содержимое 6" descr="весы прилавок товар"/>
          <p:cNvPicPr>
            <a:picLocks noGrp="1" noChangeAspect="1"/>
          </p:cNvPicPr>
          <p:nvPr>
            <p:ph sz="half" idx="1"/>
          </p:nvPr>
        </p:nvPicPr>
        <p:blipFill>
          <a:blip r:embed="rId3"/>
          <a:srcRect b="10984"/>
          <a:stretch>
            <a:fillRect/>
          </a:stretch>
        </p:blipFill>
        <p:spPr>
          <a:xfrm>
            <a:off x="527685" y="1256665"/>
            <a:ext cx="5938520" cy="4123055"/>
          </a:xfrm>
          <a:prstGeom prst="rect">
            <a:avLst/>
          </a:prstGeom>
        </p:spPr>
      </p:pic>
      <p:pic>
        <p:nvPicPr>
          <p:cNvPr id="8" name="Замещающее содержимое 7" descr="продавец"/>
          <p:cNvPicPr>
            <a:picLocks noGrp="1" noChangeAspect="1"/>
          </p:cNvPicPr>
          <p:nvPr>
            <p:ph sz="half" idx="2"/>
          </p:nvPr>
        </p:nvPicPr>
        <p:blipFill>
          <a:blip r:embed="rId4"/>
          <a:srcRect l="43346" t="1405"/>
          <a:stretch>
            <a:fillRect/>
          </a:stretch>
        </p:blipFill>
        <p:spPr>
          <a:xfrm>
            <a:off x="7543800" y="970915"/>
            <a:ext cx="3810000" cy="4973320"/>
          </a:xfrm>
          <a:prstGeom prst="rect">
            <a:avLst/>
          </a:prstGeom>
        </p:spPr>
      </p:pic>
      <p:pic>
        <p:nvPicPr>
          <p:cNvPr id="9" name="Рисунок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26" t="3840" r="12254" b="8013"/>
          <a:stretch>
            <a:fillRect/>
          </a:stretch>
        </p:blipFill>
        <p:spPr>
          <a:xfrm flipH="1">
            <a:off x="0" y="22225"/>
            <a:ext cx="701386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3453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Замещающее содержимое 4" descr="плита кастр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728980" y="1290955"/>
            <a:ext cx="5984875" cy="3990340"/>
          </a:xfrm>
          <a:prstGeom prst="rect">
            <a:avLst/>
          </a:prstGeom>
        </p:spPr>
      </p:pic>
      <p:pic>
        <p:nvPicPr>
          <p:cNvPr id="6" name="Замещающее содержимое 5" descr="повар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7842885" y="728980"/>
            <a:ext cx="3837305" cy="5628640"/>
          </a:xfrm>
          <a:prstGeom prst="rect">
            <a:avLst/>
          </a:prstGeom>
        </p:spPr>
      </p:pic>
      <p:pic>
        <p:nvPicPr>
          <p:cNvPr id="7" name="Рисунок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26" t="3840" r="12254" b="8013"/>
          <a:stretch>
            <a:fillRect/>
          </a:stretch>
        </p:blipFill>
        <p:spPr>
          <a:xfrm flipH="1">
            <a:off x="0" y="22225"/>
            <a:ext cx="701386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7054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192</TotalTime>
  <Words>133</Words>
  <Application>Microsoft Office PowerPoint</Application>
  <PresentationFormat>Широкоэкранный</PresentationFormat>
  <Paragraphs>44</Paragraphs>
  <Slides>47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47</vt:i4>
      </vt:variant>
    </vt:vector>
  </HeadingPairs>
  <TitlesOfParts>
    <vt:vector size="54" baseType="lpstr">
      <vt:lpstr>맑은 고딕</vt:lpstr>
      <vt:lpstr>Arial</vt:lpstr>
      <vt:lpstr>Calibri</vt:lpstr>
      <vt:lpstr>Calibri Light</vt:lpstr>
      <vt:lpstr>Comic Sans MS</vt:lpstr>
      <vt:lpstr>Times New Roman</vt:lpstr>
      <vt:lpstr>Тема Office</vt:lpstr>
      <vt:lpstr>Квиз для детей 5-7 лет «Юный финансист»</vt:lpstr>
      <vt:lpstr>Презентация PowerPoint</vt:lpstr>
      <vt:lpstr>Презентация PowerPoint</vt:lpstr>
      <vt:lpstr> Деньги нужны, чтобы быстро и без проблем меняться товарами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Это крупный магазин, У него не счесть витрин. Всё найдётся на прилавке - От одежды до булавки. </vt:lpstr>
      <vt:lpstr>Всё, что в жизни продаётся, Одинаково зовётся: И крупа, и самовар Называется ...</vt:lpstr>
      <vt:lpstr>На товаре быть должна Обязательной ..</vt:lpstr>
      <vt:lpstr>За сметану, хлеб и сыр В кассе чек пробьёт ...            </vt:lpstr>
      <vt:lpstr>Презентация PowerPoint</vt:lpstr>
      <vt:lpstr>Из какого аппарата Выдаётся нам зарплата?</vt:lpstr>
      <vt:lpstr>Где можно сохранить и  приумножить свои сбережения?</vt:lpstr>
      <vt:lpstr>Говорят про меня: Деревянный я. Но неправда, я — железный, Я тяжелый, полновесный! </vt:lpstr>
      <vt:lpstr>Копит денежки для нас, Собирает нам запас - Чтоб могли на те монетки Получить подарки детки!  У неё на гладкой спинке Прорезь есть по серединке. </vt:lpstr>
      <vt:lpstr>Презентация PowerPoint</vt:lpstr>
      <vt:lpstr>Герой какой сказки закопал 5  золотых монет на Поле Чудес в  Стране Дураков, чтобы вырастить  золотое дерево. Как его зовут? </vt:lpstr>
      <vt:lpstr>Назовите сказку о волшебном олене,  у которого было  особенное копытце,  с помощью которого можно  добывать  драгоценные камни</vt:lpstr>
      <vt:lpstr>Что нашла Муха,  когда пошла по полю   в сказке «Муха-Цокотуха»? </vt:lpstr>
      <vt:lpstr>Презентация PowerPoint</vt:lpstr>
      <vt:lpstr>Презентация PowerPoint</vt:lpstr>
      <vt:lpstr>Игра  «Хочу» и «Надо»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Игра  «Что можно купить за деньги?»</vt:lpstr>
      <vt:lpstr>Игра «Что нельзя купить за деньги?»</vt:lpstr>
      <vt:lpstr>Финансовые задачи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Екатерина Михайловна</dc:creator>
  <cp:lastModifiedBy>Екатерина Михайловна</cp:lastModifiedBy>
  <cp:revision>34</cp:revision>
  <dcterms:created xsi:type="dcterms:W3CDTF">2024-09-19T10:18:00Z</dcterms:created>
  <dcterms:modified xsi:type="dcterms:W3CDTF">2025-03-28T09:42:19Z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B38FABD796094AB9A44F195B2E22A9C3_13</vt:lpwstr>
  </property>
  <property fmtid="{D5CDD505-2E9C-101B-9397-08002B2CF9AE}" pid="3" name="KSOProductBuildVer">
    <vt:lpwstr>1049-12.2.0.17562</vt:lpwstr>
  </property>
</Properties>
</file>