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92" r:id="rId4"/>
    <p:sldId id="259" r:id="rId5"/>
    <p:sldId id="279" r:id="rId6"/>
    <p:sldId id="260" r:id="rId7"/>
    <p:sldId id="276" r:id="rId8"/>
    <p:sldId id="261" r:id="rId9"/>
    <p:sldId id="278" r:id="rId10"/>
    <p:sldId id="262" r:id="rId11"/>
    <p:sldId id="282" r:id="rId12"/>
    <p:sldId id="263" r:id="rId13"/>
    <p:sldId id="286" r:id="rId14"/>
    <p:sldId id="264" r:id="rId15"/>
    <p:sldId id="284" r:id="rId16"/>
    <p:sldId id="265" r:id="rId17"/>
    <p:sldId id="288" r:id="rId18"/>
    <p:sldId id="266" r:id="rId19"/>
    <p:sldId id="290" r:id="rId20"/>
    <p:sldId id="267" r:id="rId21"/>
  </p:sldIdLst>
  <p:sldSz cx="18288000" cy="10274300"/>
  <p:notesSz cx="18288000" cy="10274300"/>
  <p:embeddedFontLst>
    <p:embeddedFont>
      <p:font typeface="TWPSHJ+Squada One" panose="020B0604020202020204" charset="0"/>
      <p:regular r:id="rId22"/>
    </p:embeddedFont>
    <p:embeddedFont>
      <p:font typeface="QNCJPM+Squada One" panose="020B0604020202020204" charset="0"/>
      <p:regular r:id="rId23"/>
    </p:embeddedFont>
    <p:embeddedFont>
      <p:font typeface="QNVPPV+Quicksand Regular" panose="020B0604020202020204" charset="0"/>
      <p:regular r:id="rId24"/>
    </p:embeddedFont>
    <p:embeddedFont>
      <p:font typeface="NBFVCR+Quicksand Regular" panose="020B0604020202020204" charset="0"/>
      <p:regular r:id="rId25"/>
    </p:embeddedFont>
    <p:embeddedFont>
      <p:font typeface="NVQNKT+Quicksand Bold" panose="020B0604020202020204" charset="0"/>
      <p:regular r:id="rId26"/>
    </p:embeddedFont>
    <p:embeddedFont>
      <p:font typeface="PBHCEO+Quicksand Regular" panose="020B0604020202020204" charset="0"/>
      <p:regular r:id="rId27"/>
    </p:embeddedFont>
    <p:embeddedFont>
      <p:font typeface="KMSILN+Squada One" panose="020B060402020202020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624" y="-8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7016" y="888678"/>
            <a:ext cx="17713968" cy="73353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3742" marR="0" algn="ctr">
              <a:lnSpc>
                <a:spcPts val="1426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500" dirty="0" smtClean="0">
                <a:solidFill>
                  <a:srgbClr val="FFFF00"/>
                </a:solidFill>
                <a:latin typeface="QNCJPM+Squada One"/>
                <a:cs typeface="QNCJPM+Squada One"/>
              </a:rPr>
              <a:t>Космическое путешествие в загадочный математический мир  </a:t>
            </a:r>
            <a:endParaRPr sz="5500" b="1" dirty="0">
              <a:solidFill>
                <a:srgbClr val="FFFF00"/>
              </a:solidFill>
              <a:latin typeface="NVQNKT+Quicksand Bold"/>
              <a:cs typeface="NVQNKT+Quicksand Bold"/>
            </a:endParaRP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9802" y="672654"/>
            <a:ext cx="3237695" cy="575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avatars.mds.yandex.net/get-entity_search/1987172/729565128/S600xU_2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6" y="240606"/>
            <a:ext cx="340944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024320" y="703892"/>
            <a:ext cx="2950023" cy="12810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4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500" dirty="0">
                <a:solidFill>
                  <a:srgbClr val="FAC44A"/>
                </a:solidFill>
                <a:latin typeface="KMSILN+Squada One"/>
                <a:cs typeface="KMSILN+Squada One"/>
              </a:rPr>
              <a:t>Марс</a:t>
            </a:r>
            <a:endParaRPr sz="9500" dirty="0">
              <a:solidFill>
                <a:srgbClr val="FAC44A"/>
              </a:solidFill>
              <a:latin typeface="KMSILN+Squada One"/>
              <a:cs typeface="KMSILN+Squada On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27976" y="1980968"/>
            <a:ext cx="8568952" cy="8280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408">
              <a:lnSpc>
                <a:spcPts val="6389"/>
              </a:lnSpc>
            </a:pPr>
            <a:r>
              <a:rPr lang="ru-RU" sz="4300" dirty="0">
                <a:solidFill>
                  <a:srgbClr val="FFFFFF"/>
                </a:solidFill>
                <a:latin typeface="NBFVCR+Quicksand Regular"/>
                <a:cs typeface="NBFVCR+Quicksand Regular"/>
              </a:rPr>
              <a:t>Марс часто называют "Красной планетой" из-за его красноватого оттенка на ночном небе. Это четвертая планета от Солнца в нашей Солнечной системе, расположенная между Землей и Юпитером. Марс имеет 2 спутника, и его температура достигает -140 градусов по Цельсию.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16019" y="1118444"/>
            <a:ext cx="12855962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4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500" dirty="0">
                <a:solidFill>
                  <a:srgbClr val="FAC44A"/>
                </a:solidFill>
                <a:latin typeface="QNCJPM+Squada One"/>
                <a:cs typeface="QNCJPM+Squada One"/>
              </a:rPr>
              <a:t>Задача:</a:t>
            </a:r>
            <a:endParaRPr sz="9500" dirty="0">
              <a:solidFill>
                <a:srgbClr val="FAC44A"/>
              </a:solidFill>
              <a:latin typeface="QNCJPM+Squada One"/>
              <a:cs typeface="QNCJPM+Squada On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67136" y="4921125"/>
            <a:ext cx="15553728" cy="328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638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300" dirty="0">
                <a:solidFill>
                  <a:srgbClr val="FFFFFF"/>
                </a:solidFill>
                <a:latin typeface="QNVPPV+Quicksand Regular"/>
                <a:cs typeface="QNVPPV+Quicksand Regular"/>
              </a:rPr>
              <a:t>У продавца на </a:t>
            </a:r>
            <a:r>
              <a:rPr lang="ru-RU" sz="4300" dirty="0" smtClean="0">
                <a:solidFill>
                  <a:srgbClr val="FFFFFF"/>
                </a:solidFill>
                <a:latin typeface="QNVPPV+Quicksand Regular"/>
                <a:cs typeface="QNVPPV+Quicksand Regular"/>
              </a:rPr>
              <a:t>рынке на планете Марс </a:t>
            </a:r>
            <a:r>
              <a:rPr lang="ru-RU" sz="4300" dirty="0">
                <a:solidFill>
                  <a:srgbClr val="FFFFFF"/>
                </a:solidFill>
                <a:latin typeface="QNVPPV+Quicksand Regular"/>
                <a:cs typeface="QNVPPV+Quicksand Regular"/>
              </a:rPr>
              <a:t>есть только гирьки весом 200 г и 500 г. Как продавцу с их помощью отвесить на чашечных весах за одно взвешивание 4 кг конфет, используя ровно 14 гирек, если он ставит их на одну чашу весов?</a:t>
            </a:r>
            <a:endParaRPr sz="4300" dirty="0">
              <a:solidFill>
                <a:srgbClr val="FFFFFF"/>
              </a:solidFill>
              <a:latin typeface="QNVPPV+Quicksand Regular"/>
              <a:cs typeface="QNVPPV+Quicksand Regular"/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632" y="240604"/>
            <a:ext cx="7409016" cy="391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34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210307" y="1420205"/>
            <a:ext cx="4580353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4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500" dirty="0">
                <a:solidFill>
                  <a:srgbClr val="FAC44A"/>
                </a:solidFill>
                <a:latin typeface="KMSILN+Squada One"/>
                <a:cs typeface="KMSILN+Squada One"/>
              </a:rPr>
              <a:t>Юпитер</a:t>
            </a:r>
            <a:endParaRPr sz="9500" dirty="0">
              <a:solidFill>
                <a:srgbClr val="FAC44A"/>
              </a:solidFill>
              <a:latin typeface="KMSILN+Squada One"/>
              <a:cs typeface="KMSILN+Squada On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60024" y="3336950"/>
            <a:ext cx="8280920" cy="5661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701" marR="0">
              <a:lnSpc>
                <a:spcPts val="638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000" dirty="0">
                <a:solidFill>
                  <a:srgbClr val="FFFFFF"/>
                </a:solidFill>
                <a:latin typeface="NBFVCR+Quicksand Regular"/>
                <a:cs typeface="NBFVCR+Quicksand Regular"/>
              </a:rPr>
              <a:t>Юпитер - самая большая планета и газовый гигант, состоящий в основном из водорода и гелия. Одной из его самых известных особенностей является «Большое красное пятно». Самая большая планета. Радиус — 69,911 км.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35088" y="816670"/>
            <a:ext cx="3888432" cy="2440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1004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600" dirty="0" smtClean="0">
                <a:solidFill>
                  <a:srgbClr val="FAC44A"/>
                </a:solidFill>
                <a:latin typeface="QNCJPM+Squada One"/>
                <a:cs typeface="QNCJPM+Squada One"/>
              </a:rPr>
              <a:t>Разгадайте ребус:</a:t>
            </a:r>
            <a:endParaRPr sz="6600" dirty="0">
              <a:solidFill>
                <a:srgbClr val="FAC44A"/>
              </a:solidFill>
              <a:latin typeface="QNCJPM+Squada One"/>
              <a:cs typeface="QNCJPM+Squada One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647315"/>
              </p:ext>
            </p:extLst>
          </p:nvPr>
        </p:nvGraphicFramePr>
        <p:xfrm>
          <a:off x="5039544" y="816670"/>
          <a:ext cx="11953328" cy="62029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9468"/>
                <a:gridCol w="10293860"/>
              </a:tblGrid>
              <a:tr h="764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effectLst/>
                        </a:rPr>
                        <a:t>П</a:t>
                      </a:r>
                      <a:endParaRPr lang="ru-RU" sz="4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effectLst/>
                        </a:rPr>
                        <a:t>2+0,43+(7,57-4,1)</a:t>
                      </a:r>
                      <a:endParaRPr lang="ru-RU" sz="4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75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effectLst/>
                        </a:rPr>
                        <a:t>Р</a:t>
                      </a:r>
                      <a:endParaRPr lang="ru-RU" sz="4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effectLst/>
                        </a:rPr>
                        <a:t>252-(327,63+52)+127,63</a:t>
                      </a:r>
                      <a:endParaRPr lang="ru-RU" sz="4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4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</a:rPr>
                        <a:t>Ю</a:t>
                      </a:r>
                      <a:endParaRPr lang="ru-RU" sz="4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effectLst/>
                        </a:rPr>
                        <a:t>7,8+0,107-(5,907-3)</a:t>
                      </a:r>
                      <a:endParaRPr lang="ru-RU" sz="4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75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</a:rPr>
                        <a:t>И</a:t>
                      </a:r>
                      <a:endParaRPr lang="ru-RU" sz="4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effectLst/>
                        </a:rPr>
                        <a:t>15,8-21,45-(4,6-5,25)</a:t>
                      </a:r>
                      <a:endParaRPr lang="ru-RU" sz="4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75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</a:rPr>
                        <a:t>Е</a:t>
                      </a:r>
                      <a:endParaRPr lang="ru-RU" sz="4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effectLst/>
                        </a:rPr>
                        <a:t>41,5-(20,7+18,5)+10,7</a:t>
                      </a:r>
                      <a:endParaRPr lang="ru-RU" sz="4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44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>
                          <a:effectLst/>
                        </a:rPr>
                        <a:t>Т</a:t>
                      </a:r>
                      <a:endParaRPr lang="ru-RU" sz="4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effectLst/>
                        </a:rPr>
                        <a:t>17,5-(13,1+4,4)-2</a:t>
                      </a:r>
                      <a:endParaRPr lang="ru-RU" sz="4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25597"/>
              </p:ext>
            </p:extLst>
          </p:nvPr>
        </p:nvGraphicFramePr>
        <p:xfrm>
          <a:off x="4967536" y="7513414"/>
          <a:ext cx="12097343" cy="216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013"/>
                <a:gridCol w="2016013"/>
                <a:gridCol w="2016013"/>
                <a:gridCol w="2016013"/>
                <a:gridCol w="2016013"/>
                <a:gridCol w="2017278"/>
              </a:tblGrid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effectLst/>
                        </a:rPr>
                        <a:t>0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effectLst/>
                        </a:rPr>
                        <a:t>13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effectLst/>
                        </a:rPr>
                        <a:t>-2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effectLst/>
                        </a:rPr>
                        <a:t>-5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effectLst/>
                        </a:rPr>
                        <a:t>5,9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effectLst/>
                        </a:rPr>
                        <a:t>5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01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effectLst/>
                        </a:rPr>
                        <a:t> 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>
                          <a:effectLst/>
                        </a:rPr>
                        <a:t> </a:t>
                      </a:r>
                      <a:endParaRPr lang="ru-RU" sz="5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effectLst/>
                        </a:rPr>
                        <a:t> 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effectLst/>
                        </a:rPr>
                        <a:t> 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effectLst/>
                        </a:rPr>
                        <a:t> 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5400" dirty="0">
                          <a:effectLst/>
                        </a:rPr>
                        <a:t> </a:t>
                      </a:r>
                      <a:endParaRPr lang="ru-RU" sz="5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76" y="3552974"/>
            <a:ext cx="319985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07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21475" y="1392734"/>
            <a:ext cx="4135569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4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500" dirty="0">
                <a:solidFill>
                  <a:srgbClr val="FAC44A"/>
                </a:solidFill>
                <a:latin typeface="KMSILN+Squada One"/>
                <a:cs typeface="KMSILN+Squada One"/>
              </a:rPr>
              <a:t>Сатурн</a:t>
            </a:r>
            <a:endParaRPr sz="9500" dirty="0">
              <a:solidFill>
                <a:srgbClr val="FAC44A"/>
              </a:solidFill>
              <a:latin typeface="KMSILN+Squada One"/>
              <a:cs typeface="KMSILN+Squada On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8780" y="3048918"/>
            <a:ext cx="8775220" cy="6483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9732" marR="0" algn="just">
              <a:lnSpc>
                <a:spcPts val="638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NBFVCR+Quicksand Regular"/>
                <a:cs typeface="NBFVCR+Quicksand Regular"/>
              </a:rPr>
              <a:t>Сатурн известен своей потрясающей кольцевой системой. Это газовый гигант, а значит, у него нет твердой поверхности , как у Земли. Вместо этого Сатурн в основном состоит из газов, в первую очередь водорода и гелия. </a:t>
            </a:r>
            <a:endParaRPr lang="ru-RU" sz="3600" dirty="0" smtClean="0">
              <a:solidFill>
                <a:srgbClr val="FFFFFF"/>
              </a:solidFill>
              <a:latin typeface="NBFVCR+Quicksand Regular"/>
              <a:cs typeface="NBFVCR+Quicksand Regular"/>
            </a:endParaRPr>
          </a:p>
          <a:p>
            <a:pPr marL="719732" marR="0" algn="just">
              <a:lnSpc>
                <a:spcPts val="638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dirty="0" smtClean="0">
                <a:solidFill>
                  <a:srgbClr val="FFFFFF"/>
                </a:solidFill>
                <a:latin typeface="NBFVCR+Quicksand Regular"/>
                <a:cs typeface="NBFVCR+Quicksand Regular"/>
              </a:rPr>
              <a:t>У </a:t>
            </a:r>
            <a:r>
              <a:rPr lang="ru-RU" sz="3600" dirty="0">
                <a:solidFill>
                  <a:srgbClr val="FFFFFF"/>
                </a:solidFill>
                <a:latin typeface="NBFVCR+Quicksand Regular"/>
                <a:cs typeface="NBFVCR+Quicksand Regular"/>
              </a:rPr>
              <a:t>Сатурна 7 основных колец и один год длится 29 земных лет</a:t>
            </a:r>
            <a:r>
              <a:rPr lang="ru-RU" sz="4000" dirty="0">
                <a:solidFill>
                  <a:srgbClr val="FFFFFF"/>
                </a:solidFill>
                <a:latin typeface="NBFVCR+Quicksand Regular"/>
                <a:cs typeface="NBFVCR+Quicksand Regular"/>
              </a:rPr>
              <a:t>.</a:t>
            </a:r>
            <a:endParaRPr sz="4000" dirty="0">
              <a:solidFill>
                <a:srgbClr val="FFFFFF"/>
              </a:solidFill>
              <a:latin typeface="NBFVCR+Quicksand Regular"/>
              <a:cs typeface="NBFVCR+Quicksand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16019" y="1118444"/>
            <a:ext cx="12855962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4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500" dirty="0">
                <a:solidFill>
                  <a:srgbClr val="FAC44A"/>
                </a:solidFill>
                <a:latin typeface="QNCJPM+Squada One"/>
                <a:cs typeface="QNCJPM+Squada One"/>
              </a:rPr>
              <a:t>Задача:</a:t>
            </a:r>
            <a:endParaRPr sz="9500" dirty="0">
              <a:solidFill>
                <a:srgbClr val="FAC44A"/>
              </a:solidFill>
              <a:latin typeface="QNCJPM+Squada One"/>
              <a:cs typeface="QNCJPM+Squada On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3080" y="2185932"/>
            <a:ext cx="17064880" cy="73866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8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dirty="0">
                <a:solidFill>
                  <a:srgbClr val="FFFFFF"/>
                </a:solidFill>
                <a:latin typeface="QNVPPV+Quicksand Regular"/>
                <a:cs typeface="QNVPPV+Quicksand Regular"/>
              </a:rPr>
              <a:t>Три путешественника </a:t>
            </a:r>
            <a:r>
              <a:rPr lang="ru-RU" sz="3200" dirty="0" smtClean="0">
                <a:solidFill>
                  <a:srgbClr val="FFFFFF"/>
                </a:solidFill>
                <a:latin typeface="QNVPPV+Quicksand Regular"/>
                <a:cs typeface="QNVPPV+Quicksand Regular"/>
              </a:rPr>
              <a:t>на планете Сатурн зашли </a:t>
            </a:r>
            <a:r>
              <a:rPr lang="ru-RU" sz="3200" dirty="0">
                <a:solidFill>
                  <a:srgbClr val="FFFFFF"/>
                </a:solidFill>
                <a:latin typeface="QNVPPV+Quicksand Regular"/>
                <a:cs typeface="QNVPPV+Quicksand Regular"/>
              </a:rPr>
              <a:t>на постоялый двор, хорошо покушали, заплатили хозяйке 30 руб. и пошли дальше. Через некоторое время после их ухода хозяйка обнаружила, что взяла с путешественников лишнее. Будучи женщиной честной, она оставила себе 25 руб., а 5 руб. дала мальчику и наказала ему догнать путешественников и отдать им эти деньги. Мальчик бегал быстро и скоро догнал путешественников. Как им делить 5 руб. на троих? Они взяли каждый по 1 руб., а 2 руб. оставили мальчику за его </a:t>
            </a:r>
            <a:r>
              <a:rPr lang="ru-RU" sz="3200" dirty="0" err="1">
                <a:solidFill>
                  <a:srgbClr val="FFFFFF"/>
                </a:solidFill>
                <a:latin typeface="QNVPPV+Quicksand Regular"/>
                <a:cs typeface="QNVPPV+Quicksand Regular"/>
              </a:rPr>
              <a:t>быстроногость</a:t>
            </a:r>
            <a:r>
              <a:rPr lang="ru-RU" sz="3200" dirty="0">
                <a:solidFill>
                  <a:srgbClr val="FFFFFF"/>
                </a:solidFill>
                <a:latin typeface="QNVPPV+Quicksand Regular"/>
                <a:cs typeface="QNVPPV+Quicksand Regular"/>
              </a:rPr>
              <a:t>. Таким образом, они сначала заплатили за обед по 10 руб., но по 1 руб. получили обратно, следовательно, они заплатили:  9*3=27 руб. Да 2 руб. остались у мальчика: 27+2=29. Но вначале-то было 30 руб. Куда делся 1 руб.</a:t>
            </a:r>
          </a:p>
          <a:p>
            <a:pPr marL="0" marR="0">
              <a:lnSpc>
                <a:spcPts val="638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rgbClr val="FFFFFF"/>
                </a:solidFill>
                <a:latin typeface="QNVPPV+Quicksand Regular"/>
                <a:cs typeface="QNVPPV+Quicksand Regular"/>
              </a:rPr>
              <a:t> </a:t>
            </a:r>
            <a:endParaRPr sz="2800" dirty="0">
              <a:solidFill>
                <a:srgbClr val="FFFFFF"/>
              </a:solidFill>
              <a:latin typeface="QNVPPV+Quicksand Regular"/>
              <a:cs typeface="QNVPPV+Quicksan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4027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096328" y="1433380"/>
            <a:ext cx="3010613" cy="1275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4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500" dirty="0">
                <a:solidFill>
                  <a:srgbClr val="FAC44A"/>
                </a:solidFill>
                <a:latin typeface="KMSILN+Squada One"/>
                <a:cs typeface="KMSILN+Squada One"/>
              </a:rPr>
              <a:t>Уран</a:t>
            </a:r>
            <a:endParaRPr sz="9500" dirty="0">
              <a:solidFill>
                <a:srgbClr val="FAC44A"/>
              </a:solidFill>
              <a:latin typeface="KMSILN+Squada One"/>
              <a:cs typeface="KMSILN+Squada On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27976" y="3191296"/>
            <a:ext cx="8871086" cy="5649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5895" marR="0">
              <a:lnSpc>
                <a:spcPts val="638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NBFVCR+Quicksand Regular"/>
                <a:cs typeface="NBFVCR+Quicksand Regular"/>
              </a:rPr>
              <a:t>В нем есть водород, гелий, аммиак и метан. Уникальность Урана заключается в его боковом вращении, подобном катанию мяча по земле, но так, чтобы его верхняя и нижняя части были обращены в разные стороны. Ось наклонена на 98 градусов.</a:t>
            </a:r>
            <a:endParaRPr lang="en-US" sz="3600" dirty="0">
              <a:solidFill>
                <a:srgbClr val="FFFFFF"/>
              </a:solidFill>
              <a:latin typeface="NBFVCR+Quicksand Regular"/>
              <a:cs typeface="NBFVCR+Quicksand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16019" y="1118444"/>
            <a:ext cx="12855962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4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500" dirty="0">
                <a:solidFill>
                  <a:srgbClr val="FAC44A"/>
                </a:solidFill>
                <a:latin typeface="QNCJPM+Squada One"/>
                <a:cs typeface="QNCJPM+Squada One"/>
              </a:rPr>
              <a:t>Задача:</a:t>
            </a:r>
            <a:endParaRPr sz="9500" dirty="0">
              <a:solidFill>
                <a:srgbClr val="FAC44A"/>
              </a:solidFill>
              <a:latin typeface="QNCJPM+Squada One"/>
              <a:cs typeface="QNCJPM+Squada On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68225" y="2446419"/>
            <a:ext cx="13951550" cy="656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638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300" dirty="0">
                <a:solidFill>
                  <a:srgbClr val="FFFFFF"/>
                </a:solidFill>
                <a:latin typeface="QNVPPV+Quicksand Regular"/>
                <a:cs typeface="QNVPPV+Quicksand Regular"/>
              </a:rPr>
              <a:t>Магеллан пустился в первое в истории кругосветное путешествие на 19 лет позже, чем португалец </a:t>
            </a:r>
            <a:r>
              <a:rPr lang="ru-RU" sz="4300" dirty="0" err="1">
                <a:solidFill>
                  <a:srgbClr val="FFFFFF"/>
                </a:solidFill>
                <a:latin typeface="QNVPPV+Quicksand Regular"/>
                <a:cs typeface="QNVPPV+Quicksand Regular"/>
              </a:rPr>
              <a:t>Диогу</a:t>
            </a:r>
            <a:r>
              <a:rPr lang="ru-RU" sz="4300" dirty="0">
                <a:solidFill>
                  <a:srgbClr val="FFFFFF"/>
                </a:solidFill>
                <a:latin typeface="QNVPPV+Quicksand Regular"/>
                <a:cs typeface="QNVPPV+Quicksand Regular"/>
              </a:rPr>
              <a:t> </a:t>
            </a:r>
            <a:r>
              <a:rPr lang="ru-RU" sz="4300" dirty="0" err="1">
                <a:solidFill>
                  <a:srgbClr val="FFFFFF"/>
                </a:solidFill>
                <a:latin typeface="QNVPPV+Quicksand Regular"/>
                <a:cs typeface="QNVPPV+Quicksand Regular"/>
              </a:rPr>
              <a:t>Диаш</a:t>
            </a:r>
            <a:r>
              <a:rPr lang="ru-RU" sz="4300" dirty="0">
                <a:solidFill>
                  <a:srgbClr val="FFFFFF"/>
                </a:solidFill>
                <a:latin typeface="QNVPPV+Quicksand Regular"/>
                <a:cs typeface="QNVPPV+Quicksand Regular"/>
              </a:rPr>
              <a:t> открыл остров Мадагаскар. Если год открытия Мадагаскара увеличить в 4 раза и вычесть из результата 2962, то получится удвоенный год начала кругосветного путешествия Магеллана. В каком году Магеллан пустился в первое в истории кругосветное путешествие</a:t>
            </a:r>
            <a:r>
              <a:rPr lang="ru-RU" sz="4300" dirty="0" smtClean="0">
                <a:solidFill>
                  <a:srgbClr val="FFFFFF"/>
                </a:solidFill>
                <a:latin typeface="QNVPPV+Quicksand Regular"/>
                <a:cs typeface="QNVPPV+Quicksand Regular"/>
              </a:rPr>
              <a:t>?</a:t>
            </a:r>
          </a:p>
          <a:p>
            <a:pPr marL="0" marR="0" algn="ctr">
              <a:lnSpc>
                <a:spcPts val="638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300" dirty="0" smtClean="0">
                <a:solidFill>
                  <a:srgbClr val="FFFF00"/>
                </a:solidFill>
                <a:latin typeface="QNVPPV+Quicksand Regular"/>
                <a:cs typeface="QNVPPV+Quicksand Regular"/>
              </a:rPr>
              <a:t>Интересно, что Магеллан смог бы открыть на Уране?</a:t>
            </a:r>
            <a:endParaRPr sz="4300" dirty="0">
              <a:solidFill>
                <a:srgbClr val="FFFF00"/>
              </a:solidFill>
              <a:latin typeface="QNVPPV+Quicksand Regular"/>
              <a:cs typeface="QNVPPV+Quicksan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8449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20784" y="1248718"/>
            <a:ext cx="4146632" cy="13306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4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500" dirty="0">
                <a:solidFill>
                  <a:srgbClr val="FAC44A"/>
                </a:solidFill>
                <a:latin typeface="TWPSHJ+Squada One"/>
                <a:cs typeface="TWPSHJ+Squada One"/>
              </a:rPr>
              <a:t>Нептун</a:t>
            </a:r>
            <a:endParaRPr sz="9500" dirty="0">
              <a:solidFill>
                <a:srgbClr val="FAC44A"/>
              </a:solidFill>
              <a:latin typeface="TWPSHJ+Squada One"/>
              <a:cs typeface="TWPSHJ+Squada On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9064" y="3048918"/>
            <a:ext cx="9145016" cy="6470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564" marR="0">
              <a:lnSpc>
                <a:spcPts val="638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solidFill>
                  <a:srgbClr val="FFFFFF"/>
                </a:solidFill>
                <a:latin typeface="PBHCEO+Quicksand Regular"/>
                <a:cs typeface="PBHCEO+Quicksand Regular"/>
              </a:rPr>
              <a:t>Нептун, считающийся восьмой и самой удаленной от Солнца планетой в нашей Солнечной системе, состоит в основном из водорода и гелия. Это также одна из самых холодных планет в нашей Солнечной системе. Самые сильные ветры в Солнечной системе дуют на планете Нептун. Их скорость достигает 2000 км/ч.</a:t>
            </a:r>
            <a:endParaRPr sz="3600" dirty="0">
              <a:solidFill>
                <a:srgbClr val="FFFFFF"/>
              </a:solidFill>
              <a:latin typeface="PBHCEO+Quicksand Regular"/>
              <a:cs typeface="PBHCEO+Quicksand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lang="ru-RU"/>
          </a:p>
        </p:txBody>
      </p:sp>
      <p:sp>
        <p:nvSpPr>
          <p:cNvPr id="3" name="object 3"/>
          <p:cNvSpPr txBox="1"/>
          <p:nvPr/>
        </p:nvSpPr>
        <p:spPr>
          <a:xfrm>
            <a:off x="2716019" y="1118444"/>
            <a:ext cx="12855962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4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500" dirty="0">
                <a:solidFill>
                  <a:srgbClr val="FAC44A"/>
                </a:solidFill>
                <a:latin typeface="QNCJPM+Squada One"/>
                <a:cs typeface="QNCJPM+Squada One"/>
              </a:rPr>
              <a:t>Задача:</a:t>
            </a:r>
            <a:endParaRPr sz="9500" dirty="0">
              <a:solidFill>
                <a:srgbClr val="FAC44A"/>
              </a:solidFill>
              <a:latin typeface="QNCJPM+Squada One"/>
              <a:cs typeface="QNCJPM+Squada On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9065" y="2400846"/>
            <a:ext cx="8856984" cy="656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638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400" dirty="0" smtClean="0">
                <a:solidFill>
                  <a:srgbClr val="FFFFFF"/>
                </a:solidFill>
                <a:latin typeface="QNVPPV+Quicksand Regular"/>
                <a:cs typeface="QNVPPV+Quicksand Regular"/>
              </a:rPr>
              <a:t>Жители планеты Нептун в </a:t>
            </a:r>
            <a:r>
              <a:rPr lang="ru-RU" sz="5400" dirty="0">
                <a:solidFill>
                  <a:srgbClr val="FFFFFF"/>
                </a:solidFill>
                <a:latin typeface="QNVPPV+Quicksand Regular"/>
                <a:cs typeface="QNVPPV+Quicksand Regular"/>
              </a:rPr>
              <a:t>числе 398516__ стерли последнюю цифру. </a:t>
            </a:r>
            <a:r>
              <a:rPr lang="ru-RU" sz="5400" dirty="0" smtClean="0">
                <a:solidFill>
                  <a:srgbClr val="FFFFFF"/>
                </a:solidFill>
                <a:latin typeface="QNVPPV+Quicksand Regular"/>
                <a:cs typeface="QNVPPV+Quicksand Regular"/>
              </a:rPr>
              <a:t>А жители планеты Земля восстановили эту цифру.</a:t>
            </a:r>
          </a:p>
          <a:p>
            <a:pPr marL="0" marR="0" algn="ctr">
              <a:lnSpc>
                <a:spcPts val="638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400" dirty="0" smtClean="0">
                <a:solidFill>
                  <a:srgbClr val="FFFFFF"/>
                </a:solidFill>
                <a:latin typeface="QNVPPV+Quicksand Regular"/>
                <a:cs typeface="QNVPPV+Quicksand Regular"/>
              </a:rPr>
              <a:t>Какой </a:t>
            </a:r>
            <a:r>
              <a:rPr lang="ru-RU" sz="5400" dirty="0">
                <a:solidFill>
                  <a:srgbClr val="FFFFFF"/>
                </a:solidFill>
                <a:latin typeface="QNVPPV+Quicksand Regular"/>
                <a:cs typeface="QNVPPV+Quicksand Regular"/>
              </a:rPr>
              <a:t>могла быть эта цифра, если число делилось на:</a:t>
            </a:r>
          </a:p>
          <a:p>
            <a:pPr marL="0" marR="0" algn="ctr">
              <a:lnSpc>
                <a:spcPts val="638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5400" dirty="0">
                <a:solidFill>
                  <a:srgbClr val="FFFFFF"/>
                </a:solidFill>
                <a:cs typeface="QNVPPV+Quicksand Regular"/>
              </a:rPr>
              <a:t>а) 2; б) 3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940" y="248076"/>
            <a:ext cx="8151728" cy="543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5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60846" y="1079105"/>
            <a:ext cx="11166308" cy="13133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4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500" dirty="0">
                <a:solidFill>
                  <a:srgbClr val="FAC44A"/>
                </a:solidFill>
                <a:latin typeface="QNCJPM+Squada One"/>
                <a:cs typeface="QNCJPM+Squada One"/>
              </a:rPr>
              <a:t>Солнечная система</a:t>
            </a:r>
            <a:endParaRPr sz="9500" dirty="0">
              <a:solidFill>
                <a:srgbClr val="FAC44A"/>
              </a:solidFill>
              <a:latin typeface="QNCJPM+Squada One"/>
              <a:cs typeface="QNCJPM+Squada On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61202" y="2688878"/>
            <a:ext cx="14365596" cy="6491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638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300" dirty="0">
                <a:solidFill>
                  <a:srgbClr val="FFFFFF"/>
                </a:solidFill>
                <a:latin typeface="QNVPPV+Quicksand Regular"/>
                <a:cs typeface="QNVPPV+Quicksand Regular"/>
              </a:rPr>
              <a:t>Солнечная система - это обширное пространство, состоящее из Солнца, восьми крупных планет, их спутников и множества других более мелких объектов, таких как астероиды и кометы. Солнце - это гигантский шар из горячего, светящегося газа, который обеспечивает светом, теплом и энергией все планеты и другие объекты в системе. Гравитация Солнца удерживает все в Солнечной системе вместе.</a:t>
            </a:r>
            <a:endParaRPr sz="4300" dirty="0">
              <a:solidFill>
                <a:srgbClr val="FFFFFF"/>
              </a:solidFill>
              <a:latin typeface="QNVPPV+Quicksand Regular"/>
              <a:cs typeface="QNVPPV+Quicksand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55168" y="2184822"/>
            <a:ext cx="14401600" cy="5501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1426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500" dirty="0" smtClean="0">
                <a:solidFill>
                  <a:srgbClr val="FAC44A"/>
                </a:solidFill>
                <a:latin typeface="TWPSHJ+Squada One"/>
                <a:cs typeface="TWPSHJ+Squada One"/>
              </a:rPr>
              <a:t>Желаем </a:t>
            </a:r>
            <a:r>
              <a:rPr lang="ru-RU" sz="13500" dirty="0" smtClean="0">
                <a:solidFill>
                  <a:srgbClr val="FAC44A"/>
                </a:solidFill>
                <a:latin typeface="TWPSHJ+Squada One"/>
                <a:cs typeface="TWPSHJ+Squada One"/>
              </a:rPr>
              <a:t>успехов и</a:t>
            </a:r>
            <a:endParaRPr lang="ru-RU" sz="13500" dirty="0" smtClean="0">
              <a:solidFill>
                <a:srgbClr val="FAC44A"/>
              </a:solidFill>
              <a:latin typeface="TWPSHJ+Squada One"/>
              <a:cs typeface="TWPSHJ+Squada One"/>
            </a:endParaRPr>
          </a:p>
          <a:p>
            <a:pPr marL="0" marR="0" algn="ctr">
              <a:lnSpc>
                <a:spcPts val="1426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3500" dirty="0">
                <a:solidFill>
                  <a:srgbClr val="FAC44A"/>
                </a:solidFill>
                <a:latin typeface="TWPSHJ+Squada One"/>
                <a:cs typeface="TWPSHJ+Squada One"/>
              </a:rPr>
              <a:t>о</a:t>
            </a:r>
            <a:r>
              <a:rPr lang="ru-RU" sz="13500" dirty="0" smtClean="0">
                <a:solidFill>
                  <a:srgbClr val="FAC44A"/>
                </a:solidFill>
                <a:latin typeface="TWPSHJ+Squada One"/>
                <a:cs typeface="TWPSHJ+Squada One"/>
              </a:rPr>
              <a:t>ткрытия </a:t>
            </a:r>
            <a:r>
              <a:rPr lang="ru-RU" sz="13500" dirty="0" smtClean="0">
                <a:solidFill>
                  <a:srgbClr val="FAC44A"/>
                </a:solidFill>
                <a:latin typeface="TWPSHJ+Squada One"/>
                <a:cs typeface="TWPSHJ+Squada One"/>
              </a:rPr>
              <a:t>новых планет!</a:t>
            </a:r>
            <a:endParaRPr sz="13500" dirty="0">
              <a:solidFill>
                <a:srgbClr val="FAC44A"/>
              </a:solidFill>
              <a:latin typeface="TWPSHJ+Squada One"/>
              <a:cs typeface="TWPSHJ+Squada One"/>
            </a:endParaRPr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384" y="6289278"/>
            <a:ext cx="5471135" cy="364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Picture backgrou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8288000" cy="1026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96342" y="1092544"/>
            <a:ext cx="5814395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4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500" dirty="0">
                <a:solidFill>
                  <a:srgbClr val="FAC44A"/>
                </a:solidFill>
                <a:latin typeface="QNCJPM+Squada One"/>
                <a:cs typeface="QNCJPM+Squada One"/>
              </a:rPr>
              <a:t>Меркурий</a:t>
            </a:r>
            <a:endParaRPr sz="9500" dirty="0">
              <a:solidFill>
                <a:srgbClr val="FAC44A"/>
              </a:solidFill>
              <a:latin typeface="QNCJPM+Squada One"/>
              <a:cs typeface="QNCJPM+Squada On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023" y="2374946"/>
            <a:ext cx="9289032" cy="73032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9657" marR="0">
              <a:lnSpc>
                <a:spcPts val="638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000" dirty="0">
                <a:solidFill>
                  <a:srgbClr val="FFFFFF"/>
                </a:solidFill>
                <a:latin typeface="QNVPPV+Quicksand Regular"/>
                <a:cs typeface="QNVPPV+Quicksand Regular"/>
              </a:rPr>
              <a:t>Меркурий, ближайшая к Солнцу планета нашей Солнечной системы, по праву считается самой маленькой. Планета была названа в честь древнеримского бога торговли — быстрого Меркурия, поскольку она движется по небу быстрее других планет. Диаметр Меркурия составляет 4880 км.  </a:t>
            </a:r>
            <a:endParaRPr sz="4000" dirty="0">
              <a:solidFill>
                <a:srgbClr val="FFFFFF"/>
              </a:solidFill>
              <a:latin typeface="QNVPPV+Quicksand Regular"/>
              <a:cs typeface="QNVPPV+Quicksand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16019" y="1118444"/>
            <a:ext cx="12855962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4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500" dirty="0">
                <a:solidFill>
                  <a:srgbClr val="FAC44A"/>
                </a:solidFill>
                <a:latin typeface="QNCJPM+Squada One"/>
                <a:cs typeface="QNCJPM+Squada One"/>
              </a:rPr>
              <a:t>Задача:</a:t>
            </a:r>
            <a:endParaRPr sz="9500" dirty="0">
              <a:solidFill>
                <a:srgbClr val="FAC44A"/>
              </a:solidFill>
              <a:latin typeface="QNCJPM+Squada One"/>
              <a:cs typeface="QNCJPM+Squada On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68224" y="2400846"/>
            <a:ext cx="14320591" cy="57451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ts val="6389"/>
              </a:lnSpc>
            </a:pPr>
            <a:r>
              <a:rPr lang="ru-RU" sz="4300" dirty="0">
                <a:solidFill>
                  <a:srgbClr val="FFFFFF"/>
                </a:solidFill>
                <a:latin typeface="QNVPPV+Quicksand Regular"/>
                <a:cs typeface="QNVPPV+Quicksand Regular"/>
              </a:rPr>
              <a:t>Самая высокая железнодорожная станция </a:t>
            </a:r>
            <a:r>
              <a:rPr lang="ru-RU" sz="4300" dirty="0" smtClean="0">
                <a:solidFill>
                  <a:srgbClr val="FFFFFF"/>
                </a:solidFill>
                <a:latin typeface="QNVPPV+Quicksand Regular"/>
                <a:cs typeface="QNVPPV+Quicksand Regular"/>
              </a:rPr>
              <a:t>на </a:t>
            </a:r>
            <a:r>
              <a:rPr lang="ru-RU" sz="4300" dirty="0">
                <a:solidFill>
                  <a:srgbClr val="FFFFFF"/>
                </a:solidFill>
                <a:latin typeface="QNVPPV+Quicksand Regular"/>
                <a:cs typeface="QNVPPV+Quicksand Regular"/>
              </a:rPr>
              <a:t>планете Меркурий - </a:t>
            </a:r>
            <a:r>
              <a:rPr lang="ru-RU" sz="4300" dirty="0" err="1" smtClean="0">
                <a:solidFill>
                  <a:srgbClr val="FFFFFF"/>
                </a:solidFill>
                <a:latin typeface="QNVPPV+Quicksand Regular"/>
                <a:cs typeface="QNVPPV+Quicksand Regular"/>
              </a:rPr>
              <a:t>Танглоу</a:t>
            </a:r>
            <a:r>
              <a:rPr lang="ru-RU" sz="4300" dirty="0" smtClean="0">
                <a:solidFill>
                  <a:srgbClr val="FFFFFF"/>
                </a:solidFill>
                <a:latin typeface="QNVPPV+Quicksand Regular"/>
                <a:cs typeface="QNVPPV+Quicksand Regular"/>
              </a:rPr>
              <a:t>, </a:t>
            </a:r>
            <a:r>
              <a:rPr lang="ru-RU" sz="4300" dirty="0">
                <a:solidFill>
                  <a:srgbClr val="FFFFFF"/>
                </a:solidFill>
                <a:latin typeface="QNVPPV+Quicksand Regular"/>
                <a:cs typeface="QNVPPV+Quicksand Regular"/>
              </a:rPr>
              <a:t>расположена над уровнем моря на высоте на 239 м большей, чем </a:t>
            </a:r>
            <a:r>
              <a:rPr lang="ru-RU" sz="4300" dirty="0" smtClean="0">
                <a:solidFill>
                  <a:srgbClr val="FFFFFF"/>
                </a:solidFill>
                <a:latin typeface="QNVPPV+Quicksand Regular"/>
                <a:cs typeface="QNVPPV+Quicksand Regular"/>
              </a:rPr>
              <a:t>другая железнодорожная станция </a:t>
            </a:r>
            <a:r>
              <a:rPr lang="ru-RU" sz="4300" dirty="0" err="1" smtClean="0">
                <a:solidFill>
                  <a:srgbClr val="FFFFFF"/>
                </a:solidFill>
                <a:latin typeface="QNVPPV+Quicksand Regular"/>
                <a:cs typeface="QNVPPV+Quicksand Regular"/>
              </a:rPr>
              <a:t>Тиклио</a:t>
            </a:r>
            <a:r>
              <a:rPr lang="ru-RU" sz="4300" dirty="0" smtClean="0">
                <a:solidFill>
                  <a:srgbClr val="FFFFFF"/>
                </a:solidFill>
                <a:latin typeface="QNVPPV+Quicksand Regular"/>
                <a:cs typeface="QNVPPV+Quicksand Regular"/>
              </a:rPr>
              <a:t>. </a:t>
            </a:r>
            <a:r>
              <a:rPr lang="ru-RU" sz="4300" dirty="0">
                <a:solidFill>
                  <a:srgbClr val="FFFFFF"/>
                </a:solidFill>
                <a:latin typeface="QNVPPV+Quicksand Regular"/>
                <a:cs typeface="QNVPPV+Quicksand Regular"/>
              </a:rPr>
              <a:t>Если высоту </a:t>
            </a:r>
            <a:r>
              <a:rPr lang="ru-RU" sz="4300" dirty="0" err="1">
                <a:solidFill>
                  <a:srgbClr val="FFFFFF"/>
                </a:solidFill>
                <a:latin typeface="QNVPPV+Quicksand Regular"/>
                <a:cs typeface="QNVPPV+Quicksand Regular"/>
              </a:rPr>
              <a:t>Тиклио</a:t>
            </a:r>
            <a:r>
              <a:rPr lang="ru-RU" sz="4300" dirty="0">
                <a:solidFill>
                  <a:srgbClr val="FFFFFF"/>
                </a:solidFill>
                <a:latin typeface="QNVPPV+Quicksand Regular"/>
                <a:cs typeface="QNVPPV+Quicksand Regular"/>
              </a:rPr>
              <a:t> увеличить в 6 раз и вычесть 3634 м, </a:t>
            </a:r>
            <a:r>
              <a:rPr lang="ru-RU" sz="4300" dirty="0" smtClean="0">
                <a:solidFill>
                  <a:srgbClr val="FFFFFF"/>
                </a:solidFill>
                <a:latin typeface="QNVPPV+Quicksand Regular"/>
                <a:cs typeface="QNVPPV+Quicksand Regular"/>
              </a:rPr>
              <a:t>то </a:t>
            </a:r>
            <a:r>
              <a:rPr lang="ru-RU" sz="4300" dirty="0">
                <a:solidFill>
                  <a:srgbClr val="FFFFFF"/>
                </a:solidFill>
                <a:latin typeface="QNVPPV+Quicksand Regular"/>
                <a:cs typeface="QNVPPV+Quicksand Regular"/>
              </a:rPr>
              <a:t>получится высота </a:t>
            </a:r>
            <a:r>
              <a:rPr lang="ru-RU" sz="4300" dirty="0" err="1" smtClean="0">
                <a:solidFill>
                  <a:srgbClr val="FFFFFF"/>
                </a:solidFill>
                <a:latin typeface="QNVPPV+Quicksand Regular"/>
                <a:cs typeface="QNVPPV+Quicksand Regular"/>
              </a:rPr>
              <a:t>Танглоу</a:t>
            </a:r>
            <a:r>
              <a:rPr lang="ru-RU" sz="4300" dirty="0" smtClean="0">
                <a:solidFill>
                  <a:srgbClr val="FFFFFF"/>
                </a:solidFill>
                <a:latin typeface="QNVPPV+Quicksand Regular"/>
                <a:cs typeface="QNVPPV+Quicksand Regular"/>
              </a:rPr>
              <a:t>, </a:t>
            </a:r>
            <a:r>
              <a:rPr lang="ru-RU" sz="4300" dirty="0">
                <a:solidFill>
                  <a:srgbClr val="FFFFFF"/>
                </a:solidFill>
                <a:latin typeface="QNVPPV+Quicksand Regular"/>
                <a:cs typeface="QNVPPV+Quicksand Regular"/>
              </a:rPr>
              <a:t>увеличенная в 5 раз. На какой высоте над уровнем моря расположена железнодорожная станция </a:t>
            </a:r>
            <a:r>
              <a:rPr lang="ru-RU" sz="4300" dirty="0" err="1" smtClean="0">
                <a:solidFill>
                  <a:srgbClr val="FFFFFF"/>
                </a:solidFill>
                <a:latin typeface="QNVPPV+Quicksand Regular"/>
                <a:cs typeface="QNVPPV+Quicksand Regular"/>
              </a:rPr>
              <a:t>Танглоу</a:t>
            </a:r>
            <a:r>
              <a:rPr lang="ru-RU" sz="4300" dirty="0" smtClean="0">
                <a:solidFill>
                  <a:srgbClr val="FFFFFF"/>
                </a:solidFill>
                <a:latin typeface="QNVPPV+Quicksand Regular"/>
                <a:cs typeface="QNVPPV+Quicksand Regular"/>
              </a:rPr>
              <a:t>?</a:t>
            </a:r>
            <a:endParaRPr sz="4300" dirty="0">
              <a:solidFill>
                <a:srgbClr val="FFFFFF"/>
              </a:solidFill>
              <a:latin typeface="QNVPPV+Quicksand Regular"/>
              <a:cs typeface="QNVPPV+Quicksan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270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106866" y="557467"/>
            <a:ext cx="4211172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4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500" dirty="0">
                <a:solidFill>
                  <a:srgbClr val="FAC44A"/>
                </a:solidFill>
                <a:latin typeface="QNCJPM+Squada One"/>
                <a:cs typeface="QNCJPM+Squada One"/>
              </a:rPr>
              <a:t>Венера</a:t>
            </a:r>
            <a:endParaRPr sz="9500" dirty="0">
              <a:solidFill>
                <a:srgbClr val="FAC44A"/>
              </a:solidFill>
              <a:latin typeface="QNCJPM+Squada One"/>
              <a:cs typeface="QNCJPM+Squada On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5928" y="1839869"/>
            <a:ext cx="9433048" cy="8124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8371" marR="0">
              <a:lnSpc>
                <a:spcPts val="638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000" dirty="0">
                <a:solidFill>
                  <a:srgbClr val="FFFFFF"/>
                </a:solidFill>
                <a:latin typeface="QNVPPV+Quicksand Regular"/>
                <a:cs typeface="QNVPPV+Quicksand Regular"/>
              </a:rPr>
              <a:t>Венера, почти равная по размерам</a:t>
            </a:r>
          </a:p>
          <a:p>
            <a:pPr marL="308371" marR="0">
              <a:lnSpc>
                <a:spcPts val="638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000" dirty="0">
                <a:solidFill>
                  <a:srgbClr val="FFFFFF"/>
                </a:solidFill>
                <a:latin typeface="QNVPPV+Quicksand Regular"/>
                <a:cs typeface="QNVPPV+Quicksand Regular"/>
              </a:rPr>
              <a:t>Земле, отличается тем, что является самой жаркой планетой, несмотря на большее расстояние от Солнца по сравнению с Меркурием. Эта экстремальная жара является результатом мощного парникового эффекта Венеры. 243 земных дня — средняя продолжительность дня на планете Венера. </a:t>
            </a:r>
            <a:endParaRPr sz="4000" dirty="0">
              <a:solidFill>
                <a:srgbClr val="FFFFFF"/>
              </a:solidFill>
              <a:latin typeface="QNVPPV+Quicksand Regular"/>
              <a:cs typeface="QNVPPV+Quicksand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99628" y="1118444"/>
            <a:ext cx="16557340" cy="5129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4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500" dirty="0">
                <a:solidFill>
                  <a:srgbClr val="FAC44A"/>
                </a:solidFill>
                <a:latin typeface="QNCJPM+Squada One"/>
                <a:cs typeface="QNCJPM+Squada One"/>
              </a:rPr>
              <a:t>Задача</a:t>
            </a:r>
            <a:r>
              <a:rPr lang="ru-RU" sz="9500" dirty="0" smtClean="0">
                <a:solidFill>
                  <a:srgbClr val="FAC44A"/>
                </a:solidFill>
                <a:latin typeface="QNCJPM+Squada One"/>
                <a:cs typeface="QNCJPM+Squada One"/>
              </a:rPr>
              <a:t>:</a:t>
            </a:r>
          </a:p>
          <a:p>
            <a:pPr marL="0" marR="0" algn="just">
              <a:lnSpc>
                <a:spcPts val="1004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800" dirty="0" smtClean="0">
                <a:solidFill>
                  <a:schemeClr val="bg1"/>
                </a:solidFill>
                <a:latin typeface="QNCJPM+Squada One"/>
                <a:cs typeface="QNCJPM+Squada One"/>
              </a:rPr>
              <a:t>Полученное значение переменной х необходимо умножить на 100 и узнать: «</a:t>
            </a:r>
            <a:r>
              <a:rPr lang="ru-RU" sz="4800" dirty="0" smtClean="0">
                <a:solidFill>
                  <a:srgbClr val="FFFF00"/>
                </a:solidFill>
                <a:latin typeface="QNCJPM+Squada One"/>
                <a:cs typeface="QNCJPM+Squada One"/>
              </a:rPr>
              <a:t>Сколько раз жители планеты Венера обращались за помощью к математике за сутки?»</a:t>
            </a:r>
            <a:endParaRPr sz="4800" dirty="0">
              <a:solidFill>
                <a:srgbClr val="FFFF00"/>
              </a:solidFill>
              <a:latin typeface="QNCJPM+Squada One"/>
              <a:cs typeface="QNCJPM+Squada On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7096" y="6821982"/>
            <a:ext cx="16633848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638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dirty="0">
                <a:solidFill>
                  <a:srgbClr val="FFFFFF"/>
                </a:solidFill>
                <a:cs typeface="QNVPPV+Quicksand Regular"/>
              </a:rPr>
              <a:t>(6,72х : 0,6+1,125*0,8):1,2=6,35</a:t>
            </a:r>
            <a:endParaRPr sz="8000" dirty="0">
              <a:solidFill>
                <a:srgbClr val="FFFFFF"/>
              </a:solidFill>
              <a:cs typeface="QNVPPV+Quicksan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254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27376" y="1032694"/>
            <a:ext cx="3528392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4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500" dirty="0">
                <a:solidFill>
                  <a:srgbClr val="FAC44A"/>
                </a:solidFill>
                <a:latin typeface="KMSILN+Squada One"/>
                <a:cs typeface="KMSILN+Squada One"/>
              </a:rPr>
              <a:t>Земля</a:t>
            </a:r>
            <a:endParaRPr sz="9500" dirty="0">
              <a:solidFill>
                <a:srgbClr val="FAC44A"/>
              </a:solidFill>
              <a:latin typeface="KMSILN+Squada One"/>
              <a:cs typeface="KMSILN+Squada On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9064" y="2315096"/>
            <a:ext cx="9067407" cy="73124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073" marR="0">
              <a:lnSpc>
                <a:spcPts val="638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300" dirty="0">
                <a:solidFill>
                  <a:srgbClr val="FFFFFF"/>
                </a:solidFill>
                <a:latin typeface="NBFVCR+Quicksand Regular"/>
                <a:cs typeface="NBFVCR+Quicksand Regular"/>
              </a:rPr>
              <a:t>Земля, наш дом, расположена на третьей планете от Солнца в нашей Солнечной системе. Идеальное расстояние от Солнца позволяет воде существовать в жидком состоянии, создавая идеальную среду для процветания жизни</a:t>
            </a:r>
            <a:r>
              <a:rPr sz="4300" dirty="0">
                <a:solidFill>
                  <a:srgbClr val="FFFFFF"/>
                </a:solidFill>
                <a:latin typeface="NBFVCR+Quicksand Regular"/>
                <a:cs typeface="NBFVCR+Quicksand Regular"/>
              </a:rPr>
              <a:t>.</a:t>
            </a:r>
            <a:r>
              <a:rPr lang="ru-RU" sz="4300" dirty="0">
                <a:solidFill>
                  <a:srgbClr val="FFFFFF"/>
                </a:solidFill>
                <a:latin typeface="NBFVCR+Quicksand Regular"/>
                <a:cs typeface="NBFVCR+Quicksand Regular"/>
              </a:rPr>
              <a:t> Средний радиус Земли составляет 6370 км.</a:t>
            </a:r>
            <a:endParaRPr sz="4300" dirty="0">
              <a:solidFill>
                <a:srgbClr val="FFFFFF"/>
              </a:solidFill>
              <a:latin typeface="NBFVCR+Quicksand Regular"/>
              <a:cs typeface="NBFVCR+Quicksand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8288000" cy="1027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16019" y="1118444"/>
            <a:ext cx="12855962" cy="1282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004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500" dirty="0">
                <a:solidFill>
                  <a:srgbClr val="FAC44A"/>
                </a:solidFill>
                <a:latin typeface="QNCJPM+Squada One"/>
                <a:cs typeface="QNCJPM+Squada One"/>
              </a:rPr>
              <a:t>Задача:</a:t>
            </a:r>
            <a:endParaRPr sz="9500" dirty="0">
              <a:solidFill>
                <a:srgbClr val="FAC44A"/>
              </a:solidFill>
              <a:latin typeface="QNCJPM+Squada One"/>
              <a:cs typeface="QNCJPM+Squada On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68225" y="3122399"/>
            <a:ext cx="13951550" cy="4103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638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300" dirty="0" smtClean="0">
                <a:solidFill>
                  <a:srgbClr val="FFFFFF"/>
                </a:solidFill>
                <a:latin typeface="QNVPPV+Quicksand Regular"/>
                <a:cs typeface="QNVPPV+Quicksand Regular"/>
              </a:rPr>
              <a:t>Зимой на планете Земля на </a:t>
            </a:r>
            <a:r>
              <a:rPr lang="ru-RU" sz="4300" dirty="0">
                <a:solidFill>
                  <a:srgbClr val="FFFFFF"/>
                </a:solidFill>
                <a:latin typeface="QNVPPV+Quicksand Regular"/>
                <a:cs typeface="QNVPPV+Quicksand Regular"/>
              </a:rPr>
              <a:t>катке дают напрокат коньки и клюшки. Известно, что разность между количеством клюшек и 20% количества коньков равна 60% от суммы количества коньков и 20% количества клюшек. Чего на катке больше - коньков или клюшек, и во сколько раз?</a:t>
            </a:r>
            <a:endParaRPr sz="4300" dirty="0">
              <a:solidFill>
                <a:srgbClr val="FFFFFF"/>
              </a:solidFill>
              <a:latin typeface="QNVPPV+Quicksand Regular"/>
              <a:cs typeface="QNVPPV+Quicksan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5954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948</Words>
  <Application>Microsoft Office PowerPoint</Application>
  <PresentationFormat>Произвольный</PresentationFormat>
  <Paragraphs>67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TWPSHJ+Squada One</vt:lpstr>
      <vt:lpstr>QNCJPM+Squada One</vt:lpstr>
      <vt:lpstr>QNVPPV+Quicksand Regular</vt:lpstr>
      <vt:lpstr>NBFVCR+Quicksand Regular</vt:lpstr>
      <vt:lpstr>NVQNKT+Quicksand Bold</vt:lpstr>
      <vt:lpstr>PBHCEO+Quicksand Regular</vt:lpstr>
      <vt:lpstr>Times New Roman</vt:lpstr>
      <vt:lpstr>KMSILN+Squada One</vt:lpstr>
      <vt:lpstr>Calibri</vt:lpstr>
      <vt:lpstr>Theme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Вера</cp:lastModifiedBy>
  <cp:revision>12</cp:revision>
  <dcterms:modified xsi:type="dcterms:W3CDTF">2025-02-15T12:15:37Z</dcterms:modified>
</cp:coreProperties>
</file>