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7" r:id="rId15"/>
    <p:sldId id="270" r:id="rId16"/>
    <p:sldId id="269" r:id="rId17"/>
    <p:sldId id="271" r:id="rId18"/>
    <p:sldId id="272" r:id="rId19"/>
    <p:sldId id="273" r:id="rId20"/>
    <p:sldId id="274" r:id="rId21"/>
    <p:sldId id="275" r:id="rId22"/>
    <p:sldId id="278" r:id="rId23"/>
    <p:sldId id="279" r:id="rId24"/>
    <p:sldId id="280" r:id="rId25"/>
    <p:sldId id="281" r:id="rId26"/>
    <p:sldId id="27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penza1985@outlook.com" initials="o" lastIdx="2" clrIdx="0">
    <p:extLst>
      <p:ext uri="{19B8F6BF-5375-455C-9EA6-DF929625EA0E}">
        <p15:presenceInfo xmlns:p15="http://schemas.microsoft.com/office/powerpoint/2012/main" userId="2651ac50ae0c25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773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63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497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1655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704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6005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391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853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49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670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962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33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828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715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30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688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0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E3121E3-C238-4093-9244-99527328734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E86130E-2ABA-460A-B25D-05DDA87C2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47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584C9-AA64-4C64-A4F1-9581AD7F6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8001000" cy="44958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читательской грамотности первоклассников при обучении чтению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600" b="1" dirty="0"/>
            </a:br>
            <a:r>
              <a:rPr lang="ru-RU" sz="3600" i="1" dirty="0">
                <a:solidFill>
                  <a:srgbClr val="666666"/>
                </a:solidFill>
                <a:latin typeface="Montserrat"/>
              </a:rPr>
              <a:t>«Читать – это ещё ничего не значит: что читать и как понимать читаемое – вот в чём главное дело».</a:t>
            </a:r>
            <a:br>
              <a:rPr lang="ru-RU" sz="3600" dirty="0">
                <a:solidFill>
                  <a:srgbClr val="666666"/>
                </a:solidFill>
                <a:latin typeface="Montserrat"/>
              </a:rPr>
            </a:br>
            <a:r>
              <a:rPr lang="ru-RU" sz="3600" b="1" i="1" dirty="0">
                <a:solidFill>
                  <a:srgbClr val="666666"/>
                </a:solidFill>
                <a:latin typeface="Montserrat"/>
              </a:rPr>
              <a:t>К. Д. Ушинский</a:t>
            </a:r>
            <a:br>
              <a:rPr lang="ru-RU" sz="3600" dirty="0">
                <a:solidFill>
                  <a:srgbClr val="666666"/>
                </a:solidFill>
                <a:latin typeface="Montserrat"/>
              </a:rPr>
            </a:br>
            <a:endParaRPr lang="ru-RU" sz="36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217DB9-AD9B-4B2A-B473-BADAD6ABD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3400" y="5534025"/>
            <a:ext cx="3638550" cy="990600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Мелёхина Ольга Николаевна , учитель начальных классов </a:t>
            </a:r>
            <a:r>
              <a:rPr lang="ru-RU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ГБОУ«Школа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№1310»</a:t>
            </a:r>
          </a:p>
        </p:txBody>
      </p:sp>
    </p:spTree>
    <p:extLst>
      <p:ext uri="{BB962C8B-B14F-4D97-AF65-F5344CB8AC3E}">
        <p14:creationId xmlns:p14="http://schemas.microsoft.com/office/powerpoint/2010/main" val="973337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51057-8D19-448D-846B-0AD42FA4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1" y="200026"/>
            <a:ext cx="7231063" cy="609600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Работа над техникой чтения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90190F-C36E-4286-BDC0-AB54D90D1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1" y="809626"/>
            <a:ext cx="7135813" cy="409574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текстами</a:t>
            </a:r>
          </a:p>
          <a:p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них присутствуют элементы антиципации, деформированные буквы, анаграммы и слова-перевёртыши.</a:t>
            </a:r>
          </a:p>
          <a:p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85C20B-3C0D-468C-B45E-FC20BE7F1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62" y="914401"/>
            <a:ext cx="3478213" cy="4676774"/>
          </a:xfrm>
          <a:prstGeom prst="rect">
            <a:avLst/>
          </a:prstGeom>
        </p:spPr>
      </p:pic>
      <p:sp>
        <p:nvSpPr>
          <p:cNvPr id="8" name="Рисунок 7">
            <a:extLst>
              <a:ext uri="{FF2B5EF4-FFF2-40B4-BE49-F238E27FC236}">
                <a16:creationId xmlns:a16="http://schemas.microsoft.com/office/drawing/2014/main" id="{9EFAE4BF-1F43-4887-B299-E2370E925F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89012" y="914400"/>
            <a:ext cx="3280974" cy="4676774"/>
          </a:xfrm>
          <a:prstGeom prst="snip2DiagRect">
            <a:avLst>
              <a:gd name="adj1" fmla="val 10815"/>
              <a:gd name="adj2" fmla="val 0"/>
            </a:avLst>
          </a:prstGeom>
        </p:spPr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B664C0-861B-4C33-A6DE-23F01A11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181225"/>
            <a:ext cx="3478213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84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65744-5532-4C7E-AAA2-BF9F6AF961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43250" y="161925"/>
            <a:ext cx="9048750" cy="6096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Работа над техникой чтения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237B32-0393-41F5-B2E6-DAF1A2BA6455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23850" y="3429000"/>
            <a:ext cx="9982200" cy="299085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sz="2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Анаграммы – слова, буквы в которых переставлены местами.</a:t>
            </a:r>
            <a:r>
              <a:rPr lang="ru-RU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Слово «Озеро».</a:t>
            </a:r>
          </a:p>
          <a:p>
            <a:r>
              <a:rPr lang="ru-RU" sz="2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с антиципацией</a:t>
            </a:r>
            <a:r>
              <a:rPr lang="ru-RU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Форма слова «больш</a:t>
            </a:r>
            <a:r>
              <a:rPr lang="ru-RU" sz="23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ое</a:t>
            </a:r>
            <a:r>
              <a:rPr lang="ru-RU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угадывается на основании формы последующего слова «озеро».</a:t>
            </a:r>
          </a:p>
          <a:p>
            <a:r>
              <a:rPr lang="ru-RU" sz="2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Слова-перевёртыши. </a:t>
            </a:r>
            <a:r>
              <a:rPr lang="ru-RU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слово «самое».</a:t>
            </a:r>
          </a:p>
          <a:p>
            <a:r>
              <a:rPr lang="ru-RU" sz="2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 на понимание прочитанного: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Какое озеро больше Байкала?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находится озеро Байкал?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Какая река вытекает из озера?</a:t>
            </a: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49D4F1-AC5B-413E-84AA-5152A9C75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114425"/>
            <a:ext cx="6581775" cy="20526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115D20-C919-4A35-A88E-513206F5A4CA}"/>
              </a:ext>
            </a:extLst>
          </p:cNvPr>
          <p:cNvSpPr txBox="1"/>
          <p:nvPr/>
        </p:nvSpPr>
        <p:spPr>
          <a:xfrm>
            <a:off x="7210425" y="1114425"/>
            <a:ext cx="41360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  Озеро Байкал – самое большое озеро в мире. Оно находится в Сибири. Местные рыбаки называют его морем. Это озеро заполняется водой 336 рек, а вытекает из него только одна – Ангара.</a:t>
            </a: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5A4CC6A3-4BA4-46F1-B1C2-4DA5E23AE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587655"/>
              </p:ext>
            </p:extLst>
          </p:nvPr>
        </p:nvGraphicFramePr>
        <p:xfrm>
          <a:off x="7210424" y="981074"/>
          <a:ext cx="4136001" cy="2447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36001">
                  <a:extLst>
                    <a:ext uri="{9D8B030D-6E8A-4147-A177-3AD203B41FA5}">
                      <a16:colId xmlns:a16="http://schemas.microsoft.com/office/drawing/2014/main" val="2551488680"/>
                    </a:ext>
                  </a:extLst>
                </a:gridCol>
              </a:tblGrid>
              <a:tr h="24479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607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9548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E2FF3-2034-4664-A4C3-2BC7CCD1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5" y="304800"/>
            <a:ext cx="7524749" cy="733425"/>
          </a:xfrm>
        </p:spPr>
        <p:txBody>
          <a:bodyPr>
            <a:no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Работа над техникой чтения</a:t>
            </a:r>
            <a:endParaRPr lang="ru-RU" sz="3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78C31D9-ECB8-47D3-B079-4927CBD6F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5" y="1152524"/>
            <a:ext cx="5581649" cy="387147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5E13936-60DB-408C-94AF-48DE37E56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1699" y="1123950"/>
            <a:ext cx="6010275" cy="552449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Текст из деформированных букв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  </a:t>
            </a:r>
            <a:r>
              <a:rPr lang="ru-RU" sz="2000" b="1" dirty="0">
                <a:solidFill>
                  <a:schemeClr val="tx1"/>
                </a:solidFill>
              </a:rPr>
              <a:t>Слонёнок, попугай, удав и мартышка жили в Африке. Каждый день они собирались вместе. Мартышка пела смешные песенки. Удав, слонёнок и попугай слушали и смеялись. Слонёнок задавал всем умные вопросы. Иногда слонёнок и мартышка брали удава и крутили, как скакалку, а попугай прыгал через него. Всем было очень весело.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Вопросы на понимание прочитанного: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Про каких животных говорится в тексте?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Где жили друзья?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Над чем они смеялись?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Кто больше всех любил прыгать через скакалку?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3EBD58-E8AA-46CC-B717-06B616090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5300228"/>
            <a:ext cx="1866901" cy="1348221"/>
          </a:xfrm>
          <a:prstGeom prst="rect">
            <a:avLst/>
          </a:prstGeom>
        </p:spPr>
      </p:pic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7D9FFDE7-CB7E-42AC-9140-3A3EB13EDE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517338"/>
              </p:ext>
            </p:extLst>
          </p:nvPr>
        </p:nvGraphicFramePr>
        <p:xfrm>
          <a:off x="5981698" y="1628774"/>
          <a:ext cx="5467352" cy="2809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67352">
                  <a:extLst>
                    <a:ext uri="{9D8B030D-6E8A-4147-A177-3AD203B41FA5}">
                      <a16:colId xmlns:a16="http://schemas.microsoft.com/office/drawing/2014/main" val="1597474196"/>
                    </a:ext>
                  </a:extLst>
                </a:gridCol>
              </a:tblGrid>
              <a:tr h="28098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848701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9C2E70-C82A-4927-B577-2CAC8C9FE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5138302"/>
            <a:ext cx="2562225" cy="15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86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9EA3A-6C17-40C5-9261-948FE8E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28600"/>
            <a:ext cx="8534400" cy="65722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Работа с текстами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924BBE-78E5-4473-B9CE-45B1BA60E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8975" y="1057272"/>
            <a:ext cx="5638800" cy="657225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</a:rPr>
              <a:t>«Зашумлённые» тексты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487CA448-86DB-46C7-BC37-15296292BA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725" y="2047875"/>
            <a:ext cx="5612341" cy="4000500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6850FCC9-3626-4351-AC80-D1F9FCEF79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79066" y="1057273"/>
            <a:ext cx="4665134" cy="657225"/>
          </a:xfrm>
        </p:spPr>
        <p:txBody>
          <a:bodyPr/>
          <a:lstStyle/>
          <a:p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EE6DFDCE-BEA1-4DCF-950F-55CB412E299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43649" y="2190749"/>
            <a:ext cx="538162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70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9EA3A-6C17-40C5-9261-948FE8E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28600"/>
            <a:ext cx="8534400" cy="65722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Работа с текстами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924BBE-78E5-4473-B9CE-45B1BA60E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0205" y="1057272"/>
            <a:ext cx="4649787" cy="657225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</a:rPr>
              <a:t>«Тексты написанные по спирали»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935402-741C-4A58-B442-013E37E0D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212" y="1895475"/>
            <a:ext cx="4649788" cy="4638674"/>
          </a:xfrm>
        </p:spPr>
        <p:txBody>
          <a:bodyPr/>
          <a:lstStyle/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50FCC9-3626-4351-AC80-D1F9FCEF79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79066" y="1057273"/>
            <a:ext cx="4665134" cy="657225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</a:rPr>
              <a:t>«Тексты с прикрытой половиной строки»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B9DC982-AD0A-4521-9AC4-84BF5FDE51A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638801" y="1885947"/>
            <a:ext cx="6067426" cy="46386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D8CA69-13E6-4DE6-B4F3-6A52E238C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81" y="2381247"/>
            <a:ext cx="4286250" cy="3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92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5F973-30C3-4C33-BD39-AE852A65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190500"/>
            <a:ext cx="9621839" cy="6477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Работа над смысловым чтением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67397C-2BDF-4071-A11D-DB4778E35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133474"/>
            <a:ext cx="11222037" cy="553402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с буквами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Читай только первые слоги. Какие слова получились?</a:t>
            </a:r>
          </a:p>
          <a:p>
            <a:pPr algn="just"/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КАНАТ ЛЕНТЯЙ ДАЧА РИСУНОК САНИ РАКЕТА ФАНТАЗИЯ КОНЦЕРТ ФЕНИКС ТАРЕЛКА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(календари, сарафан, конфета)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Прочитай слова без лишнего слога.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ТЮСАЛЕНЬ ЛЕОНАПАРД ЛЯГУШЛИКА ДЯЗАТЕЛ ИНЖИДЮК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(тюлень, леопард, лягушка, дятел, индюк)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Прочитай слова, вернув гласные буквы на место</a:t>
            </a:r>
          </a:p>
          <a:p>
            <a:pPr algn="just"/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КЛСС КРНВЛ ПНМ БРН ШЛШ ЗГДК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(класс, карнавал, панама, баран, шалаш, загадка)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578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5F973-30C3-4C33-BD39-AE852A65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90500"/>
            <a:ext cx="9086850" cy="6477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Работа над смысловым чтением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67397C-2BDF-4071-A11D-DB4778E35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838200"/>
            <a:ext cx="11222037" cy="570547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с буквами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больше?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Нужно из одного слова составить как можно больше новых слов.</a:t>
            </a:r>
          </a:p>
          <a:p>
            <a:pPr algn="just"/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ХРАБРОСТЬ, КОЛЕСО, ФАБРИКА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каждой строчке найди 5 слов.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словркошкатигрппедкенгурунблраепетухимтоьлбттрговерблюдмнг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(кошка, тигр, кенгуру, петух, верблюд)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 какому признаку можно разделить слова на группы? </a:t>
            </a:r>
          </a:p>
          <a:p>
            <a:pPr algn="just"/>
            <a:r>
              <a:rPr lang="ru-RU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кивишнявапроапельсинлдсмисливапролдвиноградукенгшщзлялукичсм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(вишня, апельсин, слива, виноград, лук)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Какое слово лишнее и почему?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04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CF168-0154-4FFE-A912-CF9AF3B52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9964738" cy="66675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Работа над смысловым чтением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A4E612-3E08-4328-8DFD-E1CDE3E31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4" y="1508260"/>
            <a:ext cx="8277225" cy="169214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3CB4B4-22E0-40DD-A869-C597C8FB14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6D79FE-CB22-4E17-B2D2-16F98F3765D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876424" y="3657601"/>
            <a:ext cx="8277225" cy="290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44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40DA5-F444-416C-BA34-775691AD9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600075"/>
          </a:xfrm>
        </p:spPr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Работа над смысловым чтением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1697C4-19D7-442E-8F10-F7E100A7D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285875"/>
            <a:ext cx="9955213" cy="2143125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«Реставрация текста»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Прочитай рассказ. Догадайся, какие слова нужно поставить на место пропусков. Запиши их. Прочитай текст, который у тебя получился.</a:t>
            </a:r>
          </a:p>
          <a:p>
            <a:endParaRPr lang="ru-RU" sz="2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6F10F0F7-8F57-45DE-92CD-5E061164BE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561805"/>
              </p:ext>
            </p:extLst>
          </p:nvPr>
        </p:nvGraphicFramePr>
        <p:xfrm>
          <a:off x="485775" y="3067051"/>
          <a:ext cx="8620125" cy="21431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20125">
                  <a:extLst>
                    <a:ext uri="{9D8B030D-6E8A-4147-A177-3AD203B41FA5}">
                      <a16:colId xmlns:a16="http://schemas.microsoft.com/office/drawing/2014/main" val="331160374"/>
                    </a:ext>
                  </a:extLst>
                </a:gridCol>
              </a:tblGrid>
              <a:tr h="214312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Зима</a:t>
                      </a:r>
                    </a:p>
                    <a:p>
                      <a:r>
                        <a:rPr lang="ru-RU" sz="20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Пришла ________ . Всюду большие _________ . Замёрзли _______.</a:t>
                      </a:r>
                      <a:endParaRPr lang="ru-RU" sz="2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20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Поля и холмы под ____________ ковром. Стоят сильные ________.</a:t>
                      </a:r>
                      <a:endParaRPr lang="ru-RU" sz="2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20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Трудно теперь птицам. Целый _________ они ищут ___________. Школьники повесили в парках __________.</a:t>
                      </a:r>
                      <a:endParaRPr lang="ru-RU" sz="2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85503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FEB63E6-DFC7-4F25-B4D7-017996AEBD6F}"/>
              </a:ext>
            </a:extLst>
          </p:cNvPr>
          <p:cNvSpPr txBox="1"/>
          <p:nvPr/>
        </p:nvSpPr>
        <p:spPr>
          <a:xfrm>
            <a:off x="1162049" y="5695950"/>
            <a:ext cx="926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Слова для справок: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сугробы, зима, снежным, лужи, морозы, кормушки, корм, день.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E3D5B0-6D3E-45C2-8BDB-656BB39AC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323" y="2957512"/>
            <a:ext cx="2506579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48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99EDA-27E1-44AE-8C1B-09E3D649C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781050"/>
          </a:xfrm>
        </p:spPr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Работа над смысловым чтением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FBB5FB-5DF4-436D-BF44-D3502B1E7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466850"/>
            <a:ext cx="8535988" cy="2371725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«Найди границы предложений»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этом тексте предложения спрятали свои границы. Раздели текст на предложения. Сколько предложений у тебя получилось?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DEF179B-B24C-474D-9D2A-6AADD337A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277154"/>
              </p:ext>
            </p:extLst>
          </p:nvPr>
        </p:nvGraphicFramePr>
        <p:xfrm>
          <a:off x="895350" y="4152900"/>
          <a:ext cx="7610475" cy="2190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10475">
                  <a:extLst>
                    <a:ext uri="{9D8B030D-6E8A-4147-A177-3AD203B41FA5}">
                      <a16:colId xmlns:a16="http://schemas.microsoft.com/office/drawing/2014/main" val="3241123192"/>
                    </a:ext>
                  </a:extLst>
                </a:gridCol>
              </a:tblGrid>
              <a:tr h="219075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ru-RU" sz="28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Ёлка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28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Коля идёт в школу в зале играет музыка стоит большая ёлка на ветках висят игрушки блестят шарики и флаги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891128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E4720D-80BB-483B-ACDC-92C1E406F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00" y="3552825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86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3BC2A-EC46-4C27-82C0-C63CDD96B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390526"/>
            <a:ext cx="8534401" cy="2476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B86AC2-EBAD-4F53-8B6E-923B4D830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723900"/>
            <a:ext cx="8534400" cy="5270500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Читательская грамотность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способность человека понимать и использовать письменные тексты, размышлять о них и заниматься чтением для того, чтобы достигать своих целей, расширять свои знания и возможности, участвовать в социальной жизни»</a:t>
            </a:r>
          </a:p>
          <a:p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BA77AB-ABA0-4082-9DAF-05FD7BF42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82" y="2933701"/>
            <a:ext cx="6776593" cy="337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08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99EDA-27E1-44AE-8C1B-09E3D649C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781050"/>
          </a:xfrm>
        </p:spPr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Работа над смысловым чтением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FBB5FB-5DF4-436D-BF44-D3502B1E7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466850"/>
            <a:ext cx="8535988" cy="2162175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«Деформированный текст»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этом тексте предложения поменялись местами. Надо восстановить текст. Придумай к нему заголовок.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DEF179B-B24C-474D-9D2A-6AADD337A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884357"/>
              </p:ext>
            </p:extLst>
          </p:nvPr>
        </p:nvGraphicFramePr>
        <p:xfrm>
          <a:off x="684212" y="4000500"/>
          <a:ext cx="6783388" cy="249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83388">
                  <a:extLst>
                    <a:ext uri="{9D8B030D-6E8A-4147-A177-3AD203B41FA5}">
                      <a16:colId xmlns:a16="http://schemas.microsoft.com/office/drawing/2014/main" val="3241123192"/>
                    </a:ext>
                  </a:extLst>
                </a:gridCol>
              </a:tblGrid>
              <a:tr h="2171700"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 него большие ветвистые рога.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ru-RU" sz="28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чаще леса скрывался лось.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ru-RU" sz="28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Лось - сильный зверь.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ru-RU" sz="28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Он любит соль, ест травку и ветки.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891128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482A82-1115-49F8-8023-B5C5C2FEC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835" y="3340691"/>
            <a:ext cx="3633144" cy="302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46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99EDA-27E1-44AE-8C1B-09E3D649C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781050"/>
          </a:xfrm>
        </p:spPr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Работа над смысловым чтением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FBB5FB-5DF4-436D-BF44-D3502B1E7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466850"/>
            <a:ext cx="8535988" cy="2371725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«Деформированные предложения»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Составь из слов предложения. Прочитай, что получилось. Можно ли это назвать текстом? Если да, то придумай к нему заголовок.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DEF179B-B24C-474D-9D2A-6AADD337A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877159"/>
              </p:ext>
            </p:extLst>
          </p:nvPr>
        </p:nvGraphicFramePr>
        <p:xfrm>
          <a:off x="972462" y="3581399"/>
          <a:ext cx="5533113" cy="2255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33113">
                  <a:extLst>
                    <a:ext uri="{9D8B030D-6E8A-4147-A177-3AD203B41FA5}">
                      <a16:colId xmlns:a16="http://schemas.microsoft.com/office/drawing/2014/main" val="3241123192"/>
                    </a:ext>
                  </a:extLst>
                </a:gridCol>
              </a:tblGrid>
              <a:tr h="1750695">
                <a:tc>
                  <a:txBody>
                    <a:bodyPr/>
                    <a:lstStyle/>
                    <a:p>
                      <a:pPr algn="l"/>
                      <a:endParaRPr lang="ru-RU" sz="2400" i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24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у, есть, Васька, нас, кот</a:t>
                      </a:r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24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у, мягкая, Васьки, шерсть</a:t>
                      </a:r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24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любит, и, кот, спать, мурлыкать</a:t>
                      </a:r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891128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DA73D5-B96E-4799-BC42-3CEAF212A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037" y="3491889"/>
            <a:ext cx="3637638" cy="243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32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1327B82-2248-423D-963F-81900260B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771526"/>
            <a:ext cx="6019800" cy="9906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Приёмы работы по формированию читательской грамотности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C55C6DCB-C64A-46AD-8CF4-01481E1098E5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1BEA71E-8912-4E17-8612-EE3267FC8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2" y="2190750"/>
            <a:ext cx="6935788" cy="244792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 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«Рассечение вопроса»</a:t>
            </a:r>
            <a:endParaRPr lang="ru-RU" sz="26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смысловая догадка о возможном содержании текста на основе его заглавия.</a:t>
            </a:r>
          </a:p>
          <a:p>
            <a:pPr algn="just"/>
            <a:endParaRPr lang="ru-RU" sz="2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1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 ком пойдет речь в произведении?</a:t>
            </a:r>
          </a:p>
          <a:p>
            <a:pPr algn="just"/>
            <a:r>
              <a:rPr lang="ru-RU" sz="21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Сколько их было?</a:t>
            </a:r>
          </a:p>
          <a:p>
            <a:pPr algn="just"/>
            <a:r>
              <a:rPr lang="ru-RU" sz="21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Можно ли по названию предположить, что с ними произойдет?</a:t>
            </a:r>
          </a:p>
          <a:p>
            <a:pPr algn="just"/>
            <a:endParaRPr lang="ru-RU" sz="21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A77841-E62E-4F77-B8C8-74BA80ECB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76275"/>
            <a:ext cx="4275137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64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AE41E7-031E-4359-A20A-66AC334D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541867"/>
            <a:ext cx="6019800" cy="829733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Приёмы работы по формированию читательской грамотности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7F051B-4199-485A-B70B-3B4550335F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61" r="1061"/>
          <a:stretch>
            <a:fillRect/>
          </a:stretch>
        </p:blipFill>
        <p:spPr>
          <a:xfrm>
            <a:off x="342899" y="541867"/>
            <a:ext cx="4276725" cy="5991224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57B41D2-116A-4220-80DC-63C465A4B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1" y="1371600"/>
            <a:ext cx="7126289" cy="516149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Прием 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«Чтение с остановками».</a:t>
            </a:r>
            <a:endParaRPr lang="ru-RU" sz="2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Цель: управление процессом осмысления текста во время чтения.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Кого встретили в лесу дети? </a:t>
            </a:r>
          </a:p>
          <a:p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Как повёл себя первый мальчик?</a:t>
            </a:r>
          </a:p>
          <a:p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Что сделал второй мальчик? </a:t>
            </a:r>
          </a:p>
          <a:p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Что вы почувствовали, прочитав эту часть?</a:t>
            </a:r>
          </a:p>
          <a:p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Как вы думаете, что произойдёт дальше?</a:t>
            </a:r>
          </a:p>
          <a:p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Какие ваши ожидания подтвердились?</a:t>
            </a:r>
          </a:p>
          <a:p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Что было неожиданным?</a:t>
            </a:r>
          </a:p>
          <a:p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Что сделал медведь, когда увидел мальчика?</a:t>
            </a:r>
          </a:p>
          <a:p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Почему медведь не тронул второго мальчика?</a:t>
            </a:r>
          </a:p>
          <a:p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Какие чувства вызвал этот отрывок?</a:t>
            </a: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8B55B61-11F5-4BF4-8E69-11954C396D5B}"/>
              </a:ext>
            </a:extLst>
          </p:cNvPr>
          <p:cNvCxnSpPr/>
          <p:nvPr/>
        </p:nvCxnSpPr>
        <p:spPr>
          <a:xfrm>
            <a:off x="800100" y="2495550"/>
            <a:ext cx="1371600" cy="0"/>
          </a:xfrm>
          <a:prstGeom prst="line">
            <a:avLst/>
          </a:prstGeom>
          <a:ln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8C2CFD8-BEC5-43D0-A4E6-AAC4F31AE311}"/>
              </a:ext>
            </a:extLst>
          </p:cNvPr>
          <p:cNvCxnSpPr>
            <a:cxnSpLocks/>
          </p:cNvCxnSpPr>
          <p:nvPr/>
        </p:nvCxnSpPr>
        <p:spPr>
          <a:xfrm>
            <a:off x="800100" y="3257550"/>
            <a:ext cx="1476375" cy="0"/>
          </a:xfrm>
          <a:prstGeom prst="line">
            <a:avLst/>
          </a:prstGeom>
          <a:ln>
            <a:solidFill>
              <a:srgbClr val="0070C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353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5851A-6179-4546-AB68-EB942EC26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419100"/>
            <a:ext cx="6019800" cy="866775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Приёмы работы по формированию читательской грамотности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60E193-9FA2-4EF5-96CB-2FAC632E07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61" r="1061"/>
          <a:stretch>
            <a:fillRect/>
          </a:stretch>
        </p:blipFill>
        <p:spPr>
          <a:xfrm>
            <a:off x="285750" y="419100"/>
            <a:ext cx="4286250" cy="615315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28E6782-547A-4CEB-A69C-AD365A36B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2" y="1285875"/>
            <a:ext cx="6021388" cy="3543299"/>
          </a:xfrm>
        </p:spPr>
        <p:txBody>
          <a:bodyPr>
            <a:normAutofit fontScale="85000" lnSpcReduction="20000"/>
          </a:bodyPr>
          <a:lstStyle/>
          <a:p>
            <a:pPr lvl="0" algn="just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Прием 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«Чтение с пометками».</a:t>
            </a:r>
            <a:endParaRPr lang="ru-RU" sz="2000" dirty="0">
              <a:solidFill>
                <a:srgbClr val="A9E257">
                  <a:lumMod val="75000"/>
                </a:srgb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Цель: формирование умений читать вдумчиво, оценивать информацию, формулировать мысли автора своими словами.</a:t>
            </a:r>
          </a:p>
          <a:p>
            <a:pPr lvl="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Условные обозначения:</a:t>
            </a:r>
          </a:p>
          <a:p>
            <a:pPr lvl="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Знакомая информация</a:t>
            </a:r>
          </a:p>
          <a:p>
            <a:pPr lvl="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Новая информация</a:t>
            </a:r>
          </a:p>
          <a:p>
            <a:pPr lvl="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 Я думал иначе</a:t>
            </a:r>
          </a:p>
          <a:p>
            <a:pPr lvl="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Удивительный факт, хочу узнать больше</a:t>
            </a:r>
            <a:endParaRPr lang="ru-RU" sz="1600" dirty="0">
              <a:solidFill>
                <a:srgbClr val="236073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EF55CC-0021-4B79-BD08-BC24489466D5}"/>
              </a:ext>
            </a:extLst>
          </p:cNvPr>
          <p:cNvSpPr txBox="1"/>
          <p:nvPr/>
        </p:nvSpPr>
        <p:spPr>
          <a:xfrm>
            <a:off x="2019301" y="1390650"/>
            <a:ext cx="35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1570A4-8C63-407A-BA1C-1EAEA33CB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840" y="4649724"/>
            <a:ext cx="5948172" cy="220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59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EF33A-8F92-4C42-94E9-A784D3F7C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333375"/>
            <a:ext cx="6019800" cy="790575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Приёмы работы по формированию читательской грамотности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BD5327-E887-48F6-A880-1D305B92B8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337" b="1337"/>
          <a:stretch>
            <a:fillRect/>
          </a:stretch>
        </p:blipFill>
        <p:spPr>
          <a:xfrm>
            <a:off x="314325" y="333375"/>
            <a:ext cx="4267200" cy="62865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5FD1924-70D8-49CF-8EB4-BDB62C5C6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2" y="209550"/>
            <a:ext cx="6021388" cy="6724650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endParaRPr lang="ru-RU" sz="17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endParaRPr lang="ru-RU" sz="17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endParaRPr lang="ru-RU" sz="17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endParaRPr lang="ru-RU" sz="17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endParaRPr lang="ru-RU" sz="17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endParaRPr lang="ru-RU" sz="17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endParaRPr lang="ru-RU" sz="17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endParaRPr lang="ru-RU" sz="17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endParaRPr lang="ru-RU" sz="17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Тонкие вопросы:</a:t>
            </a:r>
          </a:p>
          <a:p>
            <a:pPr marL="285750" lvl="0" indent="-28575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  <a:buFontTx/>
              <a:buChar char="-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Кто шёл по лесу?</a:t>
            </a:r>
          </a:p>
          <a:p>
            <a:pPr marL="285750" lvl="0" indent="-28575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  <a:buFontTx/>
              <a:buChar char="-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Что сделал медведь, когда понюхал мальчика?</a:t>
            </a:r>
          </a:p>
          <a:p>
            <a:pPr lvl="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Толстые вопросы:</a:t>
            </a:r>
          </a:p>
          <a:p>
            <a:pPr marL="285750" lvl="0" indent="-28575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  <a:buFontTx/>
              <a:buChar char="-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Дайте объяснение, почему второй мальчик притворился мёртвым?</a:t>
            </a:r>
          </a:p>
          <a:p>
            <a:pPr marL="285750" lvl="0" indent="-28575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  <a:buFontTx/>
              <a:buChar char="-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Объясните, почему медведь не тронул второго мальчика?</a:t>
            </a:r>
          </a:p>
          <a:p>
            <a:pPr marL="285750" lvl="0" indent="-28575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  <a:buFontTx/>
              <a:buChar char="-"/>
            </a:pPr>
            <a:endParaRPr lang="ru-RU" sz="17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  <a:buFontTx/>
              <a:buChar char="-"/>
            </a:pPr>
            <a:endParaRPr lang="ru-RU" sz="1700" dirty="0">
              <a:solidFill>
                <a:srgbClr val="A9E257">
                  <a:lumMod val="75000"/>
                </a:srgb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  <a:buClr>
                <a:prstClr val="black"/>
              </a:buClr>
            </a:pPr>
            <a:endParaRPr lang="ru-RU" sz="17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5A3228-C0AC-4B75-8CAD-B7FB3C0F2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037" y="1247775"/>
            <a:ext cx="460057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52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403D82-958A-45CD-B11B-3E18E6984ADA}"/>
              </a:ext>
            </a:extLst>
          </p:cNvPr>
          <p:cNvSpPr/>
          <p:nvPr/>
        </p:nvSpPr>
        <p:spPr>
          <a:xfrm>
            <a:off x="742950" y="381000"/>
            <a:ext cx="84010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cap="all" dirty="0">
                <a:ln w="3175" cmpd="sng">
                  <a:noFill/>
                </a:ln>
                <a:solidFill>
                  <a:srgbClr val="666666"/>
                </a:solidFill>
                <a:latin typeface="Montserrat"/>
                <a:ea typeface="+mj-ea"/>
                <a:cs typeface="+mj-cs"/>
              </a:rPr>
              <a:t>«Читать – это ещё ничего не значит: что читать и как понимать читаемое – вот в чём главное дело».</a:t>
            </a:r>
            <a:br>
              <a:rPr lang="ru-RU" sz="3600" cap="all" dirty="0">
                <a:ln w="3175" cmpd="sng">
                  <a:noFill/>
                </a:ln>
                <a:solidFill>
                  <a:srgbClr val="666666"/>
                </a:solidFill>
                <a:latin typeface="Montserrat"/>
                <a:ea typeface="+mj-ea"/>
                <a:cs typeface="+mj-cs"/>
              </a:rPr>
            </a:br>
            <a:r>
              <a:rPr lang="ru-RU" sz="3600" b="1" i="1" cap="all" dirty="0">
                <a:ln w="3175" cmpd="sng">
                  <a:noFill/>
                </a:ln>
                <a:solidFill>
                  <a:srgbClr val="666666"/>
                </a:solidFill>
                <a:latin typeface="Montserrat"/>
                <a:ea typeface="+mj-ea"/>
                <a:cs typeface="+mj-cs"/>
              </a:rPr>
              <a:t>К. Д. Ушинский</a:t>
            </a:r>
            <a:br>
              <a:rPr lang="ru-RU" sz="3600" cap="all" dirty="0">
                <a:ln w="3175" cmpd="sng">
                  <a:noFill/>
                </a:ln>
                <a:solidFill>
                  <a:srgbClr val="666666"/>
                </a:solidFill>
                <a:latin typeface="Montserrat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0E107C-6885-4C4B-8D52-EE7F71602780}"/>
              </a:ext>
            </a:extLst>
          </p:cNvPr>
          <p:cNvSpPr txBox="1"/>
          <p:nvPr/>
        </p:nvSpPr>
        <p:spPr>
          <a:xfrm>
            <a:off x="1304926" y="3981450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7365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051C5-06E5-4FB5-8288-A368AEA38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581026"/>
            <a:ext cx="8534401" cy="17145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Навык чтения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03AF60-25F6-42F1-92D8-A79B877B6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952501"/>
            <a:ext cx="8534400" cy="5041900"/>
          </a:xfrm>
        </p:spPr>
        <p:txBody>
          <a:bodyPr>
            <a:normAutofit/>
          </a:bodyPr>
          <a:lstStyle/>
          <a:p>
            <a:r>
              <a:rPr lang="ru-RU" sz="4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техническую сторону:</a:t>
            </a:r>
          </a:p>
          <a:p>
            <a:r>
              <a:rPr lang="ru-RU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чтения</a:t>
            </a:r>
          </a:p>
          <a:p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выразительность</a:t>
            </a:r>
          </a:p>
          <a:p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темп чтения</a:t>
            </a:r>
          </a:p>
          <a:p>
            <a:r>
              <a:rPr lang="ru-RU" sz="4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смысловую сторону</a:t>
            </a:r>
            <a:r>
              <a:rPr lang="ru-R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понимание прочитанного</a:t>
            </a:r>
          </a:p>
        </p:txBody>
      </p:sp>
    </p:spTree>
    <p:extLst>
      <p:ext uri="{BB962C8B-B14F-4D97-AF65-F5344CB8AC3E}">
        <p14:creationId xmlns:p14="http://schemas.microsoft.com/office/powerpoint/2010/main" val="2718617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8C242DA-577B-4BC5-8466-0B57AFD29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876425"/>
            <a:ext cx="8534400" cy="4895849"/>
          </a:xfrm>
        </p:spPr>
        <p:txBody>
          <a:bodyPr>
            <a:no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1. Незнание лексического значения слов или искажённое их понимание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2. Отсутствие сосредоточенности – механическое чтение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3. Непонимание задания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4. Низкая скорость чтения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A982B1-9B1A-4791-8F81-E4E262B77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95275"/>
            <a:ext cx="8629650" cy="1733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школьник испытывает трудности в понимании прочитанного?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998BA4-5375-4654-A4FF-74D1E1BA0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725" y="3857625"/>
            <a:ext cx="4156674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77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894A4-7B4A-4389-AB4E-9600AAA70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685926"/>
            <a:ext cx="8534400" cy="5000624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1. Природный темп деятельности 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2. Регрессии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3. Отсутствие антиципации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4. Нарушение артикуляции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5. Неправильное дыхание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6. Малое поле зрения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7. Уровень организации внимания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8. Уровень развития памяти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746FA5-31EF-4842-83B9-FC86AA646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1"/>
            <a:ext cx="8534400" cy="8381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у школьников возникает проблема со скоростью чтения?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54210E-4BFB-4FF5-8A08-DA4347BB4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938" y="2276474"/>
            <a:ext cx="48958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17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8E2A8-C8B5-4592-883E-E8991B965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619125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Работа над техникой чтения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C2E07-FED5-485B-9D72-7D79EDC3A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562100"/>
            <a:ext cx="6383338" cy="44323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Упражнения над произношением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Артикуляционная гимнастика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Чтение чистоговорок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Чтение скороговорок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Упражнения на постановку дыхания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«Выдох со счётом». Сделайте глубокий вдох, на выдохе громко считайте до тех пор, пока не кончится воздух.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«Жужжащее чтение»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8932FA-4022-477C-A240-A32E794B3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1304925"/>
            <a:ext cx="3600450" cy="23955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6B267-E553-47DD-9D98-490486A2C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725" y="4043363"/>
            <a:ext cx="3810000" cy="26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66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EF6A7-1693-4C65-8822-762F474E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514350"/>
            <a:ext cx="8534401" cy="676275"/>
          </a:xfrm>
        </p:spPr>
        <p:txBody>
          <a:bodyPr>
            <a:no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Работа над техникой чтения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8C0EAE-ACD8-4D32-B3AC-A3DDB21DA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343025"/>
            <a:ext cx="7735888" cy="46513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Чтение слоговых таблиц разной сложности</a:t>
            </a:r>
          </a:p>
          <a:p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ED2B34-D399-4CF7-A039-677543330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982224"/>
            <a:ext cx="5083517" cy="41645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B5E4B4-A6EF-468C-943F-3C4C4CFD6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25" y="1982224"/>
            <a:ext cx="5276849" cy="416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90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B6491-6B23-48E3-9CE6-49C692E4F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371476"/>
            <a:ext cx="8534401" cy="800100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Работа над техникой чтения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DBB345-9694-48A6-9094-EDBCB7BC3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61" y="1351631"/>
            <a:ext cx="4468814" cy="32108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F6D41E-55DF-41A4-92AA-DE7B01386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550" y="4675855"/>
            <a:ext cx="5961062" cy="202022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A0EC39A3-156A-4362-BEDB-541C71896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2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8ECAAA-7C54-4D26-8FE5-AAB6585C0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427" y="1351630"/>
            <a:ext cx="4229100" cy="32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80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D04AC-0FA1-459B-B2D8-F84ECEEB1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295276"/>
            <a:ext cx="8534401" cy="704849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Работа над техникой чтения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66BCD9-3C8B-4354-A8E1-3CA570BC0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1228725"/>
            <a:ext cx="6831012" cy="478154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на расширение поля зрения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Словесные пирамиды</a:t>
            </a:r>
          </a:p>
          <a:p>
            <a:r>
              <a:rPr lang="ru-RU" sz="2000" dirty="0">
                <a:solidFill>
                  <a:schemeClr val="tx1"/>
                </a:solidFill>
              </a:rPr>
              <a:t>Слова располагаются на разном расстоянии друг от друга. Начинать чтение нужно с верхнего уровня, постепенно спускаясь вниз, держа в фокусе обе стороны пирамиды.  Глядя в центр на точку и не двигая глазами по горизонтали. Это задание довольно сложное. Проводить тренировку нужно индивидуально, у каждого ученика на столе должна лежать карточка с таблицей, чтобы ничего не отвлекало. Дети работают в паре, контролируя друг друга.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9C7BD0-9DDE-45E3-9D46-ECC9AAB41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1933574"/>
            <a:ext cx="4198936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54391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3051</TotalTime>
  <Words>1263</Words>
  <Application>Microsoft Office PowerPoint</Application>
  <PresentationFormat>Широкоэкранный</PresentationFormat>
  <Paragraphs>155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Century Gothic</vt:lpstr>
      <vt:lpstr>Montserrat</vt:lpstr>
      <vt:lpstr>Wingdings</vt:lpstr>
      <vt:lpstr>Wingdings 3</vt:lpstr>
      <vt:lpstr>Сектор</vt:lpstr>
      <vt:lpstr>Формирование читательской грамотности первоклассников при обучении чтению  «Читать – это ещё ничего не значит: что читать и как понимать читаемое – вот в чём главное дело». К. Д. Ушинский </vt:lpstr>
      <vt:lpstr>Презентация PowerPoint</vt:lpstr>
      <vt:lpstr>Навык чтения </vt:lpstr>
      <vt:lpstr>1. Незнание лексического значения слов или искажённое их понимание  2. Отсутствие сосредоточенности – механическое чтение  3. Непонимание задания  4. Низкая скорость чтения </vt:lpstr>
      <vt:lpstr>1. Природный темп деятельности   2. Регрессии  3. Отсутствие антиципации  4. Нарушение артикуляции  5. Неправильное дыхание  6. Малое поле зрения  7. Уровень организации внимания  8. Уровень развития памяти</vt:lpstr>
      <vt:lpstr>Работа над техникой чтения</vt:lpstr>
      <vt:lpstr>Работа над техникой чтения</vt:lpstr>
      <vt:lpstr>Работа над техникой чтения</vt:lpstr>
      <vt:lpstr>Работа над техникой чтения</vt:lpstr>
      <vt:lpstr>Работа над техникой чтения</vt:lpstr>
      <vt:lpstr>Работа над техникой чтения</vt:lpstr>
      <vt:lpstr>Работа над техникой чтения</vt:lpstr>
      <vt:lpstr>Работа с текстами</vt:lpstr>
      <vt:lpstr>Работа с текстами</vt:lpstr>
      <vt:lpstr>Работа над смысловым чтением</vt:lpstr>
      <vt:lpstr>Работа над смысловым чтением</vt:lpstr>
      <vt:lpstr>Работа над смысловым чтением</vt:lpstr>
      <vt:lpstr>Работа над смысловым чтением</vt:lpstr>
      <vt:lpstr>Работа над смысловым чтением</vt:lpstr>
      <vt:lpstr>Работа над смысловым чтением</vt:lpstr>
      <vt:lpstr>Работа над смысловым чтением</vt:lpstr>
      <vt:lpstr>Приёмы работы по формированию читательской грамотности</vt:lpstr>
      <vt:lpstr>Приёмы работы по формированию читательской грамотности</vt:lpstr>
      <vt:lpstr>Приёмы работы по формированию читательской грамотности</vt:lpstr>
      <vt:lpstr>Приёмы работы по формированию читательской грамотности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читательской грамотности первоклассников при обучении чтению</dc:title>
  <dc:creator>olgapenza1985@outlook.com</dc:creator>
  <cp:lastModifiedBy>olgapenza1985@outlook.com</cp:lastModifiedBy>
  <cp:revision>35</cp:revision>
  <dcterms:created xsi:type="dcterms:W3CDTF">2024-05-11T16:07:28Z</dcterms:created>
  <dcterms:modified xsi:type="dcterms:W3CDTF">2024-05-14T13:59:57Z</dcterms:modified>
</cp:coreProperties>
</file>