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73" r:id="rId4"/>
    <p:sldId id="258" r:id="rId5"/>
    <p:sldId id="259" r:id="rId6"/>
    <p:sldId id="260" r:id="rId7"/>
    <p:sldId id="261" r:id="rId8"/>
    <p:sldId id="262" r:id="rId9"/>
    <p:sldId id="263" r:id="rId10"/>
    <p:sldId id="264" r:id="rId11"/>
    <p:sldId id="266" r:id="rId12"/>
    <p:sldId id="268" r:id="rId13"/>
    <p:sldId id="277" r:id="rId14"/>
    <p:sldId id="281" r:id="rId15"/>
    <p:sldId id="269" r:id="rId16"/>
    <p:sldId id="270" r:id="rId17"/>
    <p:sldId id="283" r:id="rId18"/>
    <p:sldId id="271" r:id="rId19"/>
    <p:sldId id="284" r:id="rId20"/>
    <p:sldId id="272" r:id="rId21"/>
    <p:sldId id="274"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181"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2A9B3452-E84D-4A7D-95C0-33F9DA449F11}" type="datetimeFigureOut">
              <a:rPr lang="ru-RU" smtClean="0"/>
              <a:pPr/>
              <a:t>20.02.2025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9F782E7E-EB0B-4CB2-8ACB-11C940964717}"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9B3452-E84D-4A7D-95C0-33F9DA449F11}" type="datetimeFigureOut">
              <a:rPr lang="ru-RU" smtClean="0"/>
              <a:pPr/>
              <a:t>20.02.2025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782E7E-EB0B-4CB2-8ACB-11C94096471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9B3452-E84D-4A7D-95C0-33F9DA449F11}" type="datetimeFigureOut">
              <a:rPr lang="ru-RU" smtClean="0"/>
              <a:pPr/>
              <a:t>20.02.2025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782E7E-EB0B-4CB2-8ACB-11C94096471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9B3452-E84D-4A7D-95C0-33F9DA449F11}" type="datetimeFigureOut">
              <a:rPr lang="ru-RU" smtClean="0"/>
              <a:pPr/>
              <a:t>20.02.2025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782E7E-EB0B-4CB2-8ACB-11C94096471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A9B3452-E84D-4A7D-95C0-33F9DA449F11}" type="datetimeFigureOut">
              <a:rPr lang="ru-RU" smtClean="0"/>
              <a:pPr/>
              <a:t>20.02.2025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782E7E-EB0B-4CB2-8ACB-11C940964717}"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A9B3452-E84D-4A7D-95C0-33F9DA449F11}" type="datetimeFigureOut">
              <a:rPr lang="ru-RU" smtClean="0"/>
              <a:pPr/>
              <a:t>20.02.2025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782E7E-EB0B-4CB2-8ACB-11C94096471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A9B3452-E84D-4A7D-95C0-33F9DA449F11}" type="datetimeFigureOut">
              <a:rPr lang="ru-RU" smtClean="0"/>
              <a:pPr/>
              <a:t>20.02.2025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F782E7E-EB0B-4CB2-8ACB-11C94096471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A9B3452-E84D-4A7D-95C0-33F9DA449F11}" type="datetimeFigureOut">
              <a:rPr lang="ru-RU" smtClean="0"/>
              <a:pPr/>
              <a:t>20.02.2025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F782E7E-EB0B-4CB2-8ACB-11C94096471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A9B3452-E84D-4A7D-95C0-33F9DA449F11}" type="datetimeFigureOut">
              <a:rPr lang="ru-RU" smtClean="0"/>
              <a:pPr/>
              <a:t>20.02.2025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F782E7E-EB0B-4CB2-8ACB-11C940964717}"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A9B3452-E84D-4A7D-95C0-33F9DA449F11}" type="datetimeFigureOut">
              <a:rPr lang="ru-RU" smtClean="0"/>
              <a:pPr/>
              <a:t>20.02.2025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782E7E-EB0B-4CB2-8ACB-11C94096471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2A9B3452-E84D-4A7D-95C0-33F9DA449F11}" type="datetimeFigureOut">
              <a:rPr lang="ru-RU" smtClean="0"/>
              <a:pPr/>
              <a:t>20.02.2025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782E7E-EB0B-4CB2-8ACB-11C940964717}"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A9B3452-E84D-4A7D-95C0-33F9DA449F11}" type="datetimeFigureOut">
              <a:rPr lang="ru-RU" smtClean="0"/>
              <a:pPr/>
              <a:t>20.02.2025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F782E7E-EB0B-4CB2-8ACB-11C940964717}"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214290"/>
            <a:ext cx="7243786" cy="1500199"/>
          </a:xfrm>
        </p:spPr>
        <p:txBody>
          <a:bodyPr>
            <a:normAutofit fontScale="90000"/>
          </a:bodyPr>
          <a:lstStyle/>
          <a:p>
            <a:pPr algn="ct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Государственное </a:t>
            </a:r>
            <a:r>
              <a:rPr lang="ru-RU" sz="2000" dirty="0">
                <a:latin typeface="Times New Roman" pitchFamily="18" charset="0"/>
                <a:cs typeface="Times New Roman" pitchFamily="18" charset="0"/>
              </a:rPr>
              <a:t>бюджетное общеобразовательное учреждение Самарской области средняя общеобразовательная школа пос. Сургут муниципального района Сергиевский структурное подразделение детский сад «Петушок»</a:t>
            </a:r>
            <a:r>
              <a:rPr lang="ru-RU" dirty="0"/>
              <a:t/>
            </a:r>
            <a:br>
              <a:rPr lang="ru-RU" dirty="0"/>
            </a:br>
            <a:endParaRPr lang="ru-RU" dirty="0"/>
          </a:p>
        </p:txBody>
      </p:sp>
      <p:sp>
        <p:nvSpPr>
          <p:cNvPr id="3" name="Подзаголовок 2"/>
          <p:cNvSpPr>
            <a:spLocks noGrp="1"/>
          </p:cNvSpPr>
          <p:nvPr>
            <p:ph type="subTitle" idx="1"/>
          </p:nvPr>
        </p:nvSpPr>
        <p:spPr>
          <a:xfrm>
            <a:off x="1371600" y="1142984"/>
            <a:ext cx="7272366" cy="5500726"/>
          </a:xfrm>
        </p:spPr>
        <p:txBody>
          <a:bodyPr>
            <a:normAutofit fontScale="85000" lnSpcReduction="20000"/>
          </a:bodyPr>
          <a:lstStyle/>
          <a:p>
            <a:pPr algn="ctr"/>
            <a:r>
              <a:rPr lang="ru-RU" sz="3600" b="1" dirty="0" smtClean="0">
                <a:solidFill>
                  <a:srgbClr val="FF0000"/>
                </a:solidFill>
                <a:latin typeface="Times New Roman" pitchFamily="18" charset="0"/>
                <a:cs typeface="Times New Roman" pitchFamily="18" charset="0"/>
              </a:rPr>
              <a:t>ИСПОЛЬЗОВАНИЕ </a:t>
            </a:r>
          </a:p>
          <a:p>
            <a:pPr algn="ctr"/>
            <a:r>
              <a:rPr lang="ru-RU" sz="3600" b="1" dirty="0" smtClean="0">
                <a:solidFill>
                  <a:srgbClr val="FF0000"/>
                </a:solidFill>
                <a:latin typeface="Times New Roman" pitchFamily="18" charset="0"/>
                <a:cs typeface="Times New Roman" pitchFamily="18" charset="0"/>
              </a:rPr>
              <a:t>ФИТБОЛ – ГИМНАСТИКИ  </a:t>
            </a:r>
            <a:br>
              <a:rPr lang="ru-RU" sz="36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ДЛЯ РАЗВИТИЯ ДВИГАТЕЛЬНЫХ НАВЫКОВ У ДЕТЕЙ СТАРШЕГО ДОШКОЛЬНОГО ВОЗРАСТА</a:t>
            </a:r>
          </a:p>
          <a:p>
            <a:pPr algn="r"/>
            <a:endParaRPr lang="ru-RU" dirty="0" smtClean="0"/>
          </a:p>
          <a:p>
            <a:pPr algn="r"/>
            <a:endParaRPr lang="ru-RU" sz="2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r"/>
            <a:endParaRPr lang="ru-RU" sz="2600" dirty="0" smtClean="0">
              <a:solidFill>
                <a:schemeClr val="tx1"/>
              </a:solidFill>
              <a:latin typeface="Times New Roman" pitchFamily="18" charset="0"/>
              <a:cs typeface="Times New Roman" pitchFamily="18" charset="0"/>
            </a:endParaRPr>
          </a:p>
          <a:p>
            <a:pPr algn="r"/>
            <a:endParaRPr lang="ru-RU" dirty="0" smtClean="0">
              <a:solidFill>
                <a:schemeClr val="tx1"/>
              </a:solidFill>
              <a:latin typeface="Times New Roman" pitchFamily="18" charset="0"/>
              <a:cs typeface="Times New Roman" pitchFamily="18" charset="0"/>
            </a:endParaRPr>
          </a:p>
          <a:p>
            <a:pPr algn="r"/>
            <a:endParaRPr lang="ru-RU" sz="2600" dirty="0" smtClean="0">
              <a:solidFill>
                <a:schemeClr val="tx1"/>
              </a:solidFill>
              <a:latin typeface="Times New Roman" pitchFamily="18" charset="0"/>
              <a:cs typeface="Times New Roman" pitchFamily="18" charset="0"/>
            </a:endParaRPr>
          </a:p>
          <a:p>
            <a:pPr algn="r"/>
            <a:endParaRPr lang="ru-RU" sz="2600" dirty="0" smtClean="0">
              <a:solidFill>
                <a:schemeClr val="tx1"/>
              </a:solidFill>
              <a:latin typeface="Times New Roman" pitchFamily="18" charset="0"/>
              <a:cs typeface="Times New Roman" pitchFamily="18" charset="0"/>
            </a:endParaRPr>
          </a:p>
          <a:p>
            <a:pPr algn="r"/>
            <a:endParaRPr lang="ru-RU" sz="2200" dirty="0" smtClean="0">
              <a:solidFill>
                <a:schemeClr val="tx1"/>
              </a:solidFill>
              <a:latin typeface="Times New Roman" pitchFamily="18" charset="0"/>
              <a:cs typeface="Times New Roman" pitchFamily="18" charset="0"/>
            </a:endParaRPr>
          </a:p>
          <a:p>
            <a:pPr algn="r"/>
            <a:r>
              <a:rPr lang="ru-RU" sz="2200" dirty="0" smtClean="0">
                <a:solidFill>
                  <a:schemeClr val="tx1"/>
                </a:solidFill>
                <a:latin typeface="Times New Roman" pitchFamily="18" charset="0"/>
                <a:cs typeface="Times New Roman" pitchFamily="18" charset="0"/>
              </a:rPr>
              <a:t>Крупина Маргарита Петровна – инструктор по физическому воспитанию</a:t>
            </a:r>
          </a:p>
          <a:p>
            <a:pPr algn="r"/>
            <a:r>
              <a:rPr lang="ru-RU" sz="2200" dirty="0" smtClean="0">
                <a:solidFill>
                  <a:schemeClr val="tx1"/>
                </a:solidFill>
                <a:latin typeface="Times New Roman" pitchFamily="18" charset="0"/>
                <a:cs typeface="Times New Roman" pitchFamily="18" charset="0"/>
              </a:rPr>
              <a:t>Тимашева Светлана Анатольевна - воспитатель</a:t>
            </a:r>
          </a:p>
          <a:p>
            <a:endParaRPr lang="ru-RU"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pic>
        <p:nvPicPr>
          <p:cNvPr id="28674" name="Picture 2" descr="C:\Users\User\Desktop\ubhsdrl9h72z6gss0pbqdhrby2i3xgif.jpg"/>
          <p:cNvPicPr>
            <a:picLocks noChangeAspect="1" noChangeArrowheads="1"/>
          </p:cNvPicPr>
          <p:nvPr/>
        </p:nvPicPr>
        <p:blipFill>
          <a:blip r:embed="rId2"/>
          <a:srcRect l="10150" t="6767" r="8646" b="9774"/>
          <a:stretch>
            <a:fillRect/>
          </a:stretch>
        </p:blipFill>
        <p:spPr bwMode="auto">
          <a:xfrm>
            <a:off x="3357554" y="3071810"/>
            <a:ext cx="3071834" cy="23678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b="1" i="1" dirty="0" smtClean="0">
                <a:solidFill>
                  <a:srgbClr val="FF0000"/>
                </a:solidFill>
                <a:effectLst/>
                <a:latin typeface="Times New Roman" pitchFamily="18" charset="0"/>
                <a:cs typeface="Times New Roman" pitchFamily="18" charset="0"/>
              </a:rPr>
              <a:t>Как опора -</a:t>
            </a:r>
            <a:r>
              <a:rPr lang="ru-RU" sz="4400" b="1" i="1" dirty="0" smtClean="0">
                <a:solidFill>
                  <a:srgbClr val="000032"/>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b="1" i="1" dirty="0" smtClean="0">
                <a:solidFill>
                  <a:srgbClr val="000032"/>
                </a:solidFill>
                <a:effectLst>
                  <a:outerShdw blurRad="38100" dist="38100" dir="2700000" algn="tl">
                    <a:srgbClr val="000000">
                      <a:alpha val="43137"/>
                    </a:srgbClr>
                  </a:outerShdw>
                </a:effectLst>
                <a:latin typeface="Times New Roman" pitchFamily="18" charset="0"/>
                <a:cs typeface="Times New Roman" pitchFamily="18" charset="0"/>
              </a:rPr>
            </a:br>
            <a:endParaRPr lang="ru-RU" i="1" dirty="0"/>
          </a:p>
        </p:txBody>
      </p:sp>
      <p:sp>
        <p:nvSpPr>
          <p:cNvPr id="3" name="Содержимое 2"/>
          <p:cNvSpPr>
            <a:spLocks noGrp="1"/>
          </p:cNvSpPr>
          <p:nvPr>
            <p:ph idx="1"/>
          </p:nvPr>
        </p:nvSpPr>
        <p:spPr>
          <a:xfrm>
            <a:off x="1435608" y="928670"/>
            <a:ext cx="7498080" cy="5572164"/>
          </a:xfrm>
        </p:spPr>
        <p:txBody>
          <a:bodyPr>
            <a:normAutofit/>
          </a:bodyPr>
          <a:lstStyle/>
          <a:p>
            <a:pPr marL="285750" indent="-285750" algn="ctr">
              <a:buNone/>
            </a:pPr>
            <a:r>
              <a:rPr lang="ru-RU" sz="1600" dirty="0" smtClean="0">
                <a:latin typeface="Times New Roman" pitchFamily="18" charset="0"/>
                <a:cs typeface="Times New Roman" pitchFamily="18" charset="0"/>
              </a:rPr>
              <a:t>-применяется в положении сидя верхом на мяче, в различных исходных положениях лежа (мяч под спину, под живот, под бок, а также лёжа на спине мяч под ногами и т. д.)</a:t>
            </a:r>
          </a:p>
          <a:p>
            <a:pPr marL="285750" indent="-285750" algn="ctr">
              <a:buNone/>
            </a:pPr>
            <a:endParaRPr lang="ru-RU" sz="12800" dirty="0" smtClean="0">
              <a:solidFill>
                <a:srgbClr val="000032"/>
              </a:solidFill>
              <a:latin typeface="Times New Roman" pitchFamily="18" charset="0"/>
              <a:cs typeface="Times New Roman" pitchFamily="18" charset="0"/>
            </a:endParaRPr>
          </a:p>
          <a:p>
            <a:endParaRPr lang="ru-RU" dirty="0"/>
          </a:p>
        </p:txBody>
      </p:sp>
      <p:pic>
        <p:nvPicPr>
          <p:cNvPr id="4" name="Picture 2" descr="C:\Users\User\AppData\Local\Temp\dbc251b9-e3a9-4023-8145-87e30781e8df_Attachments_timashewa.swetlana@yandex.ru_2025-02-19_14-04-42.zip.8df\IMG_20250219_111707_194.jpg"/>
          <p:cNvPicPr>
            <a:picLocks noChangeAspect="1" noChangeArrowheads="1"/>
          </p:cNvPicPr>
          <p:nvPr/>
        </p:nvPicPr>
        <p:blipFill>
          <a:blip r:embed="rId2"/>
          <a:srcRect/>
          <a:stretch>
            <a:fillRect/>
          </a:stretch>
        </p:blipFill>
        <p:spPr bwMode="auto">
          <a:xfrm>
            <a:off x="1285852" y="1714488"/>
            <a:ext cx="3604717" cy="4786346"/>
          </a:xfrm>
          <a:prstGeom prst="rect">
            <a:avLst/>
          </a:prstGeom>
          <a:noFill/>
        </p:spPr>
      </p:pic>
      <p:pic>
        <p:nvPicPr>
          <p:cNvPr id="5" name="Picture 4" descr="C:\Users\User\AppData\Local\Temp\0d92d81c-14a0-4d2f-8cfb-6af0a13c4f35_Attachments_timashewa.swetlana@yandex.ru_2025-02-19_14-04-42.zip.f35\IMG_20250219_111707_607.jpg"/>
          <p:cNvPicPr>
            <a:picLocks noChangeAspect="1" noChangeArrowheads="1"/>
          </p:cNvPicPr>
          <p:nvPr/>
        </p:nvPicPr>
        <p:blipFill>
          <a:blip r:embed="rId3"/>
          <a:srcRect/>
          <a:stretch>
            <a:fillRect/>
          </a:stretch>
        </p:blipFill>
        <p:spPr bwMode="auto">
          <a:xfrm>
            <a:off x="5286380" y="1714488"/>
            <a:ext cx="3550915" cy="47149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i="1" dirty="0" smtClean="0">
                <a:solidFill>
                  <a:srgbClr val="FF0000"/>
                </a:solidFill>
                <a:effectLst/>
                <a:latin typeface="Times New Roman" pitchFamily="18" charset="0"/>
                <a:cs typeface="Times New Roman" pitchFamily="18" charset="0"/>
              </a:rPr>
              <a:t>Как ориентир -</a:t>
            </a:r>
            <a:endParaRPr lang="ru-RU" i="1" dirty="0"/>
          </a:p>
        </p:txBody>
      </p:sp>
      <p:sp>
        <p:nvSpPr>
          <p:cNvPr id="3" name="Содержимое 2"/>
          <p:cNvSpPr>
            <a:spLocks noGrp="1"/>
          </p:cNvSpPr>
          <p:nvPr>
            <p:ph idx="1"/>
          </p:nvPr>
        </p:nvSpPr>
        <p:spPr>
          <a:xfrm>
            <a:off x="1435608" y="1142984"/>
            <a:ext cx="7498080" cy="5429288"/>
          </a:xfrm>
        </p:spPr>
        <p:txBody>
          <a:bodyPr/>
          <a:lstStyle/>
          <a:p>
            <a:pPr algn="ctr">
              <a:buNone/>
            </a:pPr>
            <a:r>
              <a:rPr lang="ru-RU" sz="1600" dirty="0" smtClean="0">
                <a:latin typeface="Times New Roman" pitchFamily="18" charset="0"/>
                <a:cs typeface="Times New Roman" pitchFamily="18" charset="0"/>
              </a:rPr>
              <a:t>-при выполнении различных игр, эстафет (обежать мяч, пробежать змейкой и т. д.)</a:t>
            </a:r>
          </a:p>
          <a:p>
            <a:endParaRPr lang="ru-RU" dirty="0"/>
          </a:p>
        </p:txBody>
      </p:sp>
      <p:pic>
        <p:nvPicPr>
          <p:cNvPr id="13314" name="Picture 2" descr="C:\Users\User\AppData\Local\Temp\7da5092c-b9b1-4905-acb2-05d90c639d2a_Attachments_timashewa.swetlana@yandex.ru_2025-02-19_14-04-42.zip.d2a\IMG_20250219_111706_878.jpg"/>
          <p:cNvPicPr>
            <a:picLocks noChangeAspect="1" noChangeArrowheads="1"/>
          </p:cNvPicPr>
          <p:nvPr/>
        </p:nvPicPr>
        <p:blipFill>
          <a:blip r:embed="rId2"/>
          <a:srcRect/>
          <a:stretch>
            <a:fillRect/>
          </a:stretch>
        </p:blipFill>
        <p:spPr bwMode="auto">
          <a:xfrm>
            <a:off x="1214414" y="1571612"/>
            <a:ext cx="3766104" cy="5000636"/>
          </a:xfrm>
          <a:prstGeom prst="rect">
            <a:avLst/>
          </a:prstGeom>
          <a:noFill/>
        </p:spPr>
      </p:pic>
      <p:pic>
        <p:nvPicPr>
          <p:cNvPr id="13316" name="Picture 4" descr="C:\Users\User\AppData\Local\Temp\92b42434-35dd-4f16-99f2-8273704b2d61_Attachments_timashewa.swetlana@yandex.ru_2025-02-19_14-04-42.zip.d61\IMG_20250219_111707_006.jpg"/>
          <p:cNvPicPr>
            <a:picLocks noChangeAspect="1" noChangeArrowheads="1"/>
          </p:cNvPicPr>
          <p:nvPr/>
        </p:nvPicPr>
        <p:blipFill>
          <a:blip r:embed="rId3"/>
          <a:srcRect/>
          <a:stretch>
            <a:fillRect/>
          </a:stretch>
        </p:blipFill>
        <p:spPr bwMode="auto">
          <a:xfrm>
            <a:off x="5214942" y="1595031"/>
            <a:ext cx="3748467" cy="497721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b="1" i="1" dirty="0" smtClean="0">
                <a:solidFill>
                  <a:srgbClr val="FF0000"/>
                </a:solidFill>
                <a:effectLst/>
                <a:latin typeface="Times New Roman" pitchFamily="18" charset="0"/>
                <a:cs typeface="Times New Roman" pitchFamily="18" charset="0"/>
              </a:rPr>
              <a:t>Как тренажёр -</a:t>
            </a:r>
            <a:br>
              <a:rPr lang="ru-RU" sz="4400" b="1" i="1" dirty="0" smtClean="0">
                <a:solidFill>
                  <a:srgbClr val="FF0000"/>
                </a:solidFill>
                <a:effectLst/>
                <a:latin typeface="Times New Roman" pitchFamily="18" charset="0"/>
                <a:cs typeface="Times New Roman" pitchFamily="18" charset="0"/>
              </a:rPr>
            </a:br>
            <a:endParaRPr lang="ru-RU" i="1" dirty="0">
              <a:solidFill>
                <a:srgbClr val="FF0000"/>
              </a:solidFill>
              <a:effectLst/>
            </a:endParaRPr>
          </a:p>
        </p:txBody>
      </p:sp>
      <p:sp>
        <p:nvSpPr>
          <p:cNvPr id="3" name="Содержимое 2"/>
          <p:cNvSpPr>
            <a:spLocks noGrp="1"/>
          </p:cNvSpPr>
          <p:nvPr>
            <p:ph idx="1"/>
          </p:nvPr>
        </p:nvSpPr>
        <p:spPr>
          <a:xfrm>
            <a:off x="1435608" y="857232"/>
            <a:ext cx="7498080" cy="5715040"/>
          </a:xfrm>
        </p:spPr>
        <p:txBody>
          <a:bodyPr>
            <a:normAutofit/>
          </a:bodyPr>
          <a:lstStyle/>
          <a:p>
            <a:pPr algn="ctr">
              <a:buNone/>
            </a:pPr>
            <a:r>
              <a:rPr lang="ru-RU" sz="1600" dirty="0" smtClean="0">
                <a:latin typeface="Times New Roman" pitchFamily="18" charset="0"/>
                <a:cs typeface="Times New Roman" pitchFamily="18" charset="0"/>
              </a:rPr>
              <a:t>-мяч предназначен для развития силовых способностей мышц, рук, ног (зажимы мяча), а также для развития функции равновесия</a:t>
            </a:r>
            <a:endParaRPr lang="ru-RU" sz="1600" dirty="0">
              <a:latin typeface="Times New Roman" pitchFamily="18" charset="0"/>
              <a:cs typeface="Times New Roman" pitchFamily="18" charset="0"/>
            </a:endParaRPr>
          </a:p>
        </p:txBody>
      </p:sp>
      <p:pic>
        <p:nvPicPr>
          <p:cNvPr id="12290" name="Picture 2" descr="C:\Users\User\AppData\Local\Temp\66244936-b90f-4f99-8cdf-fc15d06bf0e2_Attachments_timashewa.swetlana@yandex.ru_2025-02-19_14-04-42.zip.0e2\IMG_20250219_111700_873.jpg"/>
          <p:cNvPicPr>
            <a:picLocks noChangeAspect="1" noChangeArrowheads="1"/>
          </p:cNvPicPr>
          <p:nvPr/>
        </p:nvPicPr>
        <p:blipFill>
          <a:blip r:embed="rId2"/>
          <a:srcRect/>
          <a:stretch>
            <a:fillRect/>
          </a:stretch>
        </p:blipFill>
        <p:spPr bwMode="auto">
          <a:xfrm>
            <a:off x="1214414" y="1571612"/>
            <a:ext cx="3750049" cy="4979318"/>
          </a:xfrm>
          <a:prstGeom prst="rect">
            <a:avLst/>
          </a:prstGeom>
          <a:noFill/>
        </p:spPr>
      </p:pic>
      <p:pic>
        <p:nvPicPr>
          <p:cNvPr id="12292" name="Picture 4" descr="C:\Users\User\AppData\Local\Temp\40924381-50d6-417e-968b-2bf3043c1f88_Attachments_timashewa.swetlana@yandex.ru_2025-02-19_14-04-42.zip.f88\IMG_20250219_111707_596.jpg"/>
          <p:cNvPicPr>
            <a:picLocks noChangeAspect="1" noChangeArrowheads="1"/>
          </p:cNvPicPr>
          <p:nvPr/>
        </p:nvPicPr>
        <p:blipFill>
          <a:blip r:embed="rId3"/>
          <a:srcRect/>
          <a:stretch>
            <a:fillRect/>
          </a:stretch>
        </p:blipFill>
        <p:spPr bwMode="auto">
          <a:xfrm>
            <a:off x="5214942" y="1571612"/>
            <a:ext cx="3714744" cy="493244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i="1" dirty="0" smtClean="0">
                <a:solidFill>
                  <a:srgbClr val="FF0000"/>
                </a:solidFill>
                <a:effectLst/>
                <a:latin typeface="Times New Roman" pitchFamily="18" charset="0"/>
                <a:cs typeface="Times New Roman" pitchFamily="18" charset="0"/>
              </a:rPr>
              <a:t>Как отягощение -</a:t>
            </a:r>
            <a:br>
              <a:rPr lang="ru-RU" sz="4000" b="1" i="1" dirty="0" smtClean="0">
                <a:solidFill>
                  <a:srgbClr val="FF0000"/>
                </a:solidFill>
                <a:effectLst/>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1435608" y="857232"/>
            <a:ext cx="7498080" cy="5786478"/>
          </a:xfrm>
        </p:spPr>
        <p:txBody>
          <a:bodyPr/>
          <a:lstStyle/>
          <a:p>
            <a:pPr algn="ctr">
              <a:buNone/>
            </a:pPr>
            <a:r>
              <a:rPr lang="ru-RU" sz="1600" dirty="0" smtClean="0">
                <a:latin typeface="Times New Roman" pitchFamily="18" charset="0"/>
                <a:cs typeface="Times New Roman" pitchFamily="18" charset="0"/>
              </a:rPr>
              <a:t>-(в руках, ногах) применяется в различных исходных положениях: стоя, лежа и т. д. для различных мышечных групп, формирования и коррекции фигуры</a:t>
            </a:r>
          </a:p>
          <a:p>
            <a:endParaRPr lang="ru-RU" dirty="0" smtClean="0"/>
          </a:p>
          <a:p>
            <a:endParaRPr lang="ru-RU" dirty="0"/>
          </a:p>
        </p:txBody>
      </p:sp>
      <p:pic>
        <p:nvPicPr>
          <p:cNvPr id="11266" name="Picture 2" descr="C:\Users\User\AppData\Local\Temp\94280ac8-b0c1-4918-813c-a647ff855f81_Attachments_timashewa.swetlana@yandex.ru_2025-02-19_14-04-42.zip.f81\IMG_20250219_111700_032.jpg"/>
          <p:cNvPicPr>
            <a:picLocks noChangeAspect="1" noChangeArrowheads="1"/>
          </p:cNvPicPr>
          <p:nvPr/>
        </p:nvPicPr>
        <p:blipFill>
          <a:blip r:embed="rId2"/>
          <a:srcRect/>
          <a:stretch>
            <a:fillRect/>
          </a:stretch>
        </p:blipFill>
        <p:spPr bwMode="auto">
          <a:xfrm>
            <a:off x="1142976" y="1643050"/>
            <a:ext cx="3752942" cy="4983160"/>
          </a:xfrm>
          <a:prstGeom prst="rect">
            <a:avLst/>
          </a:prstGeom>
          <a:noFill/>
        </p:spPr>
      </p:pic>
      <p:pic>
        <p:nvPicPr>
          <p:cNvPr id="11268" name="Picture 4" descr="C:\Users\User\AppData\Local\Temp\3f7fcc9f-52dd-46c4-899c-120c78132f6a_Attachments_timashewa.swetlana@yandex.ru_2025-02-19_14-04-42.zip.f6a\IMG_20250219_111700_553.jpg"/>
          <p:cNvPicPr>
            <a:picLocks noChangeAspect="1" noChangeArrowheads="1"/>
          </p:cNvPicPr>
          <p:nvPr/>
        </p:nvPicPr>
        <p:blipFill>
          <a:blip r:embed="rId3"/>
          <a:srcRect/>
          <a:stretch>
            <a:fillRect/>
          </a:stretch>
        </p:blipFill>
        <p:spPr bwMode="auto">
          <a:xfrm>
            <a:off x="5125868" y="1643050"/>
            <a:ext cx="3766104" cy="500063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i="1" dirty="0" smtClean="0">
                <a:solidFill>
                  <a:srgbClr val="FF0000"/>
                </a:solidFill>
                <a:effectLst/>
                <a:latin typeface="Times New Roman" pitchFamily="18" charset="0"/>
                <a:cs typeface="Times New Roman" pitchFamily="18" charset="0"/>
              </a:rPr>
              <a:t>Как </a:t>
            </a:r>
            <a:r>
              <a:rPr lang="ru-RU" sz="4000" b="1" i="1" dirty="0" err="1" smtClean="0">
                <a:solidFill>
                  <a:srgbClr val="FF0000"/>
                </a:solidFill>
                <a:effectLst/>
                <a:latin typeface="Times New Roman" pitchFamily="18" charset="0"/>
                <a:cs typeface="Times New Roman" pitchFamily="18" charset="0"/>
              </a:rPr>
              <a:t>массажёр</a:t>
            </a:r>
            <a:r>
              <a:rPr lang="ru-RU" sz="4000" b="1" i="1" dirty="0" smtClean="0">
                <a:solidFill>
                  <a:srgbClr val="FF0000"/>
                </a:solidFill>
                <a:effectLst/>
                <a:latin typeface="Times New Roman" pitchFamily="18" charset="0"/>
                <a:cs typeface="Times New Roman" pitchFamily="18" charset="0"/>
              </a:rPr>
              <a:t> -</a:t>
            </a:r>
            <a:br>
              <a:rPr lang="ru-RU" sz="4000" b="1" i="1" dirty="0" smtClean="0">
                <a:solidFill>
                  <a:srgbClr val="FF0000"/>
                </a:solidFill>
                <a:effectLst/>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1435608" y="928670"/>
            <a:ext cx="7498080" cy="5643602"/>
          </a:xfrm>
        </p:spPr>
        <p:txBody>
          <a:bodyPr/>
          <a:lstStyle/>
          <a:p>
            <a:pPr algn="ctr">
              <a:buNone/>
            </a:pPr>
            <a:r>
              <a:rPr lang="ru-RU" dirty="0" smtClean="0"/>
              <a:t> </a:t>
            </a:r>
            <a:r>
              <a:rPr lang="ru-RU" sz="1600" dirty="0" smtClean="0">
                <a:latin typeface="Times New Roman" pitchFamily="18" charset="0"/>
                <a:cs typeface="Times New Roman" pitchFamily="18" charset="0"/>
              </a:rPr>
              <a:t>-при выполнении упражнений в парах. Один занимающийся лежит на животе, другой с мячом в руках выполняет массажные движения по спине партнёра</a:t>
            </a:r>
          </a:p>
          <a:p>
            <a:pPr algn="ctr">
              <a:buNone/>
            </a:pPr>
            <a:r>
              <a:rPr lang="ru-RU" sz="1600" dirty="0" smtClean="0">
                <a:latin typeface="Times New Roman" pitchFamily="18" charset="0"/>
                <a:cs typeface="Times New Roman" pitchFamily="18" charset="0"/>
              </a:rPr>
              <a:t> (прокатывания, постукивания, вибрационные и круговые движения)</a:t>
            </a:r>
          </a:p>
          <a:p>
            <a:endParaRPr lang="ru-RU" dirty="0"/>
          </a:p>
        </p:txBody>
      </p:sp>
      <p:pic>
        <p:nvPicPr>
          <p:cNvPr id="9218" name="Picture 2" descr="C:\Users\User\AppData\Local\Temp\963af222-7d32-46a4-abb4-3dbf8fedc085_Attachments_timashewa.swetlana@yandex.ru_2025-02-19_14-04-42.zip.085\IMG_20250219_111700_326.jpg"/>
          <p:cNvPicPr>
            <a:picLocks noChangeAspect="1" noChangeArrowheads="1"/>
          </p:cNvPicPr>
          <p:nvPr/>
        </p:nvPicPr>
        <p:blipFill>
          <a:blip r:embed="rId2"/>
          <a:srcRect/>
          <a:stretch>
            <a:fillRect/>
          </a:stretch>
        </p:blipFill>
        <p:spPr bwMode="auto">
          <a:xfrm>
            <a:off x="1500166" y="2143116"/>
            <a:ext cx="3443293" cy="4572008"/>
          </a:xfrm>
          <a:prstGeom prst="rect">
            <a:avLst/>
          </a:prstGeom>
          <a:noFill/>
        </p:spPr>
      </p:pic>
      <p:pic>
        <p:nvPicPr>
          <p:cNvPr id="9220" name="Picture 4" descr="C:\Users\User\AppData\Local\Temp\da69ec9b-9ebb-47df-80b3-40c893c977cc_Attachments_timashewa.swetlana@yandex.ru_2025-02-19_14-04-42.zip.7cc\IMG_20250219_111700_853.jpg"/>
          <p:cNvPicPr>
            <a:picLocks noChangeAspect="1" noChangeArrowheads="1"/>
          </p:cNvPicPr>
          <p:nvPr/>
        </p:nvPicPr>
        <p:blipFill>
          <a:blip r:embed="rId3"/>
          <a:srcRect/>
          <a:stretch>
            <a:fillRect/>
          </a:stretch>
        </p:blipFill>
        <p:spPr bwMode="auto">
          <a:xfrm>
            <a:off x="5197306" y="2138645"/>
            <a:ext cx="3446660" cy="457647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35608" y="285728"/>
            <a:ext cx="7498080" cy="5962672"/>
          </a:xfrm>
        </p:spPr>
        <p:txBody>
          <a:bodyPr/>
          <a:lstStyle/>
          <a:p>
            <a:pPr algn="ctr">
              <a:buNone/>
            </a:pPr>
            <a:r>
              <a:rPr lang="ru-RU" dirty="0" smtClean="0">
                <a:solidFill>
                  <a:srgbClr val="B80000"/>
                </a:solidFill>
                <a:latin typeface="Times New Roman" pitchFamily="18" charset="0"/>
                <a:cs typeface="Times New Roman" pitchFamily="18" charset="0"/>
              </a:rPr>
              <a:t>Упражнения ФИТБОЛ – гимнастики </a:t>
            </a:r>
          </a:p>
          <a:p>
            <a:pPr algn="ctr">
              <a:buNone/>
            </a:pPr>
            <a:endParaRPr lang="ru-RU" dirty="0" smtClean="0">
              <a:solidFill>
                <a:srgbClr val="B80000"/>
              </a:solidFill>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можно использовать в любой части образовательной деятельности физической культу</a:t>
            </a:r>
            <a:r>
              <a:rPr lang="ru-RU" i="1" dirty="0" smtClean="0">
                <a:latin typeface="Times New Roman" pitchFamily="18" charset="0"/>
                <a:cs typeface="Times New Roman" pitchFamily="18" charset="0"/>
              </a:rPr>
              <a:t>ры (вводная часть, ОРУ, основные движения, подвижные игры, заключительная часть), </a:t>
            </a:r>
            <a:r>
              <a:rPr lang="ru-RU" dirty="0" smtClean="0">
                <a:latin typeface="Times New Roman" pitchFamily="18" charset="0"/>
                <a:cs typeface="Times New Roman" pitchFamily="18" charset="0"/>
              </a:rPr>
              <a:t>а также в группе в свободное от образовательной деятельности время (в основном во второй половине дня)</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dirty="0" smtClean="0">
                <a:solidFill>
                  <a:srgbClr val="B80000"/>
                </a:solidFill>
                <a:effectLst/>
                <a:latin typeface="Times New Roman" pitchFamily="18" charset="0"/>
                <a:cs typeface="Times New Roman" pitchFamily="18" charset="0"/>
              </a:rPr>
              <a:t>Использование ФИТБОЛА в группе</a:t>
            </a:r>
            <a:r>
              <a:rPr lang="ru-RU" dirty="0" smtClean="0">
                <a:solidFill>
                  <a:srgbClr val="B80000"/>
                </a:solidFill>
                <a:latin typeface="Times New Roman" pitchFamily="18" charset="0"/>
                <a:cs typeface="Times New Roman" pitchFamily="18" charset="0"/>
              </a:rPr>
              <a:t/>
            </a:r>
            <a:br>
              <a:rPr lang="ru-RU" dirty="0" smtClean="0">
                <a:solidFill>
                  <a:srgbClr val="B80000"/>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lstStyle/>
          <a:p>
            <a:pPr>
              <a:buNone/>
            </a:pPr>
            <a:endParaRPr lang="ru-RU" dirty="0" smtClean="0"/>
          </a:p>
          <a:p>
            <a:pPr>
              <a:buNone/>
            </a:pPr>
            <a:endParaRPr lang="ru-RU" dirty="0" smtClean="0"/>
          </a:p>
          <a:p>
            <a:pPr>
              <a:buNone/>
            </a:pPr>
            <a:endParaRPr lang="ru-RU" dirty="0"/>
          </a:p>
        </p:txBody>
      </p:sp>
      <p:pic>
        <p:nvPicPr>
          <p:cNvPr id="6146" name="Picture 2" descr="C:\Users\User\AppData\Local\Temp\773a5a54-8e7f-44b4-9593-5f2348afc5a9_Attachments_timashewa.swetlana@yandex.ru_2025-02-17_11-05-25.zip.5a9\IMG_20250217_110606_168.jpg"/>
          <p:cNvPicPr>
            <a:picLocks noChangeAspect="1" noChangeArrowheads="1"/>
          </p:cNvPicPr>
          <p:nvPr/>
        </p:nvPicPr>
        <p:blipFill>
          <a:blip r:embed="rId2"/>
          <a:srcRect/>
          <a:stretch>
            <a:fillRect/>
          </a:stretch>
        </p:blipFill>
        <p:spPr bwMode="auto">
          <a:xfrm>
            <a:off x="357158" y="857232"/>
            <a:ext cx="4214842" cy="5596471"/>
          </a:xfrm>
          <a:prstGeom prst="rect">
            <a:avLst/>
          </a:prstGeom>
          <a:noFill/>
        </p:spPr>
      </p:pic>
      <p:pic>
        <p:nvPicPr>
          <p:cNvPr id="6148" name="Picture 4" descr="C:\Users\User\AppData\Local\Temp\d68b79dd-4566-408a-aa54-e07d072f353f_Attachments_timashewa.swetlana@yandex.ru_2025-02-17_11-05-25.zip.53f\IMG_20250217_110606_726.jpg"/>
          <p:cNvPicPr>
            <a:picLocks noChangeAspect="1" noChangeArrowheads="1"/>
          </p:cNvPicPr>
          <p:nvPr/>
        </p:nvPicPr>
        <p:blipFill>
          <a:blip r:embed="rId3"/>
          <a:srcRect/>
          <a:stretch>
            <a:fillRect/>
          </a:stretch>
        </p:blipFill>
        <p:spPr bwMode="auto">
          <a:xfrm>
            <a:off x="4714876" y="857232"/>
            <a:ext cx="4196536" cy="55721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5122" name="Picture 2" descr="C:\Users\User\AppData\Local\Temp\161a9fad-aa47-4c52-9616-3a5e4958304c_Attachments_timashewa.swetlana@yandex.ru_2025-02-17_11-05-25.zip.04c\IMG_20250217_111843_416.jpg"/>
          <p:cNvPicPr>
            <a:picLocks noChangeAspect="1" noChangeArrowheads="1"/>
          </p:cNvPicPr>
          <p:nvPr/>
        </p:nvPicPr>
        <p:blipFill>
          <a:blip r:embed="rId2"/>
          <a:srcRect/>
          <a:stretch>
            <a:fillRect/>
          </a:stretch>
        </p:blipFill>
        <p:spPr bwMode="auto">
          <a:xfrm>
            <a:off x="214282" y="357166"/>
            <a:ext cx="2857520" cy="3794217"/>
          </a:xfrm>
          <a:prstGeom prst="rect">
            <a:avLst/>
          </a:prstGeom>
          <a:noFill/>
        </p:spPr>
      </p:pic>
      <p:pic>
        <p:nvPicPr>
          <p:cNvPr id="5124" name="Picture 4" descr="C:\Users\User\AppData\Local\Temp\db8011ec-5096-423b-9809-167ff41b0828_Attachments_timashewa.swetlana@yandex.ru_2025-02-17_11-05-25.zip.828\IMG_20250217_110605_883.jpg"/>
          <p:cNvPicPr>
            <a:picLocks noChangeAspect="1" noChangeArrowheads="1"/>
          </p:cNvPicPr>
          <p:nvPr/>
        </p:nvPicPr>
        <p:blipFill>
          <a:blip r:embed="rId3"/>
          <a:srcRect/>
          <a:stretch>
            <a:fillRect/>
          </a:stretch>
        </p:blipFill>
        <p:spPr bwMode="auto">
          <a:xfrm>
            <a:off x="2928926" y="1500174"/>
            <a:ext cx="3000396" cy="3983929"/>
          </a:xfrm>
          <a:prstGeom prst="rect">
            <a:avLst/>
          </a:prstGeom>
          <a:noFill/>
        </p:spPr>
      </p:pic>
      <p:pic>
        <p:nvPicPr>
          <p:cNvPr id="5126" name="Picture 6" descr="C:\Users\User\AppData\Local\Temp\f8ca5819-ceba-46a3-8aea-1a5ffdcad768_Attachments_timashewa.swetlana@yandex.ru_2025-02-17_11-05-25.zip.768\IMG_20250217_111843_055.jpg"/>
          <p:cNvPicPr>
            <a:picLocks noChangeAspect="1" noChangeArrowheads="1"/>
          </p:cNvPicPr>
          <p:nvPr/>
        </p:nvPicPr>
        <p:blipFill>
          <a:blip r:embed="rId4"/>
          <a:srcRect/>
          <a:stretch>
            <a:fillRect/>
          </a:stretch>
        </p:blipFill>
        <p:spPr bwMode="auto">
          <a:xfrm>
            <a:off x="5786446" y="2357430"/>
            <a:ext cx="3108195" cy="41270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endParaRPr lang="ru-RU" dirty="0"/>
          </a:p>
        </p:txBody>
      </p:sp>
      <p:pic>
        <p:nvPicPr>
          <p:cNvPr id="4098" name="Picture 2" descr="C:\Users\User\AppData\Local\Temp\dcb60730-2596-473e-87c0-953917da3e12_Attachments_timashewa.swetlana@yandex.ru_2025-02-17_11-05-25.zip.e12\IMG_20250217_110605_870.jpg"/>
          <p:cNvPicPr>
            <a:picLocks noChangeAspect="1" noChangeArrowheads="1"/>
          </p:cNvPicPr>
          <p:nvPr/>
        </p:nvPicPr>
        <p:blipFill>
          <a:blip r:embed="rId2"/>
          <a:srcRect/>
          <a:stretch>
            <a:fillRect/>
          </a:stretch>
        </p:blipFill>
        <p:spPr bwMode="auto">
          <a:xfrm>
            <a:off x="214282" y="357166"/>
            <a:ext cx="4304140" cy="5715040"/>
          </a:xfrm>
          <a:prstGeom prst="rect">
            <a:avLst/>
          </a:prstGeom>
          <a:noFill/>
        </p:spPr>
      </p:pic>
      <p:pic>
        <p:nvPicPr>
          <p:cNvPr id="4100" name="Picture 4" descr="C:\Users\User\AppData\Local\Temp\75aa2bf3-fe4c-4c51-bc82-68657e4fd09c_Attachments_timashewa.swetlana@yandex.ru_2025-02-17_11-05-25.zip.09c\IMG_20250217_111132_315.jpg"/>
          <p:cNvPicPr>
            <a:picLocks noChangeAspect="1" noChangeArrowheads="1"/>
          </p:cNvPicPr>
          <p:nvPr/>
        </p:nvPicPr>
        <p:blipFill>
          <a:blip r:embed="rId3"/>
          <a:srcRect/>
          <a:stretch>
            <a:fillRect/>
          </a:stretch>
        </p:blipFill>
        <p:spPr bwMode="auto">
          <a:xfrm>
            <a:off x="4643438" y="357166"/>
            <a:ext cx="4304139" cy="571504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1986" name="Picture 2" descr="C:\Users\User\AppData\Local\Temp\86b988ce-a78b-4bc8-a0b5-bda8333c2fc5_Attachments_timashewa.swetlana@yandex.ru_2025-02-17_11-05-25.zip.fc5\IMG_20250217_110606_064.jpg"/>
          <p:cNvPicPr>
            <a:picLocks noChangeAspect="1" noChangeArrowheads="1"/>
          </p:cNvPicPr>
          <p:nvPr/>
        </p:nvPicPr>
        <p:blipFill>
          <a:blip r:embed="rId2"/>
          <a:srcRect/>
          <a:stretch>
            <a:fillRect/>
          </a:stretch>
        </p:blipFill>
        <p:spPr bwMode="auto">
          <a:xfrm>
            <a:off x="214282" y="571480"/>
            <a:ext cx="4286280" cy="5691325"/>
          </a:xfrm>
          <a:prstGeom prst="rect">
            <a:avLst/>
          </a:prstGeom>
          <a:noFill/>
        </p:spPr>
      </p:pic>
      <p:pic>
        <p:nvPicPr>
          <p:cNvPr id="41988" name="Picture 4" descr="C:\Users\User\AppData\Local\Temp\49cb5a82-073b-440f-854e-763be1ea3e03_Attachments_timashewa.swetlana@yandex.ru_2025-02-17_11-05-25.zip.e03\IMG_20250217_110606_214.jpg"/>
          <p:cNvPicPr>
            <a:picLocks noChangeAspect="1" noChangeArrowheads="1"/>
          </p:cNvPicPr>
          <p:nvPr/>
        </p:nvPicPr>
        <p:blipFill>
          <a:blip r:embed="rId3"/>
          <a:srcRect/>
          <a:stretch>
            <a:fillRect/>
          </a:stretch>
        </p:blipFill>
        <p:spPr bwMode="auto">
          <a:xfrm>
            <a:off x="4643438" y="571480"/>
            <a:ext cx="4304140" cy="57150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071538" y="285728"/>
            <a:ext cx="8072462" cy="6286544"/>
          </a:xfrm>
        </p:spPr>
        <p:txBody>
          <a:bodyPr>
            <a:normAutofit fontScale="25000" lnSpcReduction="20000"/>
          </a:bodyPr>
          <a:lstStyle/>
          <a:p>
            <a:pPr>
              <a:buNone/>
            </a:pPr>
            <a:endParaRPr lang="ru-RU" sz="8000" dirty="0" smtClean="0">
              <a:latin typeface="Times New Roman" pitchFamily="18" charset="0"/>
              <a:cs typeface="Times New Roman" pitchFamily="18" charset="0"/>
            </a:endParaRPr>
          </a:p>
          <a:p>
            <a:pPr>
              <a:buNone/>
            </a:pPr>
            <a:endParaRPr lang="ru-RU" sz="8000" dirty="0" smtClean="0">
              <a:latin typeface="Times New Roman" pitchFamily="18" charset="0"/>
              <a:cs typeface="Times New Roman" pitchFamily="18" charset="0"/>
            </a:endParaRPr>
          </a:p>
          <a:p>
            <a:pPr algn="ctr">
              <a:buNone/>
            </a:pPr>
            <a:r>
              <a:rPr lang="ru-RU" sz="16000" b="1" i="1" dirty="0" smtClean="0">
                <a:solidFill>
                  <a:srgbClr val="FF0000"/>
                </a:solidFill>
                <a:latin typeface="Times New Roman" pitchFamily="18" charset="0"/>
                <a:cs typeface="Times New Roman" pitchFamily="18" charset="0"/>
              </a:rPr>
              <a:t>Актуальность</a:t>
            </a:r>
          </a:p>
          <a:p>
            <a:pPr>
              <a:buNone/>
            </a:pPr>
            <a:endParaRPr lang="ru-RU" sz="8000" dirty="0" smtClean="0">
              <a:latin typeface="Times New Roman" pitchFamily="18" charset="0"/>
              <a:cs typeface="Times New Roman" pitchFamily="18" charset="0"/>
            </a:endParaRPr>
          </a:p>
          <a:p>
            <a:pPr>
              <a:buNone/>
            </a:pPr>
            <a:r>
              <a:rPr lang="ru-RU" sz="8000" dirty="0" smtClean="0">
                <a:latin typeface="Times New Roman" pitchFamily="18" charset="0"/>
                <a:cs typeface="Times New Roman" pitchFamily="18" charset="0"/>
              </a:rPr>
              <a:t>Неутешительная статистика ухудшения здоровья детей ставит перед дошкольными организациями задачу поиска новых форм физкультурно-оздоровительной работы, направленных на укрепление и сохранность здоровья воспитанников.</a:t>
            </a:r>
          </a:p>
          <a:p>
            <a:pPr>
              <a:buNone/>
            </a:pPr>
            <a:r>
              <a:rPr lang="ru-RU" sz="8000" dirty="0" smtClean="0">
                <a:latin typeface="Times New Roman" pitchFamily="18" charset="0"/>
                <a:cs typeface="Times New Roman" pitchFamily="18" charset="0"/>
              </a:rPr>
              <a:t>Гимнастика с использованием мяча «</a:t>
            </a:r>
            <a:r>
              <a:rPr lang="ru-RU" sz="8000" dirty="0" err="1" smtClean="0">
                <a:latin typeface="Times New Roman" pitchFamily="18" charset="0"/>
                <a:cs typeface="Times New Roman" pitchFamily="18" charset="0"/>
              </a:rPr>
              <a:t>Фитбол</a:t>
            </a:r>
            <a:r>
              <a:rPr lang="ru-RU" sz="8000" dirty="0" smtClean="0">
                <a:latin typeface="Times New Roman" pitchFamily="18" charset="0"/>
                <a:cs typeface="Times New Roman" pitchFamily="18" charset="0"/>
              </a:rPr>
              <a:t>» открывает возможность в игровой форме формировать правильную осанку, укреплять мышечный корсет, развивать опорно-двигательный аппарат, создавать положительный эмоциональный настрой.</a:t>
            </a:r>
          </a:p>
          <a:p>
            <a:pPr>
              <a:buNone/>
            </a:pPr>
            <a:r>
              <a:rPr lang="ru-RU" sz="8000" dirty="0" smtClean="0">
                <a:latin typeface="Times New Roman" pitchFamily="18" charset="0"/>
                <a:cs typeface="Times New Roman" pitchFamily="18" charset="0"/>
              </a:rPr>
              <a:t>Практически это единственный вид гимнастики, где в выполнение физических упражнений включаются совместно двигательный, вестибулярный, зрительный и тактильный анализаторы, что в геометрической прогрессии усиливает положительный эффект от занятий на </a:t>
            </a:r>
            <a:r>
              <a:rPr lang="ru-RU" sz="8000" dirty="0" err="1" smtClean="0">
                <a:latin typeface="Times New Roman" pitchFamily="18" charset="0"/>
                <a:cs typeface="Times New Roman" pitchFamily="18" charset="0"/>
              </a:rPr>
              <a:t>фитболах</a:t>
            </a:r>
            <a:r>
              <a:rPr lang="ru-RU" sz="8000" dirty="0" smtClean="0">
                <a:latin typeface="Times New Roman" pitchFamily="18" charset="0"/>
                <a:cs typeface="Times New Roman" pitchFamily="18" charset="0"/>
              </a:rPr>
              <a:t>.</a:t>
            </a:r>
          </a:p>
          <a:p>
            <a:pPr>
              <a:buNone/>
            </a:pPr>
            <a:r>
              <a:rPr lang="ru-RU" sz="8000" dirty="0" smtClean="0">
                <a:latin typeface="Times New Roman" pitchFamily="18" charset="0"/>
                <a:cs typeface="Times New Roman" pitchFamily="18" charset="0"/>
              </a:rPr>
              <a:t>Внедрение </a:t>
            </a:r>
            <a:r>
              <a:rPr lang="ru-RU" sz="8000" dirty="0" err="1" smtClean="0">
                <a:latin typeface="Times New Roman" pitchFamily="18" charset="0"/>
                <a:cs typeface="Times New Roman" pitchFamily="18" charset="0"/>
              </a:rPr>
              <a:t>фитбол</a:t>
            </a:r>
            <a:r>
              <a:rPr lang="ru-RU" sz="8000" dirty="0" smtClean="0">
                <a:latin typeface="Times New Roman" pitchFamily="18" charset="0"/>
                <a:cs typeface="Times New Roman" pitchFamily="18" charset="0"/>
              </a:rPr>
              <a:t> - гимнастики довольно легко вписывается в образовательный процесс ДОО. Основная форма работы – физкультурные занятия, спортивные развлечения и досуги, в которых активно участвуют дети</a:t>
            </a:r>
          </a:p>
          <a:p>
            <a:pPr>
              <a:buNone/>
            </a:pPr>
            <a:endParaRPr lang="ru-RU" sz="8000" dirty="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i="1" dirty="0" smtClean="0">
                <a:solidFill>
                  <a:srgbClr val="FF0000"/>
                </a:solidFill>
                <a:effectLst/>
                <a:latin typeface="Times New Roman" pitchFamily="18" charset="0"/>
                <a:cs typeface="Times New Roman" pitchFamily="18" charset="0"/>
              </a:rPr>
              <a:t>Результаты </a:t>
            </a:r>
            <a:r>
              <a:rPr lang="ru-RU" sz="4000" b="1" i="1" dirty="0" err="1" smtClean="0">
                <a:solidFill>
                  <a:srgbClr val="FF0000"/>
                </a:solidFill>
                <a:effectLst/>
                <a:latin typeface="Times New Roman" pitchFamily="18" charset="0"/>
                <a:cs typeface="Times New Roman" pitchFamily="18" charset="0"/>
              </a:rPr>
              <a:t>фитбол</a:t>
            </a:r>
            <a:r>
              <a:rPr lang="ru-RU" sz="4000" b="1" i="1" dirty="0" smtClean="0">
                <a:solidFill>
                  <a:srgbClr val="FF0000"/>
                </a:solidFill>
                <a:effectLst/>
                <a:latin typeface="Times New Roman" pitchFamily="18" charset="0"/>
                <a:cs typeface="Times New Roman" pitchFamily="18" charset="0"/>
              </a:rPr>
              <a:t> -гимнастики</a:t>
            </a:r>
            <a:endParaRPr lang="ru-RU" sz="4000" i="1" dirty="0">
              <a:solidFill>
                <a:srgbClr val="FF0000"/>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10000"/>
          </a:bodyPr>
          <a:lstStyle/>
          <a:p>
            <a:pPr algn="ctr">
              <a:buNone/>
            </a:pPr>
            <a:r>
              <a:rPr lang="ru-RU" sz="3300" dirty="0" smtClean="0">
                <a:latin typeface="Times New Roman" pitchFamily="18" charset="0"/>
                <a:cs typeface="Times New Roman" pitchFamily="18" charset="0"/>
              </a:rPr>
              <a:t>С помощью упражнений на мячах у детей:</a:t>
            </a:r>
          </a:p>
          <a:p>
            <a:pPr>
              <a:buNone/>
            </a:pPr>
            <a:r>
              <a:rPr lang="ru-RU" sz="3300" dirty="0" smtClean="0">
                <a:latin typeface="Times New Roman" pitchFamily="18" charset="0"/>
                <a:cs typeface="Times New Roman" pitchFamily="18" charset="0"/>
              </a:rPr>
              <a:t>-Улучшается дыхание;</a:t>
            </a:r>
          </a:p>
          <a:p>
            <a:pPr>
              <a:buNone/>
            </a:pPr>
            <a:r>
              <a:rPr lang="ru-RU" sz="3300" dirty="0" smtClean="0">
                <a:latin typeface="Times New Roman" pitchFamily="18" charset="0"/>
                <a:cs typeface="Times New Roman" pitchFamily="18" charset="0"/>
              </a:rPr>
              <a:t>-Укрепляется сердечно - сосудистая система;</a:t>
            </a:r>
          </a:p>
          <a:p>
            <a:pPr>
              <a:buNone/>
            </a:pPr>
            <a:r>
              <a:rPr lang="ru-RU" sz="3300" dirty="0" smtClean="0">
                <a:latin typeface="Times New Roman" pitchFamily="18" charset="0"/>
                <a:cs typeface="Times New Roman" pitchFamily="18" charset="0"/>
              </a:rPr>
              <a:t>-Улучшается обмен веществ, кровообращение;</a:t>
            </a:r>
          </a:p>
          <a:p>
            <a:pPr>
              <a:buNone/>
            </a:pPr>
            <a:r>
              <a:rPr lang="ru-RU" sz="3300" dirty="0" smtClean="0">
                <a:latin typeface="Times New Roman" pitchFamily="18" charset="0"/>
                <a:cs typeface="Times New Roman" pitchFamily="18" charset="0"/>
              </a:rPr>
              <a:t>-Тренируется вестибулярный аппарат, улучшается координация движений;</a:t>
            </a:r>
          </a:p>
          <a:p>
            <a:pPr>
              <a:buNone/>
            </a:pPr>
            <a:r>
              <a:rPr lang="ru-RU" sz="3300" dirty="0" smtClean="0">
                <a:latin typeface="Times New Roman" pitchFamily="18" charset="0"/>
                <a:cs typeface="Times New Roman" pitchFamily="18" charset="0"/>
              </a:rPr>
              <a:t>-Обеспечивается профилактика плоскостопия;</a:t>
            </a:r>
          </a:p>
          <a:p>
            <a:pPr>
              <a:buNone/>
            </a:pPr>
            <a:r>
              <a:rPr lang="ru-RU" sz="3300" dirty="0" smtClean="0">
                <a:latin typeface="Times New Roman" pitchFamily="18" charset="0"/>
                <a:cs typeface="Times New Roman" pitchFamily="18" charset="0"/>
              </a:rPr>
              <a:t>-Развиваются физические качества: выносливость, ловкость, быстрота, гибкость.</a:t>
            </a:r>
          </a:p>
          <a:p>
            <a:pPr>
              <a:buNone/>
            </a:pPr>
            <a:r>
              <a:rPr lang="ru-RU" sz="3300" dirty="0" smtClean="0">
                <a:latin typeface="Times New Roman" pitchFamily="18" charset="0"/>
                <a:cs typeface="Times New Roman" pitchFamily="18" charset="0"/>
              </a:rPr>
              <a:t>-Повышается мотивация</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i="1" dirty="0" smtClean="0">
                <a:solidFill>
                  <a:srgbClr val="FF0000"/>
                </a:solidFill>
                <a:effectLst/>
                <a:latin typeface="Times New Roman" pitchFamily="18" charset="0"/>
                <a:cs typeface="Times New Roman" pitchFamily="18" charset="0"/>
              </a:rPr>
              <a:t>Вывод:</a:t>
            </a:r>
            <a:endParaRPr lang="ru-RU" sz="4000" b="1" i="1" dirty="0">
              <a:solidFill>
                <a:srgbClr val="FF0000"/>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1435608" y="1447800"/>
            <a:ext cx="7498080" cy="4981596"/>
          </a:xfrm>
        </p:spPr>
        <p:txBody>
          <a:bodyPr>
            <a:normAutofit fontScale="62500" lnSpcReduction="20000"/>
          </a:bodyPr>
          <a:lstStyle/>
          <a:p>
            <a:pPr>
              <a:buNone/>
            </a:pPr>
            <a:r>
              <a:rPr lang="ru-RU" sz="4400" smtClean="0">
                <a:latin typeface="Times New Roman" pitchFamily="18" charset="0"/>
                <a:cs typeface="Times New Roman" pitchFamily="18" charset="0"/>
              </a:rPr>
              <a:t>   Занятия </a:t>
            </a:r>
            <a:r>
              <a:rPr lang="ru-RU" sz="4400" dirty="0" smtClean="0">
                <a:latin typeface="Times New Roman" pitchFamily="18" charset="0"/>
                <a:cs typeface="Times New Roman" pitchFamily="18" charset="0"/>
              </a:rPr>
              <a:t>способствуют развитию у детей двигательной координации и выносливости, улучшению осанки и профилактике ее нарушений, гармоничной тренировке основных групп мышц. Тренировки создают оптимальные условия для правильного положения туловища. Мячи позволяют тренировать даже те специфические группы мышц, которые не затрагиваются при выполнении других видов упражнений. А увлекательность данным занятиям придают музыка, веселые игры и соревнования и большие мячи.</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endParaRPr lang="ru-RU" b="1" i="1" dirty="0" smtClean="0">
              <a:solidFill>
                <a:srgbClr val="FF0000"/>
              </a:solidFill>
              <a:latin typeface="Times New Roman" pitchFamily="18" charset="0"/>
              <a:cs typeface="Times New Roman" pitchFamily="18" charset="0"/>
            </a:endParaRPr>
          </a:p>
          <a:p>
            <a:pPr algn="ctr">
              <a:buNone/>
            </a:pPr>
            <a:endParaRPr lang="ru-RU" b="1" i="1" smtClean="0">
              <a:solidFill>
                <a:srgbClr val="FF0000"/>
              </a:solidFill>
              <a:latin typeface="Times New Roman" pitchFamily="18" charset="0"/>
              <a:cs typeface="Times New Roman" pitchFamily="18" charset="0"/>
            </a:endParaRPr>
          </a:p>
          <a:p>
            <a:pPr algn="ctr">
              <a:buNone/>
            </a:pPr>
            <a:r>
              <a:rPr lang="ru-RU" b="1" i="1" smtClean="0">
                <a:solidFill>
                  <a:srgbClr val="FF0000"/>
                </a:solidFill>
                <a:latin typeface="Times New Roman" pitchFamily="18" charset="0"/>
                <a:cs typeface="Times New Roman" pitchFamily="18" charset="0"/>
              </a:rPr>
              <a:t>СПАСИБО </a:t>
            </a:r>
            <a:r>
              <a:rPr lang="ru-RU" b="1" i="1" dirty="0" smtClean="0">
                <a:solidFill>
                  <a:srgbClr val="FF0000"/>
                </a:solidFill>
                <a:latin typeface="Times New Roman" pitchFamily="18" charset="0"/>
                <a:cs typeface="Times New Roman" pitchFamily="18" charset="0"/>
              </a:rPr>
              <a:t>ЗА ВНИМАНИЕ !</a:t>
            </a:r>
            <a:endParaRPr lang="ru-RU"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i="1" dirty="0" smtClean="0">
                <a:solidFill>
                  <a:srgbClr val="FF0000"/>
                </a:solidFill>
                <a:effectLst/>
                <a:latin typeface="Times New Roman" pitchFamily="18" charset="0"/>
                <a:cs typeface="Times New Roman" pitchFamily="18" charset="0"/>
              </a:rPr>
              <a:t>Технология</a:t>
            </a:r>
            <a:br>
              <a:rPr lang="ru-RU" sz="4000" b="1" i="1" dirty="0" smtClean="0">
                <a:solidFill>
                  <a:srgbClr val="FF0000"/>
                </a:solidFill>
                <a:effectLst/>
                <a:latin typeface="Times New Roman" pitchFamily="18" charset="0"/>
                <a:cs typeface="Times New Roman" pitchFamily="18" charset="0"/>
              </a:rPr>
            </a:br>
            <a:r>
              <a:rPr lang="ru-RU" sz="4000" b="1" i="1" dirty="0" smtClean="0">
                <a:solidFill>
                  <a:srgbClr val="FF0000"/>
                </a:solidFill>
                <a:effectLst/>
                <a:latin typeface="Times New Roman" pitchFamily="18" charset="0"/>
                <a:cs typeface="Times New Roman" pitchFamily="18" charset="0"/>
              </a:rPr>
              <a:t> </a:t>
            </a:r>
            <a:r>
              <a:rPr lang="ru-RU" sz="4000" b="1" i="1" dirty="0" err="1" smtClean="0">
                <a:solidFill>
                  <a:srgbClr val="FF0000"/>
                </a:solidFill>
                <a:effectLst/>
                <a:latin typeface="Times New Roman" pitchFamily="18" charset="0"/>
                <a:cs typeface="Times New Roman" pitchFamily="18" charset="0"/>
              </a:rPr>
              <a:t>фитбол</a:t>
            </a:r>
            <a:r>
              <a:rPr lang="ru-RU" sz="4000" b="1" i="1" dirty="0" smtClean="0">
                <a:solidFill>
                  <a:srgbClr val="FF0000"/>
                </a:solidFill>
                <a:effectLst/>
                <a:latin typeface="Times New Roman" pitchFamily="18" charset="0"/>
                <a:cs typeface="Times New Roman" pitchFamily="18" charset="0"/>
              </a:rPr>
              <a:t> - гимнастики</a:t>
            </a:r>
            <a:endParaRPr lang="ru-RU" sz="4000" i="1" dirty="0">
              <a:solidFill>
                <a:srgbClr val="FF0000"/>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47500" lnSpcReduction="20000"/>
          </a:bodyPr>
          <a:lstStyle/>
          <a:p>
            <a:pPr>
              <a:buNone/>
            </a:pPr>
            <a:endParaRPr lang="ru-RU" sz="4200" dirty="0" smtClean="0">
              <a:latin typeface="Times New Roman" pitchFamily="18" charset="0"/>
              <a:cs typeface="Times New Roman" pitchFamily="18" charset="0"/>
            </a:endParaRPr>
          </a:p>
          <a:p>
            <a:pPr>
              <a:buNone/>
            </a:pPr>
            <a:r>
              <a:rPr lang="ru-RU" sz="4200" dirty="0" err="1" smtClean="0">
                <a:latin typeface="Times New Roman" pitchFamily="18" charset="0"/>
                <a:cs typeface="Times New Roman" pitchFamily="18" charset="0"/>
              </a:rPr>
              <a:t>Фитбол</a:t>
            </a:r>
            <a:r>
              <a:rPr lang="ru-RU" sz="4200" dirty="0" smtClean="0">
                <a:latin typeface="Times New Roman" pitchFamily="18" charset="0"/>
                <a:cs typeface="Times New Roman" pitchFamily="18" charset="0"/>
              </a:rPr>
              <a:t> - позволяет быстрее и эффективнее освоить разнообразные двигательные умения и комплексно развивать физические качества. </a:t>
            </a:r>
            <a:r>
              <a:rPr lang="ru-RU" sz="4200" dirty="0" err="1" smtClean="0">
                <a:latin typeface="Times New Roman" pitchFamily="18" charset="0"/>
                <a:cs typeface="Times New Roman" pitchFamily="18" charset="0"/>
              </a:rPr>
              <a:t>Фитбол</a:t>
            </a:r>
            <a:r>
              <a:rPr lang="ru-RU" sz="4200" dirty="0" smtClean="0">
                <a:latin typeface="Times New Roman" pitchFamily="18" charset="0"/>
                <a:cs typeface="Times New Roman" pitchFamily="18" charset="0"/>
              </a:rPr>
              <a:t> отличается особой уникальностью как тренажер, так как совмещает в себе компоненты, которые можно варьировать: упругость, вес и размер.</a:t>
            </a:r>
          </a:p>
          <a:p>
            <a:pPr>
              <a:buNone/>
            </a:pPr>
            <a:r>
              <a:rPr lang="ru-RU" sz="4200" dirty="0" smtClean="0">
                <a:latin typeface="Times New Roman" pitchFamily="18" charset="0"/>
                <a:cs typeface="Times New Roman" pitchFamily="18" charset="0"/>
              </a:rPr>
              <a:t>В основе игр с </a:t>
            </a:r>
            <a:r>
              <a:rPr lang="ru-RU" sz="4200" dirty="0" err="1" smtClean="0">
                <a:latin typeface="Times New Roman" pitchFamily="18" charset="0"/>
                <a:cs typeface="Times New Roman" pitchFamily="18" charset="0"/>
              </a:rPr>
              <a:t>фитболами</a:t>
            </a:r>
            <a:r>
              <a:rPr lang="ru-RU" sz="4200" dirty="0" smtClean="0">
                <a:latin typeface="Times New Roman" pitchFamily="18" charset="0"/>
                <a:cs typeface="Times New Roman" pitchFamily="18" charset="0"/>
              </a:rPr>
              <a:t> лежат </a:t>
            </a:r>
            <a:r>
              <a:rPr lang="ru-RU" sz="4200" dirty="0" err="1" smtClean="0">
                <a:latin typeface="Times New Roman" pitchFamily="18" charset="0"/>
                <a:cs typeface="Times New Roman" pitchFamily="18" charset="0"/>
              </a:rPr>
              <a:t>общеразвивающие</a:t>
            </a:r>
            <a:r>
              <a:rPr lang="ru-RU" sz="4200" dirty="0" smtClean="0">
                <a:latin typeface="Times New Roman" pitchFamily="18" charset="0"/>
                <a:cs typeface="Times New Roman" pitchFamily="18" charset="0"/>
              </a:rPr>
              <a:t> упражнения из разных исходных положений: сидя на </a:t>
            </a:r>
            <a:r>
              <a:rPr lang="ru-RU" sz="4200" dirty="0" err="1" smtClean="0">
                <a:latin typeface="Times New Roman" pitchFamily="18" charset="0"/>
                <a:cs typeface="Times New Roman" pitchFamily="18" charset="0"/>
              </a:rPr>
              <a:t>фитболе</a:t>
            </a:r>
            <a:r>
              <a:rPr lang="ru-RU" sz="4200" dirty="0" smtClean="0">
                <a:latin typeface="Times New Roman" pitchFamily="18" charset="0"/>
                <a:cs typeface="Times New Roman" pitchFamily="18" charset="0"/>
              </a:rPr>
              <a:t>, лежа на </a:t>
            </a:r>
            <a:r>
              <a:rPr lang="ru-RU" sz="4200" dirty="0" err="1" smtClean="0">
                <a:latin typeface="Times New Roman" pitchFamily="18" charset="0"/>
                <a:cs typeface="Times New Roman" pitchFamily="18" charset="0"/>
              </a:rPr>
              <a:t>фитболе</a:t>
            </a:r>
            <a:r>
              <a:rPr lang="ru-RU" sz="4200" dirty="0" smtClean="0">
                <a:latin typeface="Times New Roman" pitchFamily="18" charset="0"/>
                <a:cs typeface="Times New Roman" pitchFamily="18" charset="0"/>
              </a:rPr>
              <a:t>, лежа на </a:t>
            </a:r>
            <a:r>
              <a:rPr lang="ru-RU" sz="4200" dirty="0" err="1" smtClean="0">
                <a:latin typeface="Times New Roman" pitchFamily="18" charset="0"/>
                <a:cs typeface="Times New Roman" pitchFamily="18" charset="0"/>
              </a:rPr>
              <a:t>фитболе</a:t>
            </a:r>
            <a:r>
              <a:rPr lang="ru-RU" sz="4200" dirty="0" smtClean="0">
                <a:latin typeface="Times New Roman" pitchFamily="18" charset="0"/>
                <a:cs typeface="Times New Roman" pitchFamily="18" charset="0"/>
              </a:rPr>
              <a:t> </a:t>
            </a:r>
            <a:r>
              <a:rPr lang="ru-RU" sz="4200" dirty="0" err="1" smtClean="0">
                <a:latin typeface="Times New Roman" pitchFamily="18" charset="0"/>
                <a:cs typeface="Times New Roman" pitchFamily="18" charset="0"/>
              </a:rPr>
              <a:t>на</a:t>
            </a:r>
            <a:r>
              <a:rPr lang="ru-RU" sz="4200" dirty="0" smtClean="0">
                <a:latin typeface="Times New Roman" pitchFamily="18" charset="0"/>
                <a:cs typeface="Times New Roman" pitchFamily="18" charset="0"/>
              </a:rPr>
              <a:t> спине или животе, упражнения в движении, различные виды бросков и т.д.</a:t>
            </a:r>
          </a:p>
          <a:p>
            <a:pPr>
              <a:buNone/>
            </a:pPr>
            <a:r>
              <a:rPr lang="ru-RU" sz="4200" dirty="0" err="1" smtClean="0">
                <a:latin typeface="Times New Roman" pitchFamily="18" charset="0"/>
                <a:cs typeface="Times New Roman" pitchFamily="18" charset="0"/>
              </a:rPr>
              <a:t>Фитбол</a:t>
            </a:r>
            <a:r>
              <a:rPr lang="ru-RU" sz="4200" dirty="0" smtClean="0">
                <a:latin typeface="Times New Roman" pitchFamily="18" charset="0"/>
                <a:cs typeface="Times New Roman" pitchFamily="18" charset="0"/>
              </a:rPr>
              <a:t>, является предметом большого эмоционального подъема, поэтому для регулирования процессов возбуждения необходимо в заключительную часть занятий </a:t>
            </a:r>
            <a:r>
              <a:rPr lang="ru-RU" sz="4200" dirty="0" err="1" smtClean="0">
                <a:latin typeface="Times New Roman" pitchFamily="18" charset="0"/>
                <a:cs typeface="Times New Roman" pitchFamily="18" charset="0"/>
              </a:rPr>
              <a:t>фитбол-гимнастики</a:t>
            </a:r>
            <a:r>
              <a:rPr lang="ru-RU" sz="4200" dirty="0" smtClean="0">
                <a:latin typeface="Times New Roman" pitchFamily="18" charset="0"/>
                <a:cs typeface="Times New Roman" pitchFamily="18" charset="0"/>
              </a:rPr>
              <a:t> включать упражнения на восстановление и расслабление - это дыхательные упражнения на релаксацию в сопровождении медленной музыки</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85728"/>
            <a:ext cx="7498080" cy="1143000"/>
          </a:xfrm>
        </p:spPr>
        <p:txBody>
          <a:bodyPr>
            <a:noAutofit/>
          </a:bodyPr>
          <a:lstStyle/>
          <a:p>
            <a:pPr algn="ctr"/>
            <a:r>
              <a:rPr lang="ru-RU" sz="4000" b="1" i="1" dirty="0" smtClean="0">
                <a:solidFill>
                  <a:srgbClr val="FF0000"/>
                </a:solidFill>
                <a:effectLst/>
                <a:latin typeface="Times New Roman" pitchFamily="18" charset="0"/>
                <a:cs typeface="Times New Roman" pitchFamily="18" charset="0"/>
              </a:rPr>
              <a:t>Преимущества упражнений с ФИТБОЛОМ</a:t>
            </a:r>
            <a:endParaRPr lang="ru-RU" sz="4000" b="1" i="1" dirty="0">
              <a:solidFill>
                <a:srgbClr val="FF0000"/>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marL="571500" indent="-571500" algn="ctr">
              <a:buClr>
                <a:srgbClr val="850E01"/>
              </a:buClr>
              <a:buNone/>
            </a:pPr>
            <a:r>
              <a:rPr lang="ru-RU" sz="2400" dirty="0" smtClean="0">
                <a:solidFill>
                  <a:srgbClr val="000032"/>
                </a:solidFill>
                <a:latin typeface="Times New Roman" pitchFamily="18" charset="0"/>
                <a:cs typeface="Times New Roman" pitchFamily="18" charset="0"/>
              </a:rPr>
              <a:t>Оздоровительный эффект</a:t>
            </a:r>
          </a:p>
          <a:p>
            <a:pPr marL="571500" indent="-571500" algn="ctr">
              <a:buClr>
                <a:srgbClr val="850E01"/>
              </a:buClr>
              <a:buNone/>
            </a:pPr>
            <a:r>
              <a:rPr lang="ru-RU" sz="2400" dirty="0" smtClean="0">
                <a:solidFill>
                  <a:srgbClr val="000032"/>
                </a:solidFill>
                <a:latin typeface="Times New Roman" pitchFamily="18" charset="0"/>
                <a:cs typeface="Times New Roman" pitchFamily="18" charset="0"/>
              </a:rPr>
              <a:t>Многофункциональность </a:t>
            </a:r>
          </a:p>
          <a:p>
            <a:pPr marL="571500" indent="-571500" algn="ctr">
              <a:buClr>
                <a:srgbClr val="850E01"/>
              </a:buClr>
              <a:buNone/>
            </a:pPr>
            <a:r>
              <a:rPr lang="ru-RU" sz="2400" dirty="0" smtClean="0">
                <a:solidFill>
                  <a:srgbClr val="000032"/>
                </a:solidFill>
                <a:latin typeface="Times New Roman" pitchFamily="18" charset="0"/>
                <a:cs typeface="Times New Roman" pitchFamily="18" charset="0"/>
              </a:rPr>
              <a:t>Доступность</a:t>
            </a:r>
          </a:p>
          <a:p>
            <a:pPr marL="571500" indent="-571500" algn="ctr">
              <a:buClr>
                <a:srgbClr val="850E01"/>
              </a:buClr>
              <a:buNone/>
            </a:pPr>
            <a:r>
              <a:rPr lang="ru-RU" sz="2400" dirty="0" smtClean="0">
                <a:solidFill>
                  <a:srgbClr val="000032"/>
                </a:solidFill>
                <a:latin typeface="Times New Roman" pitchFamily="18" charset="0"/>
                <a:cs typeface="Times New Roman" pitchFamily="18" charset="0"/>
              </a:rPr>
              <a:t>Эффективность</a:t>
            </a:r>
            <a:endParaRPr lang="ru-RU" sz="2400" dirty="0"/>
          </a:p>
        </p:txBody>
      </p:sp>
      <p:sp>
        <p:nvSpPr>
          <p:cNvPr id="25602" name="AutoShape 2" descr="C:\Users\User\Desktop\i.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4" name="AutoShape 4" descr="C:\Users\User\Desktop\i.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5605" name="Picture 5"/>
          <p:cNvPicPr>
            <a:picLocks noChangeAspect="1" noChangeArrowheads="1"/>
          </p:cNvPicPr>
          <p:nvPr/>
        </p:nvPicPr>
        <p:blipFill>
          <a:blip r:embed="rId2"/>
          <a:srcRect/>
          <a:stretch>
            <a:fillRect/>
          </a:stretch>
        </p:blipFill>
        <p:spPr bwMode="auto">
          <a:xfrm>
            <a:off x="2827628" y="3214686"/>
            <a:ext cx="4506608" cy="34069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i="1" dirty="0" smtClean="0">
                <a:solidFill>
                  <a:srgbClr val="FF0000"/>
                </a:solidFill>
                <a:effectLst/>
                <a:latin typeface="Times New Roman" pitchFamily="18" charset="0"/>
                <a:cs typeface="Times New Roman" pitchFamily="18" charset="0"/>
              </a:rPr>
              <a:t>Цели:</a:t>
            </a:r>
            <a:endParaRPr lang="ru-RU" sz="4000" b="1" i="1" dirty="0">
              <a:solidFill>
                <a:srgbClr val="FF0000"/>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marL="571500" indent="-571500" algn="ctr">
              <a:buClr>
                <a:srgbClr val="850E01"/>
              </a:buClr>
              <a:buNone/>
            </a:pPr>
            <a:r>
              <a:rPr lang="ru-RU" dirty="0" smtClean="0">
                <a:solidFill>
                  <a:srgbClr val="000032"/>
                </a:solidFill>
                <a:latin typeface="Times New Roman" pitchFamily="18" charset="0"/>
                <a:cs typeface="Times New Roman" pitchFamily="18" charset="0"/>
              </a:rPr>
              <a:t>-повышение эффективности физкультурно-оздоровительной работы;</a:t>
            </a:r>
          </a:p>
          <a:p>
            <a:pPr algn="ctr">
              <a:buClr>
                <a:srgbClr val="850E01"/>
              </a:buClr>
            </a:pPr>
            <a:endParaRPr lang="ru-RU" sz="900" dirty="0" smtClean="0">
              <a:solidFill>
                <a:srgbClr val="000032"/>
              </a:solidFill>
              <a:latin typeface="Times New Roman" pitchFamily="18" charset="0"/>
              <a:cs typeface="Times New Roman" pitchFamily="18" charset="0"/>
            </a:endParaRPr>
          </a:p>
          <a:p>
            <a:pPr marL="571500" indent="-571500" algn="ctr">
              <a:buClr>
                <a:srgbClr val="850E01"/>
              </a:buClr>
              <a:buNone/>
            </a:pPr>
            <a:r>
              <a:rPr lang="ru-RU" dirty="0" smtClean="0">
                <a:solidFill>
                  <a:srgbClr val="000032"/>
                </a:solidFill>
                <a:latin typeface="Times New Roman" pitchFamily="18" charset="0"/>
                <a:cs typeface="Times New Roman" pitchFamily="18" charset="0"/>
              </a:rPr>
              <a:t>-профилактика различных заболеваний;</a:t>
            </a:r>
          </a:p>
          <a:p>
            <a:pPr marL="571500" indent="-571500" algn="ctr">
              <a:buClr>
                <a:srgbClr val="850E01"/>
              </a:buClr>
              <a:buFont typeface="Wingdings" pitchFamily="2" charset="2"/>
              <a:buChar char="Ø"/>
            </a:pPr>
            <a:endParaRPr lang="ru-RU" sz="900" dirty="0" smtClean="0">
              <a:solidFill>
                <a:srgbClr val="000032"/>
              </a:solidFill>
              <a:latin typeface="Times New Roman" pitchFamily="18" charset="0"/>
              <a:cs typeface="Times New Roman" pitchFamily="18" charset="0"/>
            </a:endParaRPr>
          </a:p>
          <a:p>
            <a:pPr marL="571500" indent="-571500" algn="ctr">
              <a:buClr>
                <a:srgbClr val="850E01"/>
              </a:buClr>
              <a:buNone/>
            </a:pPr>
            <a:r>
              <a:rPr lang="ru-RU" dirty="0" smtClean="0">
                <a:solidFill>
                  <a:srgbClr val="000032"/>
                </a:solidFill>
                <a:latin typeface="Times New Roman" pitchFamily="18" charset="0"/>
                <a:cs typeface="Times New Roman" pitchFamily="18" charset="0"/>
              </a:rPr>
              <a:t>-сохранение и укрепление здоровья;</a:t>
            </a:r>
          </a:p>
          <a:p>
            <a:pPr marL="571500" indent="-571500" algn="ctr">
              <a:buClr>
                <a:srgbClr val="850E01"/>
              </a:buClr>
              <a:buNone/>
            </a:pPr>
            <a:r>
              <a:rPr lang="ru-RU" dirty="0">
                <a:solidFill>
                  <a:srgbClr val="000032"/>
                </a:solidFill>
                <a:latin typeface="Times New Roman" pitchFamily="18" charset="0"/>
                <a:cs typeface="Times New Roman" pitchFamily="18" charset="0"/>
              </a:rPr>
              <a:t>-</a:t>
            </a:r>
            <a:r>
              <a:rPr lang="ru-RU" dirty="0" smtClean="0">
                <a:solidFill>
                  <a:srgbClr val="000032"/>
                </a:solidFill>
                <a:latin typeface="Times New Roman" pitchFamily="18" charset="0"/>
                <a:cs typeface="Times New Roman" pitchFamily="18" charset="0"/>
              </a:rPr>
              <a:t>приобщение детей к здоровому образу жизни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25470"/>
          </a:xfrm>
        </p:spPr>
        <p:txBody>
          <a:bodyPr>
            <a:normAutofit fontScale="90000"/>
          </a:bodyPr>
          <a:lstStyle/>
          <a:p>
            <a:pPr algn="ctr"/>
            <a:r>
              <a:rPr lang="ru-RU" sz="4400" b="1" i="1" dirty="0" smtClean="0">
                <a:solidFill>
                  <a:srgbClr val="FF0000"/>
                </a:solidFill>
                <a:effectLst/>
                <a:latin typeface="Times New Roman" pitchFamily="18" charset="0"/>
                <a:cs typeface="Times New Roman" pitchFamily="18" charset="0"/>
              </a:rPr>
              <a:t>Задачи:</a:t>
            </a:r>
            <a:endParaRPr lang="ru-RU" dirty="0"/>
          </a:p>
        </p:txBody>
      </p:sp>
      <p:sp>
        <p:nvSpPr>
          <p:cNvPr id="3" name="Содержимое 2"/>
          <p:cNvSpPr>
            <a:spLocks noGrp="1"/>
          </p:cNvSpPr>
          <p:nvPr>
            <p:ph idx="1"/>
          </p:nvPr>
        </p:nvSpPr>
        <p:spPr>
          <a:xfrm>
            <a:off x="1435608" y="928670"/>
            <a:ext cx="7498080" cy="5786478"/>
          </a:xfrm>
        </p:spPr>
        <p:txBody>
          <a:bodyPr>
            <a:normAutofit lnSpcReduction="10000"/>
          </a:bodyPr>
          <a:lstStyle/>
          <a:p>
            <a:pPr algn="ctr">
              <a:buNone/>
            </a:pPr>
            <a:r>
              <a:rPr lang="en-US" sz="1600" dirty="0" smtClean="0">
                <a:solidFill>
                  <a:srgbClr val="850E01"/>
                </a:solidFill>
                <a:effectLst>
                  <a:outerShdw blurRad="38100" dist="38100" dir="2700000" algn="tl">
                    <a:srgbClr val="000000">
                      <a:alpha val="43137"/>
                    </a:srgbClr>
                  </a:outerShdw>
                </a:effectLst>
                <a:latin typeface="Times New Roman" pitchFamily="18" charset="0"/>
                <a:cs typeface="Times New Roman" pitchFamily="18" charset="0"/>
              </a:rPr>
              <a:t>I</a:t>
            </a:r>
            <a:r>
              <a:rPr lang="ru-RU" sz="1600" dirty="0" smtClean="0">
                <a:solidFill>
                  <a:srgbClr val="850E01"/>
                </a:solidFill>
                <a:latin typeface="Times New Roman" pitchFamily="18" charset="0"/>
                <a:cs typeface="Times New Roman" pitchFamily="18" charset="0"/>
              </a:rPr>
              <a:t>. Оздоровительно – коррекционные: </a:t>
            </a:r>
          </a:p>
          <a:p>
            <a:pPr marL="342900" indent="-342900" algn="just">
              <a:buClr>
                <a:srgbClr val="850E01"/>
              </a:buClr>
              <a:buNone/>
            </a:pPr>
            <a:r>
              <a:rPr lang="ru-RU" sz="1600" dirty="0" smtClean="0">
                <a:solidFill>
                  <a:schemeClr val="accent5"/>
                </a:solidFill>
                <a:latin typeface="Times New Roman" pitchFamily="18" charset="0"/>
                <a:cs typeface="Times New Roman" pitchFamily="18" charset="0"/>
              </a:rPr>
              <a:t>1.</a:t>
            </a:r>
            <a:r>
              <a:rPr lang="ru-RU" sz="1600" dirty="0" smtClean="0">
                <a:solidFill>
                  <a:srgbClr val="000032"/>
                </a:solidFill>
                <a:latin typeface="Times New Roman" pitchFamily="18" charset="0"/>
                <a:cs typeface="Times New Roman" pitchFamily="18" charset="0"/>
              </a:rPr>
              <a:t>Гармонично развивать мышечную силу, гибкость, выносливость, быстроту.</a:t>
            </a:r>
          </a:p>
          <a:p>
            <a:pPr marL="342900" indent="-342900" algn="just">
              <a:buClr>
                <a:srgbClr val="850E01"/>
              </a:buClr>
              <a:buNone/>
            </a:pPr>
            <a:r>
              <a:rPr lang="ru-RU" sz="1600" dirty="0" smtClean="0">
                <a:solidFill>
                  <a:schemeClr val="accent5"/>
                </a:solidFill>
                <a:latin typeface="Times New Roman" pitchFamily="18" charset="0"/>
                <a:cs typeface="Times New Roman" pitchFamily="18" charset="0"/>
              </a:rPr>
              <a:t>2.</a:t>
            </a:r>
            <a:r>
              <a:rPr lang="ru-RU" sz="1600" dirty="0" smtClean="0">
                <a:solidFill>
                  <a:srgbClr val="000032"/>
                </a:solidFill>
                <a:latin typeface="Times New Roman" pitchFamily="18" charset="0"/>
                <a:cs typeface="Times New Roman" pitchFamily="18" charset="0"/>
              </a:rPr>
              <a:t>Содействовать развитию координационных способностей, функции равновесия, вестибулярной  устойчивости.</a:t>
            </a:r>
          </a:p>
          <a:p>
            <a:pPr marL="342900" indent="-342900" algn="just">
              <a:buClr>
                <a:srgbClr val="850E01"/>
              </a:buClr>
              <a:buNone/>
            </a:pPr>
            <a:r>
              <a:rPr lang="ru-RU" sz="1600" dirty="0" smtClean="0">
                <a:solidFill>
                  <a:schemeClr val="accent5"/>
                </a:solidFill>
                <a:latin typeface="Times New Roman" pitchFamily="18" charset="0"/>
                <a:cs typeface="Times New Roman" pitchFamily="18" charset="0"/>
              </a:rPr>
              <a:t>3.</a:t>
            </a:r>
            <a:r>
              <a:rPr lang="ru-RU" sz="1600" dirty="0" smtClean="0">
                <a:solidFill>
                  <a:srgbClr val="000032"/>
                </a:solidFill>
                <a:latin typeface="Times New Roman" pitchFamily="18" charset="0"/>
                <a:cs typeface="Times New Roman" pitchFamily="18" charset="0"/>
              </a:rPr>
              <a:t>Формировать и закреплять навыки правильной осанки.</a:t>
            </a:r>
          </a:p>
          <a:p>
            <a:pPr marL="342900" indent="-342900" algn="just">
              <a:buClr>
                <a:srgbClr val="850E01"/>
              </a:buClr>
              <a:buNone/>
            </a:pPr>
            <a:r>
              <a:rPr lang="ru-RU" sz="1600" dirty="0" smtClean="0">
                <a:solidFill>
                  <a:schemeClr val="accent5"/>
                </a:solidFill>
                <a:latin typeface="Times New Roman" pitchFamily="18" charset="0"/>
                <a:cs typeface="Times New Roman" pitchFamily="18" charset="0"/>
              </a:rPr>
              <a:t>4.</a:t>
            </a:r>
            <a:r>
              <a:rPr lang="ru-RU" sz="1600" dirty="0" smtClean="0">
                <a:solidFill>
                  <a:srgbClr val="000032"/>
                </a:solidFill>
                <a:latin typeface="Times New Roman" pitchFamily="18" charset="0"/>
                <a:cs typeface="Times New Roman" pitchFamily="18" charset="0"/>
              </a:rPr>
              <a:t>Содействовать профилактике  плоскостопия.</a:t>
            </a:r>
          </a:p>
          <a:p>
            <a:pPr marL="342900" indent="-342900" algn="just">
              <a:buClr>
                <a:srgbClr val="850E01"/>
              </a:buClr>
              <a:buNone/>
            </a:pPr>
            <a:r>
              <a:rPr lang="ru-RU" sz="1600" dirty="0" smtClean="0">
                <a:solidFill>
                  <a:schemeClr val="accent5"/>
                </a:solidFill>
                <a:latin typeface="Times New Roman" pitchFamily="18" charset="0"/>
                <a:cs typeface="Times New Roman" pitchFamily="18" charset="0"/>
              </a:rPr>
              <a:t>5.</a:t>
            </a:r>
            <a:r>
              <a:rPr lang="ru-RU" sz="1600" dirty="0" smtClean="0">
                <a:solidFill>
                  <a:srgbClr val="000032"/>
                </a:solidFill>
                <a:latin typeface="Times New Roman" pitchFamily="18" charset="0"/>
                <a:cs typeface="Times New Roman" pitchFamily="18" charset="0"/>
              </a:rPr>
              <a:t>Развивать мелкую и крупную моторику.</a:t>
            </a:r>
          </a:p>
          <a:p>
            <a:pPr algn="ctr">
              <a:buNone/>
            </a:pPr>
            <a:r>
              <a:rPr lang="ru-RU" sz="1600" b="1" i="1" dirty="0" smtClean="0">
                <a:solidFill>
                  <a:srgbClr val="850E01"/>
                </a:solidFill>
                <a:latin typeface="Times New Roman" pitchFamily="18" charset="0"/>
                <a:cs typeface="Times New Roman" pitchFamily="18" charset="0"/>
              </a:rPr>
              <a:t> </a:t>
            </a:r>
            <a:r>
              <a:rPr lang="ru-RU" sz="1600" dirty="0" smtClean="0">
                <a:solidFill>
                  <a:srgbClr val="850E01"/>
                </a:solidFill>
                <a:latin typeface="Times New Roman" pitchFamily="18" charset="0"/>
                <a:cs typeface="Times New Roman" pitchFamily="18" charset="0"/>
              </a:rPr>
              <a:t>II. Образовательные:</a:t>
            </a:r>
          </a:p>
          <a:p>
            <a:pPr marL="342900" indent="-342900" algn="just">
              <a:buClr>
                <a:srgbClr val="850E01"/>
              </a:buClr>
              <a:buNone/>
            </a:pPr>
            <a:r>
              <a:rPr lang="ru-RU" sz="1600" dirty="0" smtClean="0">
                <a:solidFill>
                  <a:schemeClr val="accent5"/>
                </a:solidFill>
                <a:latin typeface="Times New Roman" pitchFamily="18" charset="0"/>
                <a:cs typeface="Times New Roman" pitchFamily="18" charset="0"/>
              </a:rPr>
              <a:t>1.</a:t>
            </a:r>
            <a:r>
              <a:rPr lang="ru-RU" sz="1600" dirty="0" smtClean="0">
                <a:solidFill>
                  <a:srgbClr val="000032"/>
                </a:solidFill>
                <a:latin typeface="Times New Roman" pitchFamily="18" charset="0"/>
                <a:cs typeface="Times New Roman" pitchFamily="18" charset="0"/>
              </a:rPr>
              <a:t>Вооружить дошкольников знаниями о пользе упражнений с </a:t>
            </a:r>
            <a:r>
              <a:rPr lang="ru-RU" sz="1600" dirty="0" err="1" smtClean="0">
                <a:solidFill>
                  <a:srgbClr val="000032"/>
                </a:solidFill>
                <a:latin typeface="Times New Roman" pitchFamily="18" charset="0"/>
                <a:cs typeface="Times New Roman" pitchFamily="18" charset="0"/>
              </a:rPr>
              <a:t>фитболами</a:t>
            </a:r>
            <a:r>
              <a:rPr lang="ru-RU" sz="1600" dirty="0" smtClean="0">
                <a:solidFill>
                  <a:srgbClr val="000032"/>
                </a:solidFill>
                <a:latin typeface="Times New Roman" pitchFamily="18" charset="0"/>
                <a:cs typeface="Times New Roman" pitchFamily="18" charset="0"/>
              </a:rPr>
              <a:t>.</a:t>
            </a:r>
          </a:p>
          <a:p>
            <a:pPr marL="342900" indent="-342900" algn="just">
              <a:buClr>
                <a:srgbClr val="850E01"/>
              </a:buClr>
              <a:buNone/>
            </a:pPr>
            <a:r>
              <a:rPr lang="ru-RU" sz="1600" dirty="0" smtClean="0">
                <a:solidFill>
                  <a:schemeClr val="accent5"/>
                </a:solidFill>
                <a:latin typeface="Times New Roman" pitchFamily="18" charset="0"/>
                <a:cs typeface="Times New Roman" pitchFamily="18" charset="0"/>
              </a:rPr>
              <a:t>2.</a:t>
            </a:r>
            <a:r>
              <a:rPr lang="ru-RU" sz="1600" dirty="0" smtClean="0">
                <a:solidFill>
                  <a:srgbClr val="000032"/>
                </a:solidFill>
                <a:latin typeface="Times New Roman" pitchFamily="18" charset="0"/>
                <a:cs typeface="Times New Roman" pitchFamily="18" charset="0"/>
              </a:rPr>
              <a:t>Содействовать формированию жизненно необходимых двигательных умений и навыков детей в соответствии с их индивидуальными и возрастными особенностями. Развитие физических качеств. </a:t>
            </a:r>
          </a:p>
          <a:p>
            <a:pPr marL="342900" indent="-342900" algn="just">
              <a:buClr>
                <a:srgbClr val="850E01"/>
              </a:buClr>
              <a:buNone/>
            </a:pPr>
            <a:r>
              <a:rPr lang="ru-RU" sz="1600" dirty="0" smtClean="0">
                <a:solidFill>
                  <a:schemeClr val="accent5"/>
                </a:solidFill>
                <a:latin typeface="Times New Roman" pitchFamily="18" charset="0"/>
                <a:cs typeface="Times New Roman" pitchFamily="18" charset="0"/>
              </a:rPr>
              <a:t>3.</a:t>
            </a:r>
            <a:r>
              <a:rPr lang="ru-RU" sz="1600" dirty="0" smtClean="0">
                <a:solidFill>
                  <a:srgbClr val="000032"/>
                </a:solidFill>
                <a:latin typeface="Times New Roman" pitchFamily="18" charset="0"/>
                <a:cs typeface="Times New Roman" pitchFamily="18" charset="0"/>
              </a:rPr>
              <a:t>Способствовать развитию культуры движения  и потребности в занятиях физическими упражнениями.</a:t>
            </a:r>
          </a:p>
          <a:p>
            <a:pPr algn="ctr">
              <a:buNone/>
            </a:pPr>
            <a:r>
              <a:rPr lang="ru-RU" sz="1600" dirty="0" smtClean="0">
                <a:solidFill>
                  <a:srgbClr val="850E01"/>
                </a:solidFill>
                <a:latin typeface="Times New Roman" pitchFamily="18" charset="0"/>
                <a:cs typeface="Times New Roman" pitchFamily="18" charset="0"/>
              </a:rPr>
              <a:t>III. Воспитательные:</a:t>
            </a:r>
          </a:p>
          <a:p>
            <a:pPr marL="342900" indent="-342900" algn="just">
              <a:buClr>
                <a:srgbClr val="850E01"/>
              </a:buClr>
              <a:buNone/>
            </a:pPr>
            <a:r>
              <a:rPr lang="ru-RU" sz="1600" dirty="0" smtClean="0">
                <a:solidFill>
                  <a:schemeClr val="accent5"/>
                </a:solidFill>
                <a:latin typeface="Times New Roman" pitchFamily="18" charset="0"/>
                <a:cs typeface="Times New Roman" pitchFamily="18" charset="0"/>
              </a:rPr>
              <a:t>1.</a:t>
            </a:r>
            <a:r>
              <a:rPr lang="ru-RU" sz="1600" dirty="0" smtClean="0">
                <a:solidFill>
                  <a:srgbClr val="000032"/>
                </a:solidFill>
                <a:latin typeface="Times New Roman" pitchFamily="18" charset="0"/>
                <a:cs typeface="Times New Roman" pitchFamily="18" charset="0"/>
              </a:rPr>
              <a:t>Воспитывать положительное отношение к физическим упражнениям, подвижным играм, закаливающим процедурам. </a:t>
            </a:r>
          </a:p>
          <a:p>
            <a:pPr marL="342900" indent="-342900">
              <a:buClr>
                <a:srgbClr val="850E01"/>
              </a:buClr>
              <a:buNone/>
            </a:pPr>
            <a:r>
              <a:rPr lang="ru-RU" sz="1600" dirty="0" smtClean="0">
                <a:solidFill>
                  <a:schemeClr val="accent5"/>
                </a:solidFill>
                <a:latin typeface="Times New Roman" pitchFamily="18" charset="0"/>
                <a:cs typeface="Times New Roman" pitchFamily="18" charset="0"/>
              </a:rPr>
              <a:t>2.</a:t>
            </a:r>
            <a:r>
              <a:rPr lang="ru-RU" sz="1600" dirty="0" smtClean="0">
                <a:solidFill>
                  <a:srgbClr val="000032"/>
                </a:solidFill>
                <a:latin typeface="Times New Roman" pitchFamily="18" charset="0"/>
                <a:cs typeface="Times New Roman" pitchFamily="18" charset="0"/>
              </a:rPr>
              <a:t>Развивать чувство товарищества и взаимопомощи, инициативу.</a:t>
            </a:r>
          </a:p>
          <a:p>
            <a:pPr marL="342900" indent="-342900">
              <a:buClr>
                <a:srgbClr val="850E01"/>
              </a:buClr>
              <a:buNone/>
            </a:pPr>
            <a:r>
              <a:rPr lang="ru-RU" sz="1600" dirty="0" smtClean="0">
                <a:solidFill>
                  <a:schemeClr val="accent5"/>
                </a:solidFill>
                <a:latin typeface="Times New Roman" pitchFamily="18" charset="0"/>
                <a:cs typeface="Times New Roman" pitchFamily="18" charset="0"/>
              </a:rPr>
              <a:t>3.</a:t>
            </a:r>
            <a:r>
              <a:rPr lang="ru-RU" sz="1600" dirty="0" smtClean="0">
                <a:solidFill>
                  <a:srgbClr val="000032"/>
                </a:solidFill>
                <a:latin typeface="Times New Roman" pitchFamily="18" charset="0"/>
                <a:cs typeface="Times New Roman" pitchFamily="18" charset="0"/>
              </a:rPr>
              <a:t>Способствовать развитию самоконтроля и самооценки.</a:t>
            </a:r>
          </a:p>
          <a:p>
            <a:pPr marL="342900" indent="-342900">
              <a:buClr>
                <a:srgbClr val="850E01"/>
              </a:buClr>
              <a:buNone/>
            </a:pPr>
            <a:r>
              <a:rPr lang="ru-RU" sz="1600" dirty="0" smtClean="0">
                <a:solidFill>
                  <a:schemeClr val="accent5"/>
                </a:solidFill>
                <a:latin typeface="Times New Roman" pitchFamily="18" charset="0"/>
                <a:cs typeface="Times New Roman" pitchFamily="18" charset="0"/>
              </a:rPr>
              <a:t>4.</a:t>
            </a:r>
            <a:r>
              <a:rPr lang="ru-RU" sz="1600" dirty="0" smtClean="0">
                <a:solidFill>
                  <a:srgbClr val="000032"/>
                </a:solidFill>
                <a:latin typeface="Times New Roman" pitchFamily="18" charset="0"/>
                <a:cs typeface="Times New Roman" pitchFamily="18" charset="0"/>
              </a:rPr>
              <a:t>Воспитывать трудолюбие и стремление к достижению поставленной цели</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b="1" i="1" dirty="0" smtClean="0">
                <a:solidFill>
                  <a:srgbClr val="B80000"/>
                </a:solidFill>
                <a:effectLst/>
                <a:latin typeface="Times New Roman" pitchFamily="18" charset="0"/>
                <a:cs typeface="Times New Roman" pitchFamily="18" charset="0"/>
              </a:rPr>
              <a:t/>
            </a:r>
            <a:br>
              <a:rPr lang="ru-RU" sz="4400" b="1" i="1" dirty="0" smtClean="0">
                <a:solidFill>
                  <a:srgbClr val="B80000"/>
                </a:solidFill>
                <a:effectLst/>
                <a:latin typeface="Times New Roman" pitchFamily="18" charset="0"/>
                <a:cs typeface="Times New Roman" pitchFamily="18" charset="0"/>
              </a:rPr>
            </a:br>
            <a:r>
              <a:rPr lang="ru-RU" sz="4400" b="1" i="1" dirty="0" smtClean="0">
                <a:solidFill>
                  <a:srgbClr val="B80000"/>
                </a:solidFill>
                <a:effectLst/>
                <a:latin typeface="Times New Roman" pitchFamily="18" charset="0"/>
                <a:cs typeface="Times New Roman" pitchFamily="18" charset="0"/>
              </a:rPr>
              <a:t>ПРАВИЛА РАБОТЫ НА ФИТБОЛЕ </a:t>
            </a:r>
            <a:r>
              <a:rPr lang="ru-RU" sz="4400" b="1" i="1" dirty="0" smtClean="0">
                <a:solidFill>
                  <a:srgbClr val="B8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b="1" i="1" dirty="0" smtClean="0">
                <a:solidFill>
                  <a:srgbClr val="B80000"/>
                </a:solidFill>
                <a:effectLst>
                  <a:outerShdw blurRad="38100" dist="38100" dir="2700000" algn="tl">
                    <a:srgbClr val="000000">
                      <a:alpha val="43137"/>
                    </a:srgbClr>
                  </a:outerShdw>
                </a:effectLst>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a:bodyPr>
          <a:lstStyle/>
          <a:p>
            <a:pPr marL="425196" indent="-342900">
              <a:buNone/>
            </a:pPr>
            <a:endParaRPr lang="ru-RU" sz="2000" dirty="0" smtClean="0">
              <a:solidFill>
                <a:schemeClr val="bg2">
                  <a:lumMod val="50000"/>
                </a:schemeClr>
              </a:solidFill>
              <a:latin typeface="Times New Roman" pitchFamily="18" charset="0"/>
              <a:cs typeface="Times New Roman" pitchFamily="18" charset="0"/>
            </a:endParaRPr>
          </a:p>
          <a:p>
            <a:pPr marL="425196" indent="-342900">
              <a:buNone/>
            </a:pPr>
            <a:r>
              <a:rPr lang="ru-RU" sz="2000" dirty="0" smtClean="0">
                <a:solidFill>
                  <a:schemeClr val="accent5"/>
                </a:solidFill>
                <a:latin typeface="Times New Roman" pitchFamily="18" charset="0"/>
                <a:cs typeface="Times New Roman" pitchFamily="18" charset="0"/>
              </a:rPr>
              <a:t>1.</a:t>
            </a:r>
            <a:r>
              <a:rPr lang="ru-RU" sz="2000" dirty="0" smtClean="0">
                <a:solidFill>
                  <a:srgbClr val="000032"/>
                </a:solidFill>
                <a:latin typeface="Times New Roman" pitchFamily="18" charset="0"/>
                <a:cs typeface="Times New Roman" pitchFamily="18" charset="0"/>
              </a:rPr>
              <a:t>Спортивная одежда без металлических предметов, молний, застёжек</a:t>
            </a:r>
          </a:p>
          <a:p>
            <a:pPr marL="425196" indent="-342900">
              <a:buNone/>
            </a:pPr>
            <a:r>
              <a:rPr lang="ru-RU" sz="2000" dirty="0" smtClean="0">
                <a:solidFill>
                  <a:schemeClr val="accent5"/>
                </a:solidFill>
                <a:latin typeface="Times New Roman" pitchFamily="18" charset="0"/>
                <a:cs typeface="Times New Roman" pitchFamily="18" charset="0"/>
              </a:rPr>
              <a:t>2.</a:t>
            </a:r>
            <a:r>
              <a:rPr lang="ru-RU" sz="2000" dirty="0" smtClean="0">
                <a:solidFill>
                  <a:srgbClr val="000032"/>
                </a:solidFill>
                <a:latin typeface="Times New Roman" pitchFamily="18" charset="0"/>
                <a:cs typeface="Times New Roman" pitchFamily="18" charset="0"/>
              </a:rPr>
              <a:t> Подбор мяча по росту занимающегося</a:t>
            </a:r>
          </a:p>
          <a:p>
            <a:pPr marL="425196" indent="-342900">
              <a:buNone/>
            </a:pPr>
            <a:r>
              <a:rPr lang="ru-RU" sz="2000" dirty="0" smtClean="0">
                <a:solidFill>
                  <a:schemeClr val="accent5"/>
                </a:solidFill>
                <a:latin typeface="Times New Roman" pitchFamily="18" charset="0"/>
                <a:cs typeface="Times New Roman" pitchFamily="18" charset="0"/>
              </a:rPr>
              <a:t>3.</a:t>
            </a:r>
            <a:r>
              <a:rPr lang="ru-RU" sz="2000" dirty="0" smtClean="0">
                <a:solidFill>
                  <a:srgbClr val="000032"/>
                </a:solidFill>
                <a:latin typeface="Times New Roman" pitchFamily="18" charset="0"/>
                <a:cs typeface="Times New Roman" pitchFamily="18" charset="0"/>
              </a:rPr>
              <a:t> Дистанция между занимающимися не менее 1 метра</a:t>
            </a:r>
          </a:p>
          <a:p>
            <a:pPr marL="425196" indent="-342900">
              <a:buNone/>
            </a:pPr>
            <a:r>
              <a:rPr lang="ru-RU" sz="2000" dirty="0" smtClean="0">
                <a:solidFill>
                  <a:schemeClr val="accent5"/>
                </a:solidFill>
                <a:latin typeface="Times New Roman" pitchFamily="18" charset="0"/>
                <a:cs typeface="Times New Roman" pitchFamily="18" charset="0"/>
              </a:rPr>
              <a:t>4.</a:t>
            </a:r>
            <a:r>
              <a:rPr lang="ru-RU" sz="2000" dirty="0" smtClean="0">
                <a:solidFill>
                  <a:srgbClr val="000032"/>
                </a:solidFill>
                <a:latin typeface="Times New Roman" pitchFamily="18" charset="0"/>
                <a:cs typeface="Times New Roman" pitchFamily="18" charset="0"/>
              </a:rPr>
              <a:t> Не используются скручивания в шейном и поясничном отделах позвоночника</a:t>
            </a:r>
          </a:p>
          <a:p>
            <a:pPr marL="425196" indent="-342900">
              <a:buNone/>
            </a:pPr>
            <a:r>
              <a:rPr lang="ru-RU" sz="2000" dirty="0" smtClean="0">
                <a:solidFill>
                  <a:schemeClr val="accent5"/>
                </a:solidFill>
                <a:latin typeface="Times New Roman" pitchFamily="18" charset="0"/>
                <a:cs typeface="Times New Roman" pitchFamily="18" charset="0"/>
              </a:rPr>
              <a:t>5. </a:t>
            </a:r>
            <a:r>
              <a:rPr lang="ru-RU" sz="2000" dirty="0" smtClean="0">
                <a:solidFill>
                  <a:srgbClr val="000032"/>
                </a:solidFill>
                <a:latin typeface="Times New Roman" pitchFamily="18" charset="0"/>
                <a:cs typeface="Times New Roman" pitchFamily="18" charset="0"/>
              </a:rPr>
              <a:t>Упражнения не должны причинять боль или вызывать дискомфорт</a:t>
            </a:r>
          </a:p>
          <a:p>
            <a:pPr marL="425196" indent="-342900">
              <a:buNone/>
            </a:pPr>
            <a:r>
              <a:rPr lang="ru-RU" sz="2000" dirty="0" smtClean="0">
                <a:solidFill>
                  <a:schemeClr val="accent5"/>
                </a:solidFill>
                <a:latin typeface="Times New Roman" pitchFamily="18" charset="0"/>
                <a:cs typeface="Times New Roman" pitchFamily="18" charset="0"/>
              </a:rPr>
              <a:t>6.</a:t>
            </a:r>
            <a:r>
              <a:rPr lang="ru-RU" sz="2000" dirty="0" smtClean="0">
                <a:solidFill>
                  <a:srgbClr val="000032"/>
                </a:solidFill>
                <a:latin typeface="Times New Roman" pitchFamily="18" charset="0"/>
                <a:cs typeface="Times New Roman" pitchFamily="18" charset="0"/>
              </a:rPr>
              <a:t> Исключение резких и быстрых движений</a:t>
            </a:r>
          </a:p>
          <a:p>
            <a:pPr marL="425196" indent="-342900">
              <a:buNone/>
            </a:pPr>
            <a:r>
              <a:rPr lang="ru-RU" sz="2000" dirty="0" smtClean="0">
                <a:solidFill>
                  <a:schemeClr val="accent5"/>
                </a:solidFill>
                <a:latin typeface="Times New Roman" pitchFamily="18" charset="0"/>
                <a:cs typeface="Times New Roman" pitchFamily="18" charset="0"/>
              </a:rPr>
              <a:t>7. </a:t>
            </a:r>
            <a:r>
              <a:rPr lang="ru-RU" sz="2000" dirty="0" smtClean="0">
                <a:solidFill>
                  <a:srgbClr val="000032"/>
                </a:solidFill>
                <a:latin typeface="Times New Roman" pitchFamily="18" charset="0"/>
                <a:cs typeface="Times New Roman" pitchFamily="18" charset="0"/>
              </a:rPr>
              <a:t>Не злоупотреблять статическими упражнениями в И.П. – лёжа животом на мяче </a:t>
            </a:r>
          </a:p>
          <a:p>
            <a:pPr marL="425196" indent="-342900">
              <a:buNone/>
            </a:pPr>
            <a:endParaRPr lang="ru-RU" sz="1600" b="1" i="1" dirty="0" smtClean="0">
              <a:solidFill>
                <a:srgbClr val="000032"/>
              </a:solidFill>
              <a:effectLst>
                <a:outerShdw blurRad="38100" dist="38100" dir="2700000" algn="tl">
                  <a:srgbClr val="000000">
                    <a:alpha val="43137"/>
                  </a:srgbClr>
                </a:outerShdw>
              </a:effectLst>
              <a:latin typeface="Times New Roman" pitchFamily="18" charset="0"/>
              <a:cs typeface="Times New Roman" pitchFamily="18" charset="0"/>
            </a:endParaRPr>
          </a:p>
          <a:p>
            <a:pPr marL="425196" indent="-342900">
              <a:buNone/>
            </a:pPr>
            <a:endParaRPr lang="ru-RU" sz="1600" dirty="0" smtClean="0">
              <a:solidFill>
                <a:srgbClr val="000032"/>
              </a:solidFill>
              <a:latin typeface="Times New Roman" pitchFamily="18" charset="0"/>
              <a:cs typeface="Times New Roman" pitchFamily="18" charset="0"/>
            </a:endParaRPr>
          </a:p>
          <a:p>
            <a:pPr marL="425196" indent="-342900">
              <a:buNone/>
            </a:pPr>
            <a:endParaRPr lang="ru-RU" sz="1600" dirty="0" smtClean="0">
              <a:solidFill>
                <a:srgbClr val="000032"/>
              </a:solidFill>
              <a:latin typeface="Times New Roman" pitchFamily="18" charset="0"/>
              <a:cs typeface="Times New Roman" pitchFamily="18" charset="0"/>
            </a:endParaRPr>
          </a:p>
          <a:p>
            <a:pPr marL="425196" indent="-342900">
              <a:buAutoNum type="arabicPeriod"/>
            </a:pPr>
            <a:endParaRPr lang="ru-RU" sz="1600" dirty="0" smtClean="0">
              <a:solidFill>
                <a:srgbClr val="000032"/>
              </a:solidFill>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b="1" i="1" dirty="0" smtClean="0">
                <a:solidFill>
                  <a:srgbClr val="B80000"/>
                </a:solidFill>
                <a:effectLst/>
                <a:latin typeface="Times New Roman" pitchFamily="18" charset="0"/>
                <a:cs typeface="Times New Roman" pitchFamily="18" charset="0"/>
              </a:rPr>
              <a:t>Классификация </a:t>
            </a:r>
            <a:br>
              <a:rPr lang="ru-RU" sz="4400" b="1" i="1" dirty="0" smtClean="0">
                <a:solidFill>
                  <a:srgbClr val="B80000"/>
                </a:solidFill>
                <a:effectLst/>
                <a:latin typeface="Times New Roman" pitchFamily="18" charset="0"/>
                <a:cs typeface="Times New Roman" pitchFamily="18" charset="0"/>
              </a:rPr>
            </a:br>
            <a:r>
              <a:rPr lang="ru-RU" sz="4400" b="1" i="1" dirty="0" smtClean="0">
                <a:solidFill>
                  <a:srgbClr val="B80000"/>
                </a:solidFill>
                <a:effectLst/>
                <a:latin typeface="Times New Roman" pitchFamily="18" charset="0"/>
                <a:cs typeface="Times New Roman" pitchFamily="18" charset="0"/>
              </a:rPr>
              <a:t>по использованию мяча</a:t>
            </a:r>
            <a:endParaRPr lang="ru-RU" dirty="0">
              <a:effectLst/>
            </a:endParaRPr>
          </a:p>
        </p:txBody>
      </p:sp>
      <p:sp>
        <p:nvSpPr>
          <p:cNvPr id="3" name="Содержимое 2"/>
          <p:cNvSpPr>
            <a:spLocks noGrp="1"/>
          </p:cNvSpPr>
          <p:nvPr>
            <p:ph idx="1"/>
          </p:nvPr>
        </p:nvSpPr>
        <p:spPr/>
        <p:txBody>
          <a:bodyPr/>
          <a:lstStyle/>
          <a:p>
            <a:pPr algn="ctr">
              <a:buNone/>
            </a:pPr>
            <a:endParaRPr lang="ru-RU" sz="4000" b="1" dirty="0" smtClean="0">
              <a:solidFill>
                <a:srgbClr val="FF0000"/>
              </a:solidFill>
              <a:latin typeface="Times New Roman" pitchFamily="18" charset="0"/>
              <a:cs typeface="Times New Roman" pitchFamily="18" charset="0"/>
            </a:endParaRPr>
          </a:p>
          <a:p>
            <a:pPr algn="ctr">
              <a:buNone/>
            </a:pPr>
            <a:r>
              <a:rPr lang="ru-RU" sz="4000" b="1" i="1" dirty="0" smtClean="0">
                <a:solidFill>
                  <a:srgbClr val="FF0000"/>
                </a:solidFill>
                <a:latin typeface="Times New Roman" pitchFamily="18" charset="0"/>
                <a:cs typeface="Times New Roman" pitchFamily="18" charset="0"/>
              </a:rPr>
              <a:t>Как предмет -</a:t>
            </a:r>
          </a:p>
          <a:p>
            <a:pPr algn="ctr" fontAlgn="base">
              <a:buNone/>
            </a:pPr>
            <a:r>
              <a:rPr lang="ru-RU" dirty="0" smtClean="0"/>
              <a:t>    </a:t>
            </a:r>
            <a:r>
              <a:rPr lang="ru-RU" dirty="0" smtClean="0">
                <a:latin typeface="Times New Roman" pitchFamily="18" charset="0"/>
                <a:cs typeface="Times New Roman" pitchFamily="18" charset="0"/>
              </a:rPr>
              <a:t>можно выполнять различные </a:t>
            </a:r>
            <a:r>
              <a:rPr lang="ru-RU" dirty="0" err="1" smtClean="0">
                <a:latin typeface="Times New Roman" pitchFamily="18" charset="0"/>
                <a:cs typeface="Times New Roman" pitchFamily="18" charset="0"/>
              </a:rPr>
              <a:t>общеразвивающие</a:t>
            </a:r>
            <a:r>
              <a:rPr lang="ru-RU" dirty="0" smtClean="0">
                <a:latin typeface="Times New Roman" pitchFamily="18" charset="0"/>
                <a:cs typeface="Times New Roman" pitchFamily="18" charset="0"/>
              </a:rPr>
              <a:t> упражнения с мячом в руках в различных исходных положениях (стоя, сидя, лёжа), а также броски, ловлю, удары об пол (ведение) и т. д.</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6" name="Picture 6" descr="C:\Users\User\AppData\Local\Temp\6c7b501e-0558-41e6-a2f9-960579326e54_Attachments_timashewa.swetlana@yandex.ru_2025-02-19_14-04-42.zip.e54\IMG_20250219_111707_205.jpg"/>
          <p:cNvPicPr>
            <a:picLocks noChangeAspect="1" noChangeArrowheads="1"/>
          </p:cNvPicPr>
          <p:nvPr/>
        </p:nvPicPr>
        <p:blipFill>
          <a:blip r:embed="rId2"/>
          <a:srcRect/>
          <a:stretch>
            <a:fillRect/>
          </a:stretch>
        </p:blipFill>
        <p:spPr bwMode="auto">
          <a:xfrm>
            <a:off x="214282" y="642918"/>
            <a:ext cx="4183339" cy="5554641"/>
          </a:xfrm>
          <a:prstGeom prst="rect">
            <a:avLst/>
          </a:prstGeom>
          <a:noFill/>
        </p:spPr>
      </p:pic>
      <p:pic>
        <p:nvPicPr>
          <p:cNvPr id="15368" name="Picture 8" descr="C:\Users\User\AppData\Local\Temp\5bfaf63b-2617-4186-ba09-481ee5a1a106_Attachments_timashewa.swetlana@yandex.ru_2025-02-19_14-04-42.zip.106\IMG_20250219_111706_919.jpg"/>
          <p:cNvPicPr>
            <a:picLocks noChangeAspect="1" noChangeArrowheads="1"/>
          </p:cNvPicPr>
          <p:nvPr/>
        </p:nvPicPr>
        <p:blipFill>
          <a:blip r:embed="rId3"/>
          <a:srcRect/>
          <a:stretch>
            <a:fillRect/>
          </a:stretch>
        </p:blipFill>
        <p:spPr bwMode="auto">
          <a:xfrm>
            <a:off x="4714876" y="619501"/>
            <a:ext cx="4214172" cy="559558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327</TotalTime>
  <Words>817</Words>
  <Application>Microsoft Office PowerPoint</Application>
  <PresentationFormat>Экран (4:3)</PresentationFormat>
  <Paragraphs>102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Солнцестояние</vt:lpstr>
      <vt:lpstr>          Государственное бюджетное общеобразовательное учреждение Самарской области средняя общеобразовательная школа пос. Сургут муниципального района Сергиевский структурное подразделение детский сад «Петушок» </vt:lpstr>
      <vt:lpstr>Слайд 2</vt:lpstr>
      <vt:lpstr>Технология  фитбол - гимнастики</vt:lpstr>
      <vt:lpstr>Преимущества упражнений с ФИТБОЛОМ</vt:lpstr>
      <vt:lpstr>Цели:</vt:lpstr>
      <vt:lpstr>Задачи:</vt:lpstr>
      <vt:lpstr> ПРАВИЛА РАБОТЫ НА ФИТБОЛЕ  </vt:lpstr>
      <vt:lpstr>Классификация  по использованию мяча</vt:lpstr>
      <vt:lpstr>Слайд 9</vt:lpstr>
      <vt:lpstr>Как опора - </vt:lpstr>
      <vt:lpstr>Как ориентир -</vt:lpstr>
      <vt:lpstr>Как тренажёр - </vt:lpstr>
      <vt:lpstr>Как отягощение - </vt:lpstr>
      <vt:lpstr>Как массажёр - </vt:lpstr>
      <vt:lpstr>Слайд 15</vt:lpstr>
      <vt:lpstr>Использование ФИТБОЛА в группе </vt:lpstr>
      <vt:lpstr>Слайд 17</vt:lpstr>
      <vt:lpstr> </vt:lpstr>
      <vt:lpstr>Слайд 19</vt:lpstr>
      <vt:lpstr>Результаты фитбол -гимнастики</vt:lpstr>
      <vt:lpstr>Вывод:</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общеобразовательное учреждение Самарской области средняя общеобразовательная школа пос. Сургут муниципального района Сергиевский структурное подразделение детский сад «Петушок»</dc:title>
  <dc:creator>User</dc:creator>
  <cp:lastModifiedBy>User</cp:lastModifiedBy>
  <cp:revision>25</cp:revision>
  <dcterms:created xsi:type="dcterms:W3CDTF">2025-02-04T08:41:44Z</dcterms:created>
  <dcterms:modified xsi:type="dcterms:W3CDTF">2025-02-20T08:54:54Z</dcterms:modified>
</cp:coreProperties>
</file>