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93" r:id="rId2"/>
    <p:sldId id="25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9" r:id="rId24"/>
    <p:sldId id="270" r:id="rId25"/>
    <p:sldId id="272" r:id="rId26"/>
    <p:sldId id="273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33CC33"/>
    <a:srgbClr val="FF0066"/>
    <a:srgbClr val="921A67"/>
    <a:srgbClr val="17A9D7"/>
    <a:srgbClr val="FCF96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670" autoAdjust="0"/>
  </p:normalViewPr>
  <p:slideViewPr>
    <p:cSldViewPr>
      <p:cViewPr varScale="1">
        <p:scale>
          <a:sx n="73" d="100"/>
          <a:sy n="7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5D82457-C9AA-44F7-8243-35644A9E5C26}" type="slidenum">
              <a:rPr lang="ru-RU" altLang="ru-RU" smtClean="0"/>
              <a:pPr lvl="1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77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5481330-8B13-4B3B-AC3A-C206B6E92E2C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1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5481330-8B13-4B3B-AC3A-C206B6E92E2C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7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5481330-8B13-4B3B-AC3A-C206B6E92E2C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3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5481330-8B13-4B3B-AC3A-C206B6E92E2C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5481330-8B13-4B3B-AC3A-C206B6E92E2C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02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5481330-8B13-4B3B-AC3A-C206B6E92E2C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8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8A5342B-6EB0-4AA4-8952-A82283F58047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30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F32C57C-0308-4A46-92B7-CF274961FDF1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3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D2C00D3-0C60-4299-82E1-33D21D9A91DB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0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E05851E-3332-4E50-B26E-B25875058DA0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ED3EAAA-906A-4F63-89BF-D6A6381C9E93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5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B169C25-AE71-4EE6-9B46-7066486613BA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0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000870C-639E-4131-9AF7-F1FA9259CA90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557E789-B720-4ABD-BB30-5E9504D546BA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5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7138868-072C-4DD7-9292-35F01884AB91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3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6CA7214-2280-4D64-8AAD-90AAD641F2DE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1"/>
            <a:fld id="{65481330-8B13-4B3B-AC3A-C206B6E92E2C}" type="slidenum">
              <a:rPr lang="ru-RU" altLang="ru-RU" smtClean="0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86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2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7.xml"/><Relationship Id="rId10" Type="http://schemas.openxmlformats.org/officeDocument/2006/relationships/slide" Target="slide19.xml"/><Relationship Id="rId19" Type="http://schemas.openxmlformats.org/officeDocument/2006/relationships/slide" Target="slide21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2836"/>
            <a:ext cx="7772400" cy="25781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Своя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теме: </a:t>
            </a:r>
            <a:r>
              <a:rPr lang="ru-RU" sz="8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КЛЕТКА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8000" b="1" dirty="0" smtClean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584324" y="404813"/>
            <a:ext cx="6444059" cy="1462087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hlinkClick r:id="rId2" action="ppaction://hlinksldjump"/>
              </a:rPr>
              <a:t>30</a:t>
            </a:r>
            <a:endParaRPr lang="ru-RU" sz="4000" b="1" dirty="0" smtClean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995142"/>
            <a:ext cx="6711654" cy="4195481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dirty="0" smtClean="0"/>
              <a:t>Обнаружил в растительных клетках ядро – важнейшую составную часть клетки.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4400" b="1" dirty="0" smtClean="0"/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3212211" y="5488399"/>
            <a:ext cx="3455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dirty="0">
                <a:solidFill>
                  <a:schemeClr val="accent2"/>
                </a:solidFill>
                <a:latin typeface="Arial" panose="020B0604020202020204" pitchFamily="34" charset="0"/>
              </a:rPr>
              <a:t>Роберт Броун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936365" y="255056"/>
            <a:ext cx="7200031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hlinkClick r:id="rId2" action="ppaction://hlinksldjump"/>
              </a:rPr>
              <a:t>История </a:t>
            </a:r>
            <a:br>
              <a:rPr lang="ru-RU" sz="4000" b="1" dirty="0" smtClean="0">
                <a:hlinkClick r:id="rId2" action="ppaction://hlinksldjump"/>
              </a:rPr>
            </a:br>
            <a:r>
              <a:rPr lang="ru-RU" sz="4000" b="1" dirty="0" smtClean="0">
                <a:hlinkClick r:id="rId2" action="ppaction://hlinksldjump"/>
              </a:rPr>
              <a:t>40</a:t>
            </a:r>
            <a:endParaRPr lang="ru-RU" sz="4000" b="1" dirty="0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80490" y="2348880"/>
            <a:ext cx="8269423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/>
              <a:t>Обнаружил яйцеклетку млекопитающих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0208" y="5049180"/>
            <a:ext cx="2143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Карл Бэр</a:t>
            </a:r>
            <a:endParaRPr lang="ru-RU" alt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421091" y="296652"/>
            <a:ext cx="6552915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</a:t>
            </a:r>
            <a:r>
              <a:rPr lang="ru-RU" sz="4000" b="1" dirty="0" smtClean="0"/>
              <a:t> </a:t>
            </a:r>
            <a:r>
              <a:rPr lang="ru-RU" sz="4000" b="1" dirty="0" smtClean="0">
                <a:hlinkClick r:id="rId2" action="ppaction://hlinksldjump"/>
              </a:rPr>
              <a:t/>
            </a:r>
            <a:br>
              <a:rPr lang="ru-RU" sz="4000" b="1" dirty="0" smtClean="0">
                <a:hlinkClick r:id="rId2" action="ppaction://hlinksldjump"/>
              </a:rPr>
            </a:br>
            <a:r>
              <a:rPr lang="ru-RU" sz="4000" b="1" dirty="0" smtClean="0">
                <a:hlinkClick r:id="rId2" action="ppaction://hlinksldjump"/>
              </a:rPr>
              <a:t>50</a:t>
            </a:r>
            <a:endParaRPr lang="ru-RU"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701675" y="2259013"/>
            <a:ext cx="8442325" cy="3527425"/>
          </a:xfrm>
        </p:spPr>
        <p:txBody>
          <a:bodyPr/>
          <a:lstStyle/>
          <a:p>
            <a:pPr>
              <a:buNone/>
            </a:pPr>
            <a:r>
              <a:rPr lang="ru-RU" altLang="ru-RU" sz="4000" dirty="0"/>
              <a:t>Открыл явление </a:t>
            </a:r>
            <a:r>
              <a:rPr lang="ru-RU" altLang="ru-RU" sz="4000" dirty="0" smtClean="0"/>
              <a:t>фагоцитоза, что привело к появлению новой науки - иммунологии</a:t>
            </a:r>
            <a:endParaRPr lang="ru-RU" altLang="ru-RU" sz="4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4000" b="1" dirty="0" smtClean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83668" y="5140107"/>
            <a:ext cx="6227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Илья Ильич Мечников</a:t>
            </a:r>
            <a:endParaRPr lang="ru-RU" alt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250825" y="368300"/>
            <a:ext cx="7850188" cy="1692275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Органоиды</a:t>
            </a:r>
            <a:b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</a:br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10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168525"/>
            <a:ext cx="8605838" cy="4114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4800" dirty="0" smtClean="0"/>
              <a:t>Обладает избирательной проницаемостью.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59532" y="4797152"/>
            <a:ext cx="4122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Плазматическая мембрана </a:t>
            </a:r>
            <a:endParaRPr lang="ru-RU" alt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45" y="3933056"/>
            <a:ext cx="3672591" cy="2065833"/>
          </a:xfrm>
          <a:prstGeom prst="rect">
            <a:avLst/>
          </a:prstGeom>
        </p:spPr>
      </p:pic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44933" y="5995293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95288" y="301625"/>
            <a:ext cx="7524750" cy="172243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Органоиды</a:t>
            </a:r>
            <a:b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</a:b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20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82307" y="3392996"/>
            <a:ext cx="65460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Аппарат (комплекс) </a:t>
            </a:r>
            <a:r>
              <a:rPr lang="ru-RU" altLang="ru-RU" sz="3600" dirty="0" err="1">
                <a:solidFill>
                  <a:schemeClr val="accent2"/>
                </a:solidFill>
                <a:latin typeface="Arial" panose="020B0604020202020204" pitchFamily="34" charset="0"/>
              </a:rPr>
              <a:t>Гольджи</a:t>
            </a:r>
            <a:endParaRPr lang="ru-RU" alt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64" y="2384884"/>
            <a:ext cx="4140460" cy="2760307"/>
          </a:xfrm>
          <a:prstGeom prst="rect">
            <a:avLst/>
          </a:prstGeom>
        </p:spPr>
      </p:pic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892864" y="5877272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301625"/>
            <a:ext cx="7199313" cy="1866900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Органоиды</a:t>
            </a:r>
            <a:b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</a:b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30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92315" y="2168525"/>
            <a:ext cx="777240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/>
              <a:t>Структуры содержащие ферменты способные расщеплять белки, жиры.</a:t>
            </a:r>
            <a:endParaRPr lang="ru-RU" altLang="ru-RU" sz="4800" b="1" dirty="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95836" y="3176972"/>
            <a:ext cx="637222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Лизосомы</a:t>
            </a:r>
            <a:endParaRPr lang="ru-RU" altLang="ru-RU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827088" y="260350"/>
            <a:ext cx="7453312" cy="1800225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Органоиды</a:t>
            </a:r>
            <a:b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</a:b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40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40869"/>
            <a:ext cx="8605837" cy="331236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dirty="0" smtClean="0"/>
              <a:t>Являются «энергетическими станциями» клетки.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4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4789458"/>
            <a:ext cx="4284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2"/>
                </a:solidFill>
              </a:rPr>
              <a:t>Митохондрии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258888" y="260350"/>
            <a:ext cx="6191250" cy="1795463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hlink"/>
                </a:solidFill>
              </a:rPr>
              <a:t>Органоиды</a:t>
            </a:r>
            <a:br>
              <a:rPr lang="ru-RU" b="1" dirty="0" smtClean="0">
                <a:solidFill>
                  <a:schemeClr val="hlink"/>
                </a:solidFill>
              </a:rPr>
            </a:b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50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2055813"/>
            <a:ext cx="7772400" cy="2921359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400" dirty="0" smtClean="0"/>
              <a:t>Система мембран, образующих канальца, пузырьки, цистерны, трубочки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4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378510" y="4977172"/>
            <a:ext cx="6084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000"/>
              </a:spcBef>
              <a:buClr>
                <a:srgbClr val="ACD433"/>
              </a:buClr>
              <a:buSzPct val="80000"/>
              <a:defRPr/>
            </a:pPr>
            <a:r>
              <a:rPr lang="ru-RU" sz="4000" dirty="0">
                <a:solidFill>
                  <a:srgbClr val="E6C1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Эндоплазматическая сеть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403350" y="296863"/>
            <a:ext cx="6445250" cy="1722437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chemeClr val="hlink"/>
                </a:solidFill>
                <a:hlinkClick r:id="rId2" action="ppaction://hlinksldjump"/>
              </a:rPr>
              <a:t>Химический состав</a:t>
            </a:r>
            <a:br>
              <a:rPr lang="ru-RU" sz="4000" b="1" dirty="0" smtClean="0">
                <a:solidFill>
                  <a:schemeClr val="hlink"/>
                </a:solidFill>
                <a:hlinkClick r:id="rId2" action="ppaction://hlinksldjump"/>
              </a:rPr>
            </a:br>
            <a:r>
              <a:rPr lang="ru-RU" sz="4000" b="1" dirty="0" smtClean="0">
                <a:solidFill>
                  <a:schemeClr val="hlink"/>
                </a:solidFill>
                <a:hlinkClick r:id="rId2" action="ppaction://hlinksldjump"/>
              </a:rPr>
              <a:t>10</a:t>
            </a:r>
            <a:endParaRPr lang="ru-RU" sz="4000" b="1" dirty="0" smtClean="0">
              <a:solidFill>
                <a:schemeClr val="hlink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39775" y="2168525"/>
            <a:ext cx="777240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dirty="0" smtClean="0"/>
              <a:t>Органические вещества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79712" y="4225925"/>
            <a:ext cx="63727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Белки, жиры, углеводы, нуклеиновые кислоты</a:t>
            </a:r>
            <a:endParaRPr lang="ru-RU" alt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295400" y="260350"/>
            <a:ext cx="6478588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chemeClr val="hlink"/>
                </a:solidFill>
                <a:hlinkClick r:id="rId2" action="ppaction://hlinksldjump"/>
              </a:rPr>
              <a:t>Химический состав </a:t>
            </a:r>
            <a:br>
              <a:rPr lang="ru-RU" sz="4000" b="1" dirty="0" smtClean="0">
                <a:solidFill>
                  <a:schemeClr val="hlink"/>
                </a:solidFill>
                <a:hlinkClick r:id="rId2" action="ppaction://hlinksldjump"/>
              </a:rPr>
            </a:br>
            <a:r>
              <a:rPr lang="ru-RU" sz="4000" b="1" dirty="0" smtClean="0">
                <a:solidFill>
                  <a:schemeClr val="hlink"/>
                </a:solidFill>
                <a:hlinkClick r:id="rId2" action="ppaction://hlinksldjump"/>
              </a:rPr>
              <a:t>20</a:t>
            </a:r>
            <a:endParaRPr lang="ru-RU" sz="4000" b="1" dirty="0" smtClean="0">
              <a:solidFill>
                <a:schemeClr val="hlink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168525"/>
            <a:ext cx="8533196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/>
              <a:t>Химическое вещество растительной клетки, составляющее 90 % от её массы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103948" y="5534603"/>
            <a:ext cx="2628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5184775" y="0"/>
            <a:ext cx="3959225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4680000" y="568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hlinkClick r:id="rId2" action="ppaction://hlinksldjump"/>
              </a:rPr>
              <a:t>10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21"/>
          <p:cNvSpPr txBox="1">
            <a:spLocks noChangeArrowheads="1"/>
          </p:cNvSpPr>
          <p:nvPr/>
        </p:nvSpPr>
        <p:spPr bwMode="auto">
          <a:xfrm>
            <a:off x="4680000" y="1483200"/>
            <a:ext cx="792162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3" action="ppaction://hlinksldjump"/>
              </a:rPr>
              <a:t>10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22"/>
          <p:cNvSpPr>
            <a:spLocks noChangeArrowheads="1"/>
          </p:cNvSpPr>
          <p:nvPr/>
        </p:nvSpPr>
        <p:spPr bwMode="auto">
          <a:xfrm>
            <a:off x="4138613" y="0"/>
            <a:ext cx="493236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sp>
        <p:nvSpPr>
          <p:cNvPr id="4102" name="Text Box 23"/>
          <p:cNvSpPr txBox="1">
            <a:spLocks noChangeArrowheads="1"/>
          </p:cNvSpPr>
          <p:nvPr/>
        </p:nvSpPr>
        <p:spPr bwMode="auto">
          <a:xfrm>
            <a:off x="4680000" y="2530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hlinkClick r:id="rId4" action="ppaction://hlinksldjump"/>
              </a:rPr>
              <a:t>10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Rectangle 24"/>
          <p:cNvSpPr>
            <a:spLocks noChangeArrowheads="1"/>
          </p:cNvSpPr>
          <p:nvPr/>
        </p:nvSpPr>
        <p:spPr bwMode="auto">
          <a:xfrm>
            <a:off x="6948488" y="3284538"/>
            <a:ext cx="493236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sp>
        <p:nvSpPr>
          <p:cNvPr id="4104" name="Text Box 25"/>
          <p:cNvSpPr txBox="1">
            <a:spLocks noChangeArrowheads="1"/>
          </p:cNvSpPr>
          <p:nvPr/>
        </p:nvSpPr>
        <p:spPr bwMode="auto">
          <a:xfrm>
            <a:off x="4680000" y="353695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5" action="ppaction://hlinksldjump"/>
              </a:rPr>
              <a:t>10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Text Box 27"/>
          <p:cNvSpPr txBox="1">
            <a:spLocks noChangeArrowheads="1"/>
          </p:cNvSpPr>
          <p:nvPr/>
        </p:nvSpPr>
        <p:spPr bwMode="auto">
          <a:xfrm>
            <a:off x="4680000" y="4676400"/>
            <a:ext cx="757237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6" action="ppaction://hlinksldjump"/>
              </a:rPr>
              <a:t>10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Rectangle 28"/>
          <p:cNvSpPr>
            <a:spLocks noChangeArrowheads="1"/>
          </p:cNvSpPr>
          <p:nvPr/>
        </p:nvSpPr>
        <p:spPr bwMode="auto">
          <a:xfrm>
            <a:off x="4211638" y="1052513"/>
            <a:ext cx="493236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sp>
        <p:nvSpPr>
          <p:cNvPr id="4107" name="Text Box 30"/>
          <p:cNvSpPr txBox="1">
            <a:spLocks noChangeArrowheads="1"/>
          </p:cNvSpPr>
          <p:nvPr/>
        </p:nvSpPr>
        <p:spPr bwMode="auto">
          <a:xfrm>
            <a:off x="5400000" y="568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hlinkClick r:id="rId7" action="ppaction://hlinksldjump"/>
              </a:rPr>
              <a:t>20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8" name="Rectangle 31"/>
          <p:cNvSpPr>
            <a:spLocks noChangeArrowheads="1"/>
          </p:cNvSpPr>
          <p:nvPr/>
        </p:nvSpPr>
        <p:spPr bwMode="auto">
          <a:xfrm>
            <a:off x="5543550" y="1052513"/>
            <a:ext cx="4932363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sp>
        <p:nvSpPr>
          <p:cNvPr id="4109" name="Text Box 33"/>
          <p:cNvSpPr txBox="1">
            <a:spLocks noChangeArrowheads="1"/>
          </p:cNvSpPr>
          <p:nvPr/>
        </p:nvSpPr>
        <p:spPr bwMode="auto">
          <a:xfrm>
            <a:off x="5400000" y="14832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8" action="ppaction://hlinksldjump"/>
              </a:rPr>
              <a:t>20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0" name="Text Box 34"/>
          <p:cNvSpPr txBox="1">
            <a:spLocks noChangeArrowheads="1"/>
          </p:cNvSpPr>
          <p:nvPr/>
        </p:nvSpPr>
        <p:spPr bwMode="auto">
          <a:xfrm>
            <a:off x="5400000" y="2530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9" action="ppaction://hlinksldjump"/>
              </a:rPr>
              <a:t>20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Text Box 35"/>
          <p:cNvSpPr txBox="1">
            <a:spLocks noChangeArrowheads="1"/>
          </p:cNvSpPr>
          <p:nvPr/>
        </p:nvSpPr>
        <p:spPr bwMode="auto">
          <a:xfrm>
            <a:off x="5400000" y="353695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10" action="ppaction://hlinksldjump"/>
              </a:rPr>
              <a:t>20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2" name="Text Box 36"/>
          <p:cNvSpPr txBox="1">
            <a:spLocks noChangeArrowheads="1"/>
          </p:cNvSpPr>
          <p:nvPr/>
        </p:nvSpPr>
        <p:spPr bwMode="auto">
          <a:xfrm>
            <a:off x="5400000" y="46764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11" action="ppaction://hlinksldjump"/>
              </a:rPr>
              <a:t>20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3" name="Text Box 43"/>
          <p:cNvSpPr txBox="1">
            <a:spLocks noChangeArrowheads="1"/>
          </p:cNvSpPr>
          <p:nvPr/>
        </p:nvSpPr>
        <p:spPr bwMode="auto">
          <a:xfrm>
            <a:off x="6120000" y="568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12" action="ppaction://hlinksldjump"/>
              </a:rPr>
              <a:t>30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4" name="Text Box 44"/>
          <p:cNvSpPr txBox="1">
            <a:spLocks noChangeArrowheads="1"/>
          </p:cNvSpPr>
          <p:nvPr/>
        </p:nvSpPr>
        <p:spPr bwMode="auto">
          <a:xfrm>
            <a:off x="6120000" y="14832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13" action="ppaction://hlinksldjump"/>
              </a:rPr>
              <a:t>30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Text Box 45"/>
          <p:cNvSpPr txBox="1">
            <a:spLocks noChangeArrowheads="1"/>
          </p:cNvSpPr>
          <p:nvPr/>
        </p:nvSpPr>
        <p:spPr bwMode="auto">
          <a:xfrm>
            <a:off x="6120000" y="2530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14" action="ppaction://hlinksldjump"/>
              </a:rPr>
              <a:t>30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6" name="Text Box 46"/>
          <p:cNvSpPr txBox="1">
            <a:spLocks noChangeArrowheads="1"/>
          </p:cNvSpPr>
          <p:nvPr/>
        </p:nvSpPr>
        <p:spPr bwMode="auto">
          <a:xfrm>
            <a:off x="6120000" y="353695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hlinkClick r:id="rId15" action="ppaction://hlinksldjump"/>
              </a:rPr>
              <a:t>30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7" name="Text Box 48"/>
          <p:cNvSpPr txBox="1">
            <a:spLocks noChangeArrowheads="1"/>
          </p:cNvSpPr>
          <p:nvPr/>
        </p:nvSpPr>
        <p:spPr bwMode="auto">
          <a:xfrm>
            <a:off x="6120000" y="46764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16" action="ppaction://hlinksldjump"/>
              </a:rPr>
              <a:t>30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8" name="Text Box 49"/>
          <p:cNvSpPr txBox="1">
            <a:spLocks noChangeArrowheads="1"/>
          </p:cNvSpPr>
          <p:nvPr/>
        </p:nvSpPr>
        <p:spPr bwMode="auto">
          <a:xfrm>
            <a:off x="6840000" y="568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hlinkClick r:id="rId17" action="ppaction://hlinksldjump"/>
              </a:rPr>
              <a:t>40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9" name="Text Box 50"/>
          <p:cNvSpPr txBox="1">
            <a:spLocks noChangeArrowheads="1"/>
          </p:cNvSpPr>
          <p:nvPr/>
        </p:nvSpPr>
        <p:spPr bwMode="auto">
          <a:xfrm>
            <a:off x="6840000" y="2530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hlinkClick r:id="rId18" action="ppaction://hlinksldjump"/>
              </a:rPr>
              <a:t>40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0" name="Text Box 51"/>
          <p:cNvSpPr txBox="1">
            <a:spLocks noChangeArrowheads="1"/>
          </p:cNvSpPr>
          <p:nvPr/>
        </p:nvSpPr>
        <p:spPr bwMode="auto">
          <a:xfrm>
            <a:off x="6840000" y="353695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hlinkClick r:id="rId19" action="ppaction://hlinksldjump"/>
              </a:rPr>
              <a:t>40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1" name="Text Box 52"/>
          <p:cNvSpPr txBox="1">
            <a:spLocks noChangeArrowheads="1"/>
          </p:cNvSpPr>
          <p:nvPr/>
        </p:nvSpPr>
        <p:spPr bwMode="auto">
          <a:xfrm>
            <a:off x="6840000" y="46764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20" action="ppaction://hlinksldjump"/>
              </a:rPr>
              <a:t>40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2" name="Text Box 54"/>
          <p:cNvSpPr txBox="1">
            <a:spLocks noChangeArrowheads="1"/>
          </p:cNvSpPr>
          <p:nvPr/>
        </p:nvSpPr>
        <p:spPr bwMode="auto">
          <a:xfrm>
            <a:off x="6840000" y="14832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21" action="ppaction://hlinksldjump"/>
              </a:rPr>
              <a:t>40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3" name="Text Box 55"/>
          <p:cNvSpPr txBox="1">
            <a:spLocks noChangeArrowheads="1"/>
          </p:cNvSpPr>
          <p:nvPr/>
        </p:nvSpPr>
        <p:spPr bwMode="auto">
          <a:xfrm>
            <a:off x="7560000" y="568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22" action="ppaction://hlinksldjump"/>
              </a:rPr>
              <a:t>50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4" name="Text Box 56"/>
          <p:cNvSpPr txBox="1">
            <a:spLocks noChangeArrowheads="1"/>
          </p:cNvSpPr>
          <p:nvPr/>
        </p:nvSpPr>
        <p:spPr bwMode="auto">
          <a:xfrm>
            <a:off x="7560000" y="25308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hlinkClick r:id="rId23" action="ppaction://hlinksldjump"/>
              </a:rPr>
              <a:t>50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5" name="Text Box 57"/>
          <p:cNvSpPr txBox="1">
            <a:spLocks noChangeArrowheads="1"/>
          </p:cNvSpPr>
          <p:nvPr/>
        </p:nvSpPr>
        <p:spPr bwMode="auto">
          <a:xfrm>
            <a:off x="7560000" y="14832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24" action="ppaction://hlinksldjump"/>
              </a:rPr>
              <a:t>50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6" name="Text Box 58"/>
          <p:cNvSpPr txBox="1">
            <a:spLocks noChangeArrowheads="1"/>
          </p:cNvSpPr>
          <p:nvPr/>
        </p:nvSpPr>
        <p:spPr bwMode="auto">
          <a:xfrm>
            <a:off x="7595650" y="3552607"/>
            <a:ext cx="720000" cy="648000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u="sng" dirty="0">
                <a:solidFill>
                  <a:srgbClr val="000000"/>
                </a:solidFill>
                <a:latin typeface="Arial" panose="020B0604020202020204" pitchFamily="34" charset="0"/>
                <a:hlinkClick r:id="rId25" action="ppaction://hlinksldjump"/>
              </a:rPr>
              <a:t>50</a:t>
            </a:r>
            <a:endParaRPr lang="ru-RU" altLang="ru-RU" sz="36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7" name="Text Box 59"/>
          <p:cNvSpPr txBox="1">
            <a:spLocks noChangeArrowheads="1"/>
          </p:cNvSpPr>
          <p:nvPr/>
        </p:nvSpPr>
        <p:spPr bwMode="auto">
          <a:xfrm>
            <a:off x="7560000" y="4676400"/>
            <a:ext cx="75565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hlinkClick r:id="rId26" action="ppaction://hlinksldjump"/>
              </a:rPr>
              <a:t>50</a:t>
            </a:r>
            <a:endParaRPr lang="ru-RU" altLang="ru-RU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8" name="Text Box 61"/>
          <p:cNvSpPr txBox="1">
            <a:spLocks noChangeArrowheads="1"/>
          </p:cNvSpPr>
          <p:nvPr/>
        </p:nvSpPr>
        <p:spPr bwMode="auto">
          <a:xfrm>
            <a:off x="215900" y="569661"/>
            <a:ext cx="4320000" cy="52200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" panose="020B0604020202020204" pitchFamily="34" charset="0"/>
              </a:rPr>
              <a:t>Типы клеток</a:t>
            </a:r>
          </a:p>
        </p:txBody>
      </p:sp>
      <p:sp>
        <p:nvSpPr>
          <p:cNvPr id="4129" name="Text Box 62"/>
          <p:cNvSpPr txBox="1">
            <a:spLocks noChangeArrowheads="1"/>
          </p:cNvSpPr>
          <p:nvPr/>
        </p:nvSpPr>
        <p:spPr bwMode="auto">
          <a:xfrm>
            <a:off x="215900" y="1484313"/>
            <a:ext cx="4320000" cy="52200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" panose="020B0604020202020204" pitchFamily="34" charset="0"/>
              </a:rPr>
              <a:t>История</a:t>
            </a:r>
          </a:p>
        </p:txBody>
      </p:sp>
      <p:sp>
        <p:nvSpPr>
          <p:cNvPr id="4130" name="Text Box 63"/>
          <p:cNvSpPr txBox="1">
            <a:spLocks noChangeArrowheads="1"/>
          </p:cNvSpPr>
          <p:nvPr/>
        </p:nvSpPr>
        <p:spPr bwMode="auto">
          <a:xfrm>
            <a:off x="216000" y="2528888"/>
            <a:ext cx="4320000" cy="52200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" panose="020B0604020202020204" pitchFamily="34" charset="0"/>
              </a:rPr>
              <a:t>Органоиды</a:t>
            </a:r>
          </a:p>
        </p:txBody>
      </p:sp>
      <p:sp>
        <p:nvSpPr>
          <p:cNvPr id="4131" name="Text Box 64"/>
          <p:cNvSpPr txBox="1">
            <a:spLocks noChangeArrowheads="1"/>
          </p:cNvSpPr>
          <p:nvPr/>
        </p:nvSpPr>
        <p:spPr bwMode="auto">
          <a:xfrm>
            <a:off x="216000" y="3536950"/>
            <a:ext cx="4320000" cy="52200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Химический состав</a:t>
            </a:r>
          </a:p>
        </p:txBody>
      </p:sp>
      <p:sp>
        <p:nvSpPr>
          <p:cNvPr id="4132" name="Text Box 65"/>
          <p:cNvSpPr txBox="1">
            <a:spLocks noChangeArrowheads="1"/>
          </p:cNvSpPr>
          <p:nvPr/>
        </p:nvSpPr>
        <p:spPr bwMode="auto">
          <a:xfrm>
            <a:off x="216000" y="4677677"/>
            <a:ext cx="4321174" cy="52322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Клеточная теория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258888" y="333375"/>
            <a:ext cx="6661150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Химический состав </a:t>
            </a:r>
            <a:b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</a:b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30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84535" y="2686843"/>
            <a:ext cx="8209855" cy="256381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800" dirty="0" smtClean="0"/>
              <a:t>Содержится во всех органических соединениях клетки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99892" y="3609020"/>
            <a:ext cx="36004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</a:t>
            </a:r>
            <a:endParaRPr lang="ru-RU" altLang="ru-RU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367644" y="193132"/>
            <a:ext cx="6661150" cy="1462087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Химический состав </a:t>
            </a:r>
            <a:b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</a:b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40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981200"/>
            <a:ext cx="7772400" cy="28352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dirty="0" smtClean="0"/>
              <a:t>Назовите биоэлементы, которые являются основой жизни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55776" y="4185084"/>
            <a:ext cx="4454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2"/>
                </a:solidFill>
                <a:latin typeface="Arial" charset="0"/>
                <a:hlinkClick r:id="rId3" action="ppaction://hlinksldjump"/>
              </a:rPr>
              <a:t>кислород (О</a:t>
            </a:r>
            <a:r>
              <a:rPr lang="en-US" sz="1200" dirty="0">
                <a:solidFill>
                  <a:schemeClr val="accent2"/>
                </a:solidFill>
                <a:latin typeface="Arial" charset="0"/>
                <a:cs typeface="Arial" charset="0"/>
                <a:hlinkClick r:id="rId3" action="ppaction://hlinksldjump"/>
              </a:rPr>
              <a:t>2</a:t>
            </a:r>
            <a:r>
              <a:rPr lang="ru-RU" sz="3200" dirty="0">
                <a:solidFill>
                  <a:schemeClr val="accent2"/>
                </a:solidFill>
                <a:latin typeface="Arial" charset="0"/>
                <a:hlinkClick r:id="rId3" action="ppaction://hlinksldjump"/>
              </a:rPr>
              <a:t>), </a:t>
            </a:r>
            <a:endParaRPr lang="ru-RU" sz="3200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3200" dirty="0">
                <a:solidFill>
                  <a:schemeClr val="accent2"/>
                </a:solidFill>
                <a:latin typeface="Arial" charset="0"/>
                <a:hlinkClick r:id="rId4" action="ppaction://hlinksldjump"/>
              </a:rPr>
              <a:t>углерод (С), </a:t>
            </a:r>
            <a:endParaRPr lang="ru-RU" sz="3200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3200" dirty="0">
                <a:solidFill>
                  <a:schemeClr val="accent2"/>
                </a:solidFill>
                <a:latin typeface="Arial" charset="0"/>
                <a:hlinkClick r:id="" action="ppaction://noaction"/>
              </a:rPr>
              <a:t>азот(</a:t>
            </a:r>
            <a:r>
              <a:rPr lang="en-US" sz="3200" dirty="0">
                <a:solidFill>
                  <a:schemeClr val="accent2"/>
                </a:solidFill>
                <a:latin typeface="Arial" charset="0"/>
                <a:hlinkClick r:id="" action="ppaction://noaction"/>
              </a:rPr>
              <a:t>N</a:t>
            </a:r>
            <a:r>
              <a:rPr lang="en-US" sz="1200" dirty="0">
                <a:solidFill>
                  <a:schemeClr val="accent2"/>
                </a:solidFill>
                <a:latin typeface="Arial" charset="0"/>
                <a:cs typeface="Arial" charset="0"/>
                <a:hlinkClick r:id="" action="ppaction://noaction"/>
              </a:rPr>
              <a:t>2</a:t>
            </a:r>
            <a:r>
              <a:rPr lang="ru-RU" sz="3200" dirty="0">
                <a:solidFill>
                  <a:schemeClr val="accent2"/>
                </a:solidFill>
                <a:latin typeface="Arial" charset="0"/>
                <a:hlinkClick r:id="" action="ppaction://noaction"/>
              </a:rPr>
              <a:t>), </a:t>
            </a:r>
            <a:endParaRPr lang="ru-RU" sz="3200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3200" dirty="0">
                <a:solidFill>
                  <a:schemeClr val="accent2"/>
                </a:solidFill>
                <a:latin typeface="Arial" charset="0"/>
                <a:hlinkClick r:id="rId5" action="ppaction://hlinksldjump"/>
              </a:rPr>
              <a:t>водород (Н</a:t>
            </a:r>
            <a:r>
              <a:rPr lang="en-US" sz="1200" dirty="0">
                <a:solidFill>
                  <a:schemeClr val="accent2"/>
                </a:solidFill>
                <a:latin typeface="Arial" charset="0"/>
                <a:cs typeface="Arial" charset="0"/>
                <a:hlinkClick r:id="rId5" action="ppaction://hlinksldjump"/>
              </a:rPr>
              <a:t>2</a:t>
            </a:r>
            <a:r>
              <a:rPr lang="ru-RU" sz="3200" dirty="0">
                <a:solidFill>
                  <a:schemeClr val="accent2"/>
                </a:solidFill>
                <a:latin typeface="Arial" charset="0"/>
                <a:hlinkClick r:id="rId5" action="ppaction://hlinksldjump"/>
              </a:rPr>
              <a:t>)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ru-RU" sz="32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187450" y="260350"/>
            <a:ext cx="6657975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Химический состав</a:t>
            </a:r>
            <a:b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</a:b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50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2276475"/>
            <a:ext cx="8132763" cy="4114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dirty="0" smtClean="0"/>
              <a:t>Животные запасают углеводы в виде гликогена, а растения…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35696" y="5157192"/>
            <a:ext cx="5868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Крахмала</a:t>
            </a:r>
            <a:endParaRPr lang="ru-RU" alt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1763713" y="225425"/>
            <a:ext cx="5976937" cy="15636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Клеточная теория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b="1" dirty="0" smtClean="0">
                <a:hlinkClick r:id="rId2" action="ppaction://hlinksldjump"/>
              </a:rPr>
              <a:t>10</a:t>
            </a:r>
            <a:endParaRPr lang="ru-RU" b="1" dirty="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75556" y="2096852"/>
            <a:ext cx="8280920" cy="1692188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5700" dirty="0"/>
              <a:t>С</a:t>
            </a:r>
            <a:r>
              <a:rPr lang="ru-RU" altLang="ru-RU" sz="5700" dirty="0" smtClean="0"/>
              <a:t>труктурная и функциональная единица живого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4800" b="1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4800" b="1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4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4437112"/>
            <a:ext cx="2255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ru-RU" altLang="ru-RU" sz="4800" dirty="0">
                <a:solidFill>
                  <a:srgbClr val="E6C133"/>
                </a:solidFill>
                <a:ea typeface="+mj-ea"/>
                <a:cs typeface="+mj-cs"/>
              </a:rPr>
              <a:t>Клетка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763713" y="368300"/>
            <a:ext cx="5976937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Клеточная теория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</a:t>
            </a: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20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7992772" cy="202414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/>
              <a:t>Основали клеточную теорию.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69585" y="4365104"/>
            <a:ext cx="53651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Т. Шванн </a:t>
            </a:r>
            <a:r>
              <a:rPr lang="ru-RU" altLang="ru-RU" sz="36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и </a:t>
            </a: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М. </a:t>
            </a:r>
            <a:r>
              <a:rPr lang="ru-RU" altLang="ru-RU" sz="3600" dirty="0" err="1">
                <a:solidFill>
                  <a:schemeClr val="accent2"/>
                </a:solidFill>
                <a:latin typeface="Arial" panose="020B0604020202020204" pitchFamily="34" charset="0"/>
              </a:rPr>
              <a:t>Шлейден</a:t>
            </a: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ru-RU" altLang="ru-RU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450" y="296863"/>
            <a:ext cx="6046788" cy="1462087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Клеточная теория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30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93738" y="2368550"/>
            <a:ext cx="8090730" cy="2406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400" dirty="0" smtClean="0"/>
              <a:t>В каких годах возникла первая клеточная теория?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95836" y="3681413"/>
            <a:ext cx="6048164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1838-1839 гг.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1295400" y="225425"/>
            <a:ext cx="6407150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Клеточная теория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</a:t>
            </a:r>
            <a:r>
              <a:rPr lang="ru-RU" b="1" dirty="0" smtClean="0">
                <a:solidFill>
                  <a:schemeClr val="hlink"/>
                </a:solidFill>
                <a:hlinkClick r:id="rId2" action="ppaction://hlinksldjump"/>
              </a:rPr>
              <a:t>40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1981200"/>
            <a:ext cx="8677659" cy="33829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/>
              <a:t>В1859 году доказал, что клетки возникают из клеток  путем размножения, что дополнило клеточную теорию.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4800" b="1" dirty="0" smtClean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23829" y="5729288"/>
            <a:ext cx="4386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Рудольф Вирхов</a:t>
            </a:r>
            <a:endParaRPr lang="ru-RU" alt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863600" y="368300"/>
            <a:ext cx="6623050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Клеточная теория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solidFill>
                  <a:srgbClr val="FF0066"/>
                </a:solidFill>
                <a:hlinkClick r:id="rId2" action="ppaction://hlinksldjump"/>
              </a:rPr>
              <a:t>50</a:t>
            </a:r>
            <a:endParaRPr lang="ru-RU" b="1" dirty="0" smtClean="0">
              <a:solidFill>
                <a:srgbClr val="FF0066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2241550"/>
            <a:ext cx="9541060" cy="1367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4000" dirty="0"/>
              <a:t>Оскар </a:t>
            </a:r>
            <a:r>
              <a:rPr lang="ru-RU" altLang="ru-RU" sz="4000" dirty="0" err="1"/>
              <a:t>Гертвиг</a:t>
            </a:r>
            <a:r>
              <a:rPr lang="ru-RU" altLang="ru-RU" sz="4000" dirty="0"/>
              <a:t> и Эдуард </a:t>
            </a:r>
            <a:r>
              <a:rPr lang="ru-RU" altLang="ru-RU" sz="4000" dirty="0" err="1"/>
              <a:t>Страсбургер</a:t>
            </a:r>
            <a:r>
              <a:rPr lang="ru-RU" altLang="ru-RU" sz="4000" dirty="0"/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4800" b="1" dirty="0" smtClean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92469" y="3748205"/>
            <a:ext cx="81919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ru-RU" altLang="ru-RU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друг от друга пришли к выводу о том, что информация о наследственных признаках клетки заключена в ядре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841486" y="6070939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31800" y="301625"/>
            <a:ext cx="7956550" cy="1462088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hlinkClick r:id="rId2" action="ppaction://hlinksldjump"/>
              </a:rPr>
              <a:t>Типы клеток   </a:t>
            </a:r>
            <a:br>
              <a:rPr lang="ru-RU" b="1" dirty="0" smtClean="0">
                <a:hlinkClick r:id="rId2" action="ppaction://hlinksldjump"/>
              </a:rPr>
            </a:br>
            <a:r>
              <a:rPr lang="ru-RU" b="1" dirty="0" smtClean="0">
                <a:hlinkClick r:id="rId2" action="ppaction://hlinksldjump"/>
              </a:rPr>
              <a:t>10</a:t>
            </a:r>
            <a:endParaRPr lang="ru-RU" b="1" dirty="0" smtClean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2456892"/>
            <a:ext cx="7772400" cy="4114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>
                <a:solidFill>
                  <a:schemeClr val="tx2"/>
                </a:solidFill>
              </a:rPr>
              <a:t>Клетки не имеющие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>
                <a:solidFill>
                  <a:schemeClr val="tx2"/>
                </a:solidFill>
              </a:rPr>
              <a:t> оформленного ядра </a:t>
            </a:r>
            <a:endParaRPr lang="ru-RU" altLang="ru-RU" sz="9600" b="1" dirty="0" smtClean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793206" y="5301208"/>
            <a:ext cx="3417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Прокариоты</a:t>
            </a:r>
            <a:endParaRPr lang="ru-RU" alt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042988" y="260350"/>
            <a:ext cx="6983412" cy="1462088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Типы клеток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hlinkClick r:id="rId2" action="ppaction://hlinksldjump"/>
              </a:rPr>
              <a:t>20</a:t>
            </a:r>
            <a:endParaRPr lang="ru-RU" b="1" dirty="0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48494" y="2144713"/>
            <a:ext cx="7772400" cy="258043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/>
              <a:t>Чем растительная клетка отличается от животной?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31740" y="4941168"/>
            <a:ext cx="48964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пластид и вакуоли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259632" y="332656"/>
            <a:ext cx="6877050" cy="1462088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Типы клеток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hlinkClick r:id="rId2" action="ppaction://hlinksldjump"/>
              </a:rPr>
              <a:t>30</a:t>
            </a:r>
            <a:endParaRPr lang="ru-RU" b="1" dirty="0" smtClean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271355" y="2168861"/>
            <a:ext cx="6711654" cy="226825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b="1" dirty="0" smtClean="0"/>
              <a:t>  </a:t>
            </a:r>
            <a:r>
              <a:rPr lang="ru-RU" altLang="ru-RU" sz="4400" dirty="0" smtClean="0"/>
              <a:t>Какие организмы относятся к эукариотам?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051720" y="5049180"/>
            <a:ext cx="6867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Грибы, животные, растения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31800" y="296863"/>
            <a:ext cx="7812088" cy="1462087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hlinkClick r:id="rId2" action="ppaction://hlinksldjump"/>
              </a:rPr>
              <a:t>Типы клеток</a:t>
            </a:r>
            <a:br>
              <a:rPr lang="ru-RU" b="1" dirty="0" smtClean="0">
                <a:hlinkClick r:id="rId2" action="ppaction://hlinksldjump"/>
              </a:rPr>
            </a:br>
            <a:r>
              <a:rPr lang="ru-RU" b="1" dirty="0" smtClean="0">
                <a:hlinkClick r:id="rId2" action="ppaction://hlinksldjump"/>
              </a:rPr>
              <a:t>40</a:t>
            </a:r>
            <a:endParaRPr lang="ru-RU" b="1" dirty="0" smtClean="0"/>
          </a:p>
        </p:txBody>
      </p:sp>
      <p:sp>
        <p:nvSpPr>
          <p:cNvPr id="8196" name="Rectangle 7"/>
          <p:cNvSpPr>
            <a:spLocks noGrp="1" noChangeArrowheads="1"/>
          </p:cNvSpPr>
          <p:nvPr>
            <p:ph idx="1"/>
          </p:nvPr>
        </p:nvSpPr>
        <p:spPr>
          <a:xfrm>
            <a:off x="428316" y="2180431"/>
            <a:ext cx="4583113" cy="25431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dirty="0" smtClean="0"/>
              <a:t>Какая клетка изображена?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47563" y="4882356"/>
            <a:ext cx="4363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Растительная </a:t>
            </a:r>
            <a:r>
              <a:rPr lang="ru-RU" alt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</a:t>
            </a:r>
            <a:endParaRPr lang="ru-RU" alt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9" descr="C:\Users\ADMIN\Desktop\kletk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808288"/>
            <a:ext cx="33591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258888" y="296863"/>
            <a:ext cx="6189662" cy="1462087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hlinkClick r:id="rId2" action="ppaction://hlinksldjump"/>
              </a:rPr>
              <a:t>Типы клеток</a:t>
            </a:r>
            <a:br>
              <a:rPr lang="ru-RU" b="1" dirty="0" smtClean="0">
                <a:hlinkClick r:id="rId2" action="ppaction://hlinksldjump"/>
              </a:rPr>
            </a:br>
            <a:r>
              <a:rPr lang="ru-RU" b="1" dirty="0" smtClean="0">
                <a:hlinkClick r:id="rId2" action="ppaction://hlinksldjump"/>
              </a:rPr>
              <a:t>50</a:t>
            </a:r>
            <a:endParaRPr lang="ru-RU" b="1" dirty="0" smtClean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031940" y="1736725"/>
            <a:ext cx="4896160" cy="38163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/>
              <a:t>                                         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/>
              <a:t>                                        </a:t>
            </a:r>
            <a:r>
              <a:rPr lang="ru-RU" altLang="ru-RU" sz="4800" dirty="0" smtClean="0"/>
              <a:t>Какой органоид изображён на рисунке ?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330116" y="5515264"/>
            <a:ext cx="4464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Митохондрия</a:t>
            </a:r>
            <a:endParaRPr lang="ru-RU" alt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8" y="2636912"/>
            <a:ext cx="3653136" cy="2435424"/>
          </a:xfrm>
          <a:prstGeom prst="rect">
            <a:avLst/>
          </a:prstGeom>
        </p:spPr>
      </p:pic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187450" y="296863"/>
            <a:ext cx="6768926" cy="1462087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hlinkClick r:id="rId2" action="ppaction://hlinksldjump"/>
              </a:rPr>
              <a:t>История</a:t>
            </a:r>
            <a:br>
              <a:rPr lang="ru-RU" sz="4000" b="1" dirty="0" smtClean="0">
                <a:hlinkClick r:id="rId2" action="ppaction://hlinksldjump"/>
              </a:rPr>
            </a:br>
            <a:r>
              <a:rPr lang="ru-RU" sz="4000" b="1" dirty="0" smtClean="0">
                <a:hlinkClick r:id="rId2" action="ppaction://hlinksldjump"/>
              </a:rPr>
              <a:t>10</a:t>
            </a:r>
            <a:endParaRPr lang="ru-RU" sz="4000" b="1" dirty="0" smtClean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828674" y="2270124"/>
            <a:ext cx="7883785" cy="3427127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5600" dirty="0" smtClean="0"/>
              <a:t>Впервые описал строение коры пробкового дуба и стебля растений,</a:t>
            </a:r>
            <a:br>
              <a:rPr lang="ru-RU" altLang="ru-RU" sz="5600" dirty="0" smtClean="0"/>
            </a:br>
            <a:r>
              <a:rPr lang="ru-RU" altLang="ru-RU" sz="5600" dirty="0" smtClean="0"/>
              <a:t>ввел в науку термин «клетка».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4400" b="1" dirty="0" smtClean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35038" y="5589588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3311860" y="5266532"/>
            <a:ext cx="408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Роберт Гук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258888" y="368300"/>
            <a:ext cx="6769496" cy="1462088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hlinkClick r:id="rId2" action="ppaction://hlinksldjump"/>
              </a:rPr>
              <a:t/>
            </a:r>
            <a:br>
              <a:rPr lang="ru-RU" b="1" dirty="0" smtClean="0">
                <a:solidFill>
                  <a:schemeClr val="accent1"/>
                </a:solidFill>
                <a:hlinkClick r:id="rId2" action="ppaction://hlinksldjump"/>
              </a:rPr>
            </a:br>
            <a:r>
              <a:rPr lang="ru-RU" b="1" dirty="0" smtClean="0">
                <a:hlinkClick r:id="rId2" action="ppaction://hlinksldjump"/>
              </a:rPr>
              <a:t>20</a:t>
            </a:r>
            <a:endParaRPr lang="ru-RU" b="1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881188"/>
            <a:ext cx="8242300" cy="36655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800" dirty="0" smtClean="0"/>
              <a:t>Усовершенствовал микроскоп.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4400" b="1" dirty="0" smtClean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08288" y="5408613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15" y="2763838"/>
            <a:ext cx="31686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59532" y="4965966"/>
            <a:ext cx="5348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Антони </a:t>
            </a:r>
            <a:r>
              <a:rPr lang="ru-RU" altLang="ru-RU" sz="3600" dirty="0" err="1">
                <a:solidFill>
                  <a:schemeClr val="accent2"/>
                </a:solidFill>
                <a:latin typeface="Arial" panose="020B0604020202020204" pitchFamily="34" charset="0"/>
              </a:rPr>
              <a:t>ван</a:t>
            </a:r>
            <a:r>
              <a:rPr lang="ru-RU" altLang="ru-RU" sz="3600" dirty="0">
                <a:solidFill>
                  <a:schemeClr val="accent2"/>
                </a:solidFill>
                <a:latin typeface="Arial" panose="020B0604020202020204" pitchFamily="34" charset="0"/>
              </a:rPr>
              <a:t> Левенгук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668344" y="584126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716</TotalTime>
  <Words>421</Words>
  <Application>Microsoft Office PowerPoint</Application>
  <PresentationFormat>Экран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Century Gothic</vt:lpstr>
      <vt:lpstr>Comic Sans MS</vt:lpstr>
      <vt:lpstr>Times New Roman</vt:lpstr>
      <vt:lpstr>Wingdings</vt:lpstr>
      <vt:lpstr>Wingdings 3</vt:lpstr>
      <vt:lpstr>Ион</vt:lpstr>
      <vt:lpstr>Своя игра по теме: КЛЕТКА               </vt:lpstr>
      <vt:lpstr>Презентация PowerPoint</vt:lpstr>
      <vt:lpstr>Типы клеток    10</vt:lpstr>
      <vt:lpstr>Типы клеток 20</vt:lpstr>
      <vt:lpstr>Типы клеток 30</vt:lpstr>
      <vt:lpstr>Типы клеток 40</vt:lpstr>
      <vt:lpstr>Типы клеток 50</vt:lpstr>
      <vt:lpstr>История 10</vt:lpstr>
      <vt:lpstr>История  20</vt:lpstr>
      <vt:lpstr>История 30</vt:lpstr>
      <vt:lpstr>История  40</vt:lpstr>
      <vt:lpstr>История  50</vt:lpstr>
      <vt:lpstr>Органоиды 10</vt:lpstr>
      <vt:lpstr>Органоиды 20</vt:lpstr>
      <vt:lpstr>Органоиды 30</vt:lpstr>
      <vt:lpstr>Органоиды 40</vt:lpstr>
      <vt:lpstr>Органоиды 50</vt:lpstr>
      <vt:lpstr>Химический состав 10</vt:lpstr>
      <vt:lpstr>Химический состав  20</vt:lpstr>
      <vt:lpstr>Химический состав  30</vt:lpstr>
      <vt:lpstr>Химический состав  40</vt:lpstr>
      <vt:lpstr>Химический состав 50</vt:lpstr>
      <vt:lpstr>Клеточная теория 10</vt:lpstr>
      <vt:lpstr>Клеточная теория  20</vt:lpstr>
      <vt:lpstr>Клеточная теория 30</vt:lpstr>
      <vt:lpstr>Клеточная теория  40</vt:lpstr>
      <vt:lpstr>Клеточная теория 50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"Птицы"</dc:title>
  <dc:subject>закрепление знаний о птицах</dc:subject>
  <dc:creator>Ольга</dc:creator>
  <cp:lastModifiedBy>Пользователь</cp:lastModifiedBy>
  <cp:revision>47</cp:revision>
  <dcterms:created xsi:type="dcterms:W3CDTF">2009-05-04T14:43:57Z</dcterms:created>
  <dcterms:modified xsi:type="dcterms:W3CDTF">2023-10-15T08:19:51Z</dcterms:modified>
</cp:coreProperties>
</file>