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242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/>
          <p:cNvSpPr/>
          <p:nvPr/>
        </p:nvSpPr>
        <p:spPr>
          <a:xfrm>
            <a:off x="0" y="0"/>
            <a:ext cx="9140400" cy="6869880"/>
          </a:xfrm>
          <a:prstGeom prst="rect">
            <a:avLst/>
          </a:prstGeom>
          <a:solidFill>
            <a:srgbClr val="021526">
              <a:alpha val="1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7" name="Google Shape;11;p2"/>
          <p:cNvSpPr/>
          <p:nvPr/>
        </p:nvSpPr>
        <p:spPr>
          <a:xfrm>
            <a:off x="263880" y="250200"/>
            <a:ext cx="8613000" cy="6353640"/>
          </a:xfrm>
          <a:prstGeom prst="rect">
            <a:avLst/>
          </a:prstGeom>
          <a:noFill/>
          <a:ln w="381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333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222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71640" y="2655720"/>
            <a:ext cx="7053120" cy="1542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0" strike="noStrike" spc="-1">
                <a:solidFill>
                  <a:srgbClr val="FFFFFF"/>
                </a:solidFill>
                <a:latin typeface="Raleway"/>
                <a:ea typeface="Raleway"/>
              </a:rPr>
              <a:t>Бесстрашный командир.</a:t>
            </a:r>
            <a:r>
              <a:rPr sz="3600"/>
              <a:t/>
            </a:r>
            <a:br>
              <a:rPr sz="3600"/>
            </a:br>
            <a:r>
              <a:rPr lang="ru-RU" sz="3600" b="0" strike="noStrike" spc="-1">
                <a:solidFill>
                  <a:srgbClr val="FFFFFF"/>
                </a:solidFill>
                <a:latin typeface="Raleway"/>
                <a:ea typeface="Raleway"/>
              </a:rPr>
              <a:t>«Личность в истории России»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Прямоугольник 1"/>
          <p:cNvSpPr/>
          <p:nvPr/>
        </p:nvSpPr>
        <p:spPr>
          <a:xfrm>
            <a:off x="1187640" y="5074920"/>
            <a:ext cx="7448760" cy="13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Arial"/>
                <a:ea typeface="Arial"/>
              </a:rPr>
              <a:t>Автор: </a:t>
            </a:r>
            <a:r>
              <a:rPr lang="ru-RU" sz="1800" b="0" strike="noStrike" spc="-1" dirty="0" err="1">
                <a:solidFill>
                  <a:schemeClr val="lt1"/>
                </a:solidFill>
                <a:latin typeface="Arial"/>
                <a:ea typeface="Arial"/>
              </a:rPr>
              <a:t>Евланников</a:t>
            </a:r>
            <a:r>
              <a:rPr lang="ru-RU" sz="1800" b="0" strike="noStrike" spc="-1" dirty="0">
                <a:solidFill>
                  <a:schemeClr val="lt1"/>
                </a:solidFill>
                <a:latin typeface="Arial"/>
                <a:ea typeface="Arial"/>
              </a:rPr>
              <a:t> Тимофей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Arial"/>
                <a:ea typeface="Arial"/>
              </a:rPr>
              <a:t>Ученик </a:t>
            </a:r>
            <a:r>
              <a:rPr lang="ru-RU" sz="1800" b="0" strike="noStrike" spc="-1" dirty="0" smtClean="0">
                <a:solidFill>
                  <a:schemeClr val="lt1"/>
                </a:solidFill>
                <a:latin typeface="Arial"/>
                <a:ea typeface="Arial"/>
              </a:rPr>
              <a:t>4-Т </a:t>
            </a:r>
            <a:r>
              <a:rPr lang="ru-RU" sz="1800" b="0" strike="noStrike" spc="-1" dirty="0">
                <a:solidFill>
                  <a:schemeClr val="lt1"/>
                </a:solidFill>
                <a:latin typeface="Arial"/>
                <a:ea typeface="Arial"/>
              </a:rPr>
              <a:t>класса ГБОУ школа №2000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Arial"/>
                <a:ea typeface="Arial"/>
              </a:rPr>
              <a:t>Руководитель: Андреева С.С.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05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lt1"/>
                </a:solidFill>
                <a:latin typeface="Arial"/>
                <a:ea typeface="Arial"/>
              </a:rPr>
              <a:t>Москва, 2025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899360" y="2491200"/>
            <a:ext cx="5341680" cy="187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Рисунок 69"/>
          <p:cNvPicPr/>
          <p:nvPr/>
        </p:nvPicPr>
        <p:blipFill>
          <a:blip r:embed="rId2"/>
          <a:srcRect r="1186"/>
          <a:stretch/>
        </p:blipFill>
        <p:spPr>
          <a:xfrm>
            <a:off x="460080" y="465840"/>
            <a:ext cx="8295840" cy="457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70"/>
          <p:cNvPicPr/>
          <p:nvPr/>
        </p:nvPicPr>
        <p:blipFill>
          <a:blip r:embed="rId2"/>
          <a:stretch/>
        </p:blipFill>
        <p:spPr>
          <a:xfrm>
            <a:off x="249120" y="1800000"/>
            <a:ext cx="8632440" cy="2482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71"/>
          <p:cNvSpPr/>
          <p:nvPr/>
        </p:nvSpPr>
        <p:spPr>
          <a:xfrm>
            <a:off x="984600" y="2043000"/>
            <a:ext cx="7173720" cy="323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7200" b="0" i="1" strike="noStrike" spc="-1">
                <a:solidFill>
                  <a:srgbClr val="FFFFFF"/>
                </a:solidFill>
                <a:latin typeface="Homemade Apple"/>
              </a:rPr>
              <a:t>Спасибо </a:t>
            </a:r>
            <a:endParaRPr lang="ru-RU" sz="72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7200" b="0" i="1" strike="noStrike" spc="-1">
                <a:solidFill>
                  <a:srgbClr val="FFFFFF"/>
                </a:solidFill>
                <a:latin typeface="Homemade Apple"/>
              </a:rPr>
              <a:t>за внимание!</a:t>
            </a:r>
            <a:endParaRPr lang="ru-RU" sz="7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/>
          </p:nvPr>
        </p:nvSpPr>
        <p:spPr>
          <a:xfrm>
            <a:off x="1361880" y="894960"/>
            <a:ext cx="6518880" cy="469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r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 dirty="0">
                <a:solidFill>
                  <a:srgbClr val="FFFFFF"/>
                </a:solidFill>
                <a:latin typeface="Raleway"/>
                <a:ea typeface="Raleway"/>
              </a:rPr>
              <a:t>Цель проекта: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проследить связь жизни моей семьи с историей России.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Задачи проекта: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 defTabSz="91440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Собрать и изучить фотографии моих предков.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 defTabSz="91440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Опросить и записать воспоминаниям  родственников о судьбе прадедушки и прабабушки.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 defTabSz="91440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Изучить понятия «мемориал», «военная батарея».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19040" defTabSz="91440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FFFFFF"/>
                </a:solidFill>
                <a:latin typeface="Raleway"/>
                <a:ea typeface="Raleway"/>
              </a:rPr>
              <a:t>Создать запись в электронной книге памяти «Бессмертный полк»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1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B002EC1E-BD21-4EF2-B49F-106646EC9B59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2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/>
          </p:nvPr>
        </p:nvSpPr>
        <p:spPr>
          <a:xfrm>
            <a:off x="1043640" y="894960"/>
            <a:ext cx="7341120" cy="469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rgbClr val="FFFFFF"/>
                </a:solidFill>
                <a:latin typeface="Raleway"/>
                <a:ea typeface="Raleway"/>
              </a:rPr>
              <a:t>Актуальность :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 algn="r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marL="3816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lt1">
                    <a:lumMod val="95000"/>
                  </a:schemeClr>
                </a:solidFill>
                <a:latin typeface="Raleway"/>
                <a:ea typeface="Raleway"/>
              </a:rPr>
              <a:t>От событий прошлых лет зависит то, каким будет настоящее будущее. Вернуться назад и изменить историю человек не может. Но благодаря истории я знаю, что самое страшное на свете – это война, а самое важное – семья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8160"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ldNum" idx="2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9130739-C710-46C5-A3C8-6471ACE2A0AD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3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/>
          </p:nvPr>
        </p:nvSpPr>
        <p:spPr>
          <a:xfrm>
            <a:off x="827640" y="396000"/>
            <a:ext cx="7449120" cy="176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FFFFFF"/>
                </a:solidFill>
                <a:latin typeface="Raleway"/>
                <a:ea typeface="Raleway"/>
              </a:rPr>
              <a:t>Окончив восьмилетку, дедушка поступил в артиллерийское училище, потом началась служба в Вооруженных Силах СССР (с 1938 по 1955 гг.)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2F460553-8A6E-4852-8539-43DEF8BE074A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4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0" name="Рисунок 51"/>
          <p:cNvPicPr/>
          <p:nvPr/>
        </p:nvPicPr>
        <p:blipFill>
          <a:blip r:embed="rId3"/>
          <a:srcRect b="3710"/>
          <a:stretch/>
        </p:blipFill>
        <p:spPr>
          <a:xfrm rot="21588000">
            <a:off x="1817640" y="2346120"/>
            <a:ext cx="5565960" cy="394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140;p21" descr="birds.jpg"/>
          <p:cNvPicPr/>
          <p:nvPr/>
        </p:nvPicPr>
        <p:blipFill>
          <a:blip r:embed="rId2"/>
          <a:stretch/>
        </p:blipFill>
        <p:spPr>
          <a:xfrm>
            <a:off x="0" y="0"/>
            <a:ext cx="9140400" cy="68544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sldNum" idx="4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0D125C3B-649A-4505-ACD7-125B061D7F38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5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Прямоугольник 2"/>
          <p:cNvSpPr/>
          <p:nvPr/>
        </p:nvSpPr>
        <p:spPr>
          <a:xfrm>
            <a:off x="36000" y="180000"/>
            <a:ext cx="4281120" cy="630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9 июля 1943 года был образован Степной фронт, куда и был переведен мой прадедушка. Свою первую боевую награду дедушка получил осенью 1943 года. Он был командиром 5-й батареи 849 артиллерийского полка 294 стрелковой дивизии. Находясь в Полтавской области под деревней Трояновка, дивизия огнем преследовала вражеские войска.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Рисунок 55"/>
          <p:cNvPicPr/>
          <p:nvPr/>
        </p:nvPicPr>
        <p:blipFill>
          <a:blip r:embed="rId3"/>
          <a:srcRect l="20503" t="45751" r="27228"/>
          <a:stretch/>
        </p:blipFill>
        <p:spPr>
          <a:xfrm rot="14400">
            <a:off x="4118040" y="1450800"/>
            <a:ext cx="5010840" cy="393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ldNum" idx="5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53299D9B-BBB1-4081-B1AF-7F5C1F5E3D28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6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Прямоугольник 2"/>
          <p:cNvSpPr/>
          <p:nvPr/>
        </p:nvSpPr>
        <p:spPr>
          <a:xfrm>
            <a:off x="1980000" y="1260000"/>
            <a:ext cx="575964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Получив приказ выдвинуть орудия батареи на прямую наводку,прадедушка перевез орудия вброд через реку,  На сайте «Подвиг на рода» я нашел информацию об этом подвиге. Его решительные действия обеспечили успешное продвижение нашей пехоты. Он был награжден орденом Красной Звезды.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140;p21" descr="birds.jpg"/>
          <p:cNvPicPr/>
          <p:nvPr/>
        </p:nvPicPr>
        <p:blipFill>
          <a:blip r:embed="rId2"/>
          <a:stretch/>
        </p:blipFill>
        <p:spPr>
          <a:xfrm>
            <a:off x="0" y="3600"/>
            <a:ext cx="9140400" cy="685440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62"/>
          <p:cNvPicPr/>
          <p:nvPr/>
        </p:nvPicPr>
        <p:blipFill>
          <a:blip r:embed="rId3"/>
          <a:srcRect l="5991" b="58333"/>
          <a:stretch/>
        </p:blipFill>
        <p:spPr>
          <a:xfrm>
            <a:off x="4431960" y="1620000"/>
            <a:ext cx="4582440" cy="285408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sldNum" idx="6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C7DFF988-BB43-4343-9E90-661247B6FF17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7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title"/>
          </p:nvPr>
        </p:nvSpPr>
        <p:spPr>
          <a:xfrm>
            <a:off x="57600" y="900000"/>
            <a:ext cx="4442400" cy="544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200" b="0" i="1" strike="noStrike" spc="-1">
                <a:solidFill>
                  <a:srgbClr val="FFFFFF"/>
                </a:solidFill>
                <a:latin typeface="Homemade Apple"/>
              </a:rPr>
              <a:t>28 ноября 1943 года, когда 861 стрелковый полк прорвал последнюю линию обороны врага, противник в количестве около 100 человек при поддержке 2 средних танков ударил в левый фланг наших войск. </a:t>
            </a:r>
            <a:r>
              <a:rPr sz="2200"/>
              <a:t/>
            </a:r>
            <a:br>
              <a:rPr sz="2200"/>
            </a:br>
            <a:r>
              <a:rPr lang="ru-RU" sz="2200" b="0" i="1" strike="noStrike" spc="-1">
                <a:solidFill>
                  <a:srgbClr val="FFFFFF"/>
                </a:solidFill>
                <a:latin typeface="Homemade Apple"/>
              </a:rPr>
              <a:t>Прадедушка, подпустив на близкое расстояние два танка противника, противотанковыми гранатами уничтожил один из них. Второй же уехал обратно в город. После этого наши войска смогли освободить город Черкассы. За этот подвиг мой прадедушка был награждён </a:t>
            </a:r>
            <a:r>
              <a:rPr sz="2200"/>
              <a:t/>
            </a:r>
            <a:br>
              <a:rPr sz="2200"/>
            </a:b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80000" y="6120000"/>
            <a:ext cx="3053520" cy="74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200" b="0" i="1" strike="noStrike" spc="-1">
                <a:solidFill>
                  <a:srgbClr val="FFFFFF"/>
                </a:solidFill>
                <a:latin typeface="Homemade Apple"/>
              </a:rPr>
              <a:t>Орденом Красного Знамени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140;p21" descr="birds.jpg"/>
          <p:cNvPicPr/>
          <p:nvPr/>
        </p:nvPicPr>
        <p:blipFill>
          <a:blip r:embed="rId2"/>
          <a:stretch/>
        </p:blipFill>
        <p:spPr>
          <a:xfrm>
            <a:off x="720" y="720"/>
            <a:ext cx="9140400" cy="685440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sldNum" idx="7"/>
          </p:nvPr>
        </p:nvSpPr>
        <p:spPr>
          <a:xfrm>
            <a:off x="0" y="6572160"/>
            <a:ext cx="9140400" cy="282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fld id="{9C57229C-70AC-4A31-A49A-23A9B0029020}" type="slidenum">
              <a:rPr lang="en" sz="1100" b="0" strike="noStrike" spc="-1">
                <a:solidFill>
                  <a:srgbClr val="FFFFFF"/>
                </a:solidFill>
                <a:latin typeface="Homemade Apple"/>
                <a:ea typeface="Homemade Apple"/>
              </a:rPr>
              <a:t>8</a:t>
            </a:fld>
            <a:endParaRPr lang="ru-RU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title"/>
          </p:nvPr>
        </p:nvSpPr>
        <p:spPr>
          <a:xfrm>
            <a:off x="539640" y="3285000"/>
            <a:ext cx="7989120" cy="230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200" b="0" i="1" strike="noStrike" spc="-1">
                <a:solidFill>
                  <a:srgbClr val="FFFFFF"/>
                </a:solidFill>
                <a:latin typeface="Homemade Apple"/>
              </a:rPr>
              <a:t>Мой прадедушка прошёл всю войну, четырежды был серьёзно ранен, но всегда после лечения возвращался в строй. После поражения нацисткой Германии он участвовал в боях на Халхин-Голе, а после войны был начальником лагеря военнопленных (с 1947 по 1955 гг.). </a:t>
            </a:r>
            <a:r>
              <a:rPr sz="2200"/>
              <a:t/>
            </a:r>
            <a:br>
              <a:rPr sz="2200"/>
            </a:br>
            <a:r>
              <a:rPr sz="2200"/>
              <a:t/>
            </a:r>
            <a:br>
              <a:rPr sz="2200"/>
            </a:br>
            <a:r>
              <a:rPr sz="2400"/>
              <a:t/>
            </a:r>
            <a:br>
              <a:rPr sz="2400"/>
            </a:b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1800"/>
              <a:t/>
            </a:r>
            <a:br>
              <a:rPr sz="1800"/>
            </a:br>
            <a:r>
              <a:rPr sz="2200"/>
              <a:t/>
            </a:r>
            <a:br>
              <a:rPr sz="2200"/>
            </a:b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37080" y="1198080"/>
            <a:ext cx="7269120" cy="4460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i="1" strike="noStrike" spc="-1">
                <a:solidFill>
                  <a:srgbClr val="FFFFFF"/>
                </a:solidFill>
                <a:latin typeface="Homemade Apple"/>
              </a:rPr>
              <a:t>Хочу познакомить Вас с наградами  моего прадедушки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Прямоугольник 3"/>
          <p:cNvSpPr/>
          <p:nvPr/>
        </p:nvSpPr>
        <p:spPr>
          <a:xfrm>
            <a:off x="6573240" y="5589360"/>
            <a:ext cx="444960" cy="5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Mirand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290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Miranda template</vt:lpstr>
      <vt:lpstr>Бесстрашный командир. «Личность в истории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 ноября 1943 года, когда 861 стрелковый полк прорвал последнюю линию обороны врага, противник в количестве около 100 человек при поддержке 2 средних танков ударил в левый фланг наших войск.  Прадедушка, подпустив на близкое расстояние два танка противника, противотанковыми гранатами уничтожил один из них. Второй же уехал обратно в город. После этого наши войска смогли освободить город Черкассы. За этот подвиг мой прадедушка был награждён  </vt:lpstr>
      <vt:lpstr> Мой прадедушка прошёл всю войну, четырежды был серьёзно ранен, но всегда после лечения возвращался в строй. После поражения нацисткой Германии он участвовал в боях на Халхин-Голе, а после войны был начальником лагеря военнопленных (с 1947 по 1955 гг.).         </vt:lpstr>
      <vt:lpstr>Хочу познакомить Вас с наградами  моего прадедушки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Сельский учитель. «Личность в истории России»</dc:title>
  <dc:creator>GKV</dc:creator>
  <cp:lastModifiedBy>Надежда</cp:lastModifiedBy>
  <cp:revision>24</cp:revision>
  <dcterms:modified xsi:type="dcterms:W3CDTF">2025-03-04T11:11:02Z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11</vt:i4>
  </property>
  <property fmtid="{D5CDD505-2E9C-101B-9397-08002B2CF9AE}" pid="4" name="PresentationFormat">
    <vt:lpwstr>Экран (4:3)</vt:lpwstr>
  </property>
  <property fmtid="{D5CDD505-2E9C-101B-9397-08002B2CF9AE}" pid="5" name="Slides">
    <vt:i4>13</vt:i4>
  </property>
</Properties>
</file>