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10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77" r:id="rId5"/>
    <p:sldId id="265" r:id="rId6"/>
    <p:sldId id="263" r:id="rId7"/>
    <p:sldId id="268" r:id="rId8"/>
    <p:sldId id="269" r:id="rId9"/>
    <p:sldId id="267" r:id="rId10"/>
    <p:sldId id="261" r:id="rId11"/>
    <p:sldId id="262" r:id="rId12"/>
    <p:sldId id="276" r:id="rId13"/>
    <p:sldId id="271" r:id="rId14"/>
    <p:sldId id="273" r:id="rId15"/>
    <p:sldId id="274" r:id="rId16"/>
    <p:sldId id="278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6B7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342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591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altLang="zh-CN" smtClean="0"/>
              <a:t>Образец подзаголовка</a:t>
            </a:r>
            <a:endParaRPr lang="en-US" dirty="0"/>
          </a:p>
        </p:txBody>
      </p:sp>
      <p:sp>
        <p:nvSpPr>
          <p:cNvPr id="10485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2023/12/3</a:t>
            </a:fld>
            <a:endParaRPr lang="zh-CN" altLang="en-US"/>
          </a:p>
        </p:txBody>
      </p:sp>
      <p:sp>
        <p:nvSpPr>
          <p:cNvPr id="10485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2023/12/3</a:t>
            </a:fld>
            <a:endParaRPr lang="zh-CN" altLang="en-US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61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6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2023/12/3</a:t>
            </a:fld>
            <a:endParaRPr lang="zh-CN" altLang="en-US"/>
          </a:p>
        </p:txBody>
      </p:sp>
      <p:sp>
        <p:nvSpPr>
          <p:cNvPr id="10486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62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6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2023/12/3</a:t>
            </a:fld>
            <a:endParaRPr lang="zh-CN" altLang="en-US"/>
          </a:p>
        </p:txBody>
      </p:sp>
      <p:sp>
        <p:nvSpPr>
          <p:cNvPr id="10486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63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10486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2023/12/3</a:t>
            </a:fld>
            <a:endParaRPr lang="zh-CN" altLang="en-US"/>
          </a:p>
        </p:txBody>
      </p:sp>
      <p:sp>
        <p:nvSpPr>
          <p:cNvPr id="10486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64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64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64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2023/12/3</a:t>
            </a:fld>
            <a:endParaRPr lang="zh-CN" altLang="en-US"/>
          </a:p>
        </p:txBody>
      </p:sp>
      <p:sp>
        <p:nvSpPr>
          <p:cNvPr id="104864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647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1048648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64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1048650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65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2023/12/3</a:t>
            </a:fld>
            <a:endParaRPr lang="zh-CN" altLang="en-US"/>
          </a:p>
        </p:txBody>
      </p:sp>
      <p:sp>
        <p:nvSpPr>
          <p:cNvPr id="104865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6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2023/12/3</a:t>
            </a:fld>
            <a:endParaRPr lang="zh-CN" altLang="en-US"/>
          </a:p>
        </p:txBody>
      </p:sp>
      <p:sp>
        <p:nvSpPr>
          <p:cNvPr id="10486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2023/12/3</a:t>
            </a:fld>
            <a:endParaRPr lang="zh-CN" alt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655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65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104865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2023/12/3</a:t>
            </a:fld>
            <a:endParaRPr lang="zh-CN" altLang="en-US"/>
          </a:p>
        </p:txBody>
      </p:sp>
      <p:sp>
        <p:nvSpPr>
          <p:cNvPr id="104865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62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altLang="zh-CN" smtClean="0"/>
              <a:t>Вставка рисунка</a:t>
            </a:r>
            <a:endParaRPr lang="en-US" dirty="0"/>
          </a:p>
        </p:txBody>
      </p:sp>
      <p:sp>
        <p:nvSpPr>
          <p:cNvPr id="104862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104862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9C8F3-725A-4F9A-A507-94E9D5D4F6DB}" type="datetimeFigureOut">
              <a:rPr lang="zh-CN" altLang="en-US" smtClean="0"/>
              <a:pPr/>
              <a:t>2023/12/3</a:t>
            </a:fld>
            <a:endParaRPr lang="zh-CN" altLang="en-US"/>
          </a:p>
        </p:txBody>
      </p:sp>
      <p:sp>
        <p:nvSpPr>
          <p:cNvPr id="104862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zh-CN" smtClean="0"/>
              <a:t>Образец заголовка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C8F3-725A-4F9A-A507-94E9D5D4F6DB}" type="datetimeFigureOut">
              <a:rPr lang="zh-CN" altLang="en-US" smtClean="0"/>
              <a:pPr/>
              <a:t>2023/12/3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0409-DAE8-4674-9087-DC3CFB368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9.jpeg"/></Relationships>
</file>

<file path=ppt/slides/_rels/slide14.xml.rels><?xml version="1.0" encoding="UTF-8" standalone="yes" ?><Relationships xmlns="http://schemas.openxmlformats.org/package/2006/relationships"><Relationship Id="rId3" Target="../media/image1.png" Type="http://schemas.openxmlformats.org/officeDocument/2006/relationships/image"/><Relationship Id="rId2" Target="../slideLayouts/slideLayout7.xml" Type="http://schemas.openxmlformats.org/officeDocument/2006/relationships/slideLayout"/><Relationship Id="rId1" Target="../theme/themeOverride11.xml" Type="http://schemas.openxmlformats.org/officeDocument/2006/relationships/themeOverride"/><Relationship Id="rId4" Target="../media/image20.jpe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 ?><Relationships xmlns="http://schemas.openxmlformats.org/package/2006/relationships"><Relationship Id="rId3" Target="../media/image4.png" Type="http://schemas.openxmlformats.org/officeDocument/2006/relationships/image"/><Relationship Id="rId2" Target="../media/image3.pn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6.pn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3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1.png" Type="http://schemas.openxmlformats.org/officeDocument/2006/relationships/image"/><Relationship Id="rId7" Target="../media/image11.jpeg" Type="http://schemas.openxmlformats.org/officeDocument/2006/relationships/image"/><Relationship Id="rId2" Target="../slideLayouts/slideLayout7.xml" Type="http://schemas.openxmlformats.org/officeDocument/2006/relationships/slideLayout"/><Relationship Id="rId1" Target="../theme/themeOverride1.xml" Type="http://schemas.openxmlformats.org/officeDocument/2006/relationships/themeOverride"/><Relationship Id="rId6" Target="../media/image10.png" Type="http://schemas.openxmlformats.org/officeDocument/2006/relationships/image"/><Relationship Id="rId5" Target="../media/image9.pn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3212" y="700215"/>
            <a:ext cx="80977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«Россия — это страна, где каждый шаг напоминает  о ее величии и славе»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                                              Лев Толстой</a:t>
            </a:r>
          </a:p>
          <a:p>
            <a:endParaRPr lang="ru-RU" b="1" dirty="0"/>
          </a:p>
        </p:txBody>
      </p:sp>
      <p:pic>
        <p:nvPicPr>
          <p:cNvPr id="19458" name="Picture 2" descr="https://gas-kvas.com/uploads/posts/2023-02/1676785424_gas-kvas-com-p-risunok-na-temu-moya-mnogonatsionalnaya-ro-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939" y="2837917"/>
            <a:ext cx="7949487" cy="3735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Image1"/>
          <p:cNvSpPr/>
          <p:nvPr/>
        </p:nvSpPr>
        <p:spPr>
          <a:xfrm>
            <a:off x="5409126" y="2704564"/>
            <a:ext cx="3271234" cy="106894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99CC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lang="ru" altLang="en-US" sz="5400" dirty="0" smtClean="0"/>
              <a:t>Нанайцы</a:t>
            </a:r>
            <a:endParaRPr lang="zh-CN" altLang="en-US" sz="5400" dirty="0"/>
          </a:p>
        </p:txBody>
      </p:sp>
      <p:pic>
        <p:nvPicPr>
          <p:cNvPr id="5" name="Рисунок 4" descr="image_687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1492" y="993303"/>
            <a:ext cx="3121883" cy="541578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Рисунок 209716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37126" y="1133341"/>
            <a:ext cx="4546243" cy="5563673"/>
          </a:xfrm>
          <a:prstGeom prst="rect">
            <a:avLst/>
          </a:prstGeom>
        </p:spPr>
      </p:pic>
      <p:sp>
        <p:nvSpPr>
          <p:cNvPr id="1048603" name="Image1"/>
          <p:cNvSpPr/>
          <p:nvPr/>
        </p:nvSpPr>
        <p:spPr>
          <a:xfrm>
            <a:off x="5628067" y="2743200"/>
            <a:ext cx="3090929" cy="117197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99CC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ru" altLang="en-US" sz="5400"/>
              <a:t>Русские</a:t>
            </a:r>
            <a:endParaRPr lang="zh-CN" altLang="en-US" sz="5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3655" y="1712890"/>
            <a:ext cx="8397023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cs typeface="Arial"/>
              </a:rPr>
              <a:t>У каждого _________ России сложились определённые </a:t>
            </a:r>
            <a:r>
              <a:rPr lang="ru-RU" sz="2400" dirty="0" smtClean="0">
                <a:cs typeface="Arial"/>
              </a:rPr>
              <a:t>культурные </a:t>
            </a:r>
            <a:r>
              <a:rPr lang="ru-RU" sz="2400" dirty="0">
                <a:cs typeface="Arial"/>
              </a:rPr>
              <a:t>традиции. Они уходят вглубь веков и неразрывно </a:t>
            </a:r>
            <a:r>
              <a:rPr lang="ru-RU" sz="2400" dirty="0" smtClean="0">
                <a:cs typeface="Arial"/>
              </a:rPr>
              <a:t>связаны </a:t>
            </a:r>
            <a:r>
              <a:rPr lang="ru-RU" sz="2400" dirty="0">
                <a:cs typeface="Arial"/>
              </a:rPr>
              <a:t>с историей нашей страны. Для ___________________ России разнообразие народного творчества, обрядов, обычаев - это ___________ наследие, общее богатство, постоянный источник нашего единства, объединяющего нас патриотизма, это наша ___________. Культура народов России способствует сближению и пониманию между _________. </a:t>
            </a:r>
            <a:r>
              <a:rPr lang="ru-RU" sz="2400" dirty="0" smtClean="0">
                <a:cs typeface="Arial"/>
              </a:rPr>
              <a:t>Изучение </a:t>
            </a:r>
            <a:r>
              <a:rPr lang="ru-RU" sz="2400" dirty="0">
                <a:cs typeface="Arial"/>
              </a:rPr>
              <a:t>национальных культур заставляет задуматься о наших общечеловеческих корнях, побуждает к уважению культур всех народов.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7670" y="393242"/>
            <a:ext cx="7868992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</a:rPr>
              <a:t>№4. Прочитайте </a:t>
            </a:r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</a:rPr>
              <a:t>текст и вставьте пропущенные </a:t>
            </a:r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</a:rPr>
              <a:t>слова</a:t>
            </a:r>
            <a:endParaRPr lang="ru-RU" sz="28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0" name="Image1"/>
          <p:cNvSpPr/>
          <p:nvPr/>
        </p:nvSpPr>
        <p:spPr>
          <a:xfrm>
            <a:off x="1964311" y="1712890"/>
            <a:ext cx="1371318" cy="5409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99CC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ru" altLang="en-US" sz="2400" dirty="0" smtClean="0"/>
              <a:t>народа</a:t>
            </a:r>
            <a:endParaRPr lang="zh-CN" altLang="en-US" sz="2400" dirty="0"/>
          </a:p>
        </p:txBody>
      </p:sp>
      <p:sp>
        <p:nvSpPr>
          <p:cNvPr id="11" name="Image1"/>
          <p:cNvSpPr/>
          <p:nvPr/>
        </p:nvSpPr>
        <p:spPr>
          <a:xfrm>
            <a:off x="2374288" y="3384997"/>
            <a:ext cx="1695436" cy="5409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99CC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ru" altLang="en-US" sz="2400" dirty="0" smtClean="0"/>
              <a:t>бесценное</a:t>
            </a:r>
            <a:endParaRPr lang="zh-CN" altLang="en-US" sz="2400" dirty="0"/>
          </a:p>
        </p:txBody>
      </p:sp>
      <p:sp>
        <p:nvSpPr>
          <p:cNvPr id="12" name="Image1"/>
          <p:cNvSpPr/>
          <p:nvPr/>
        </p:nvSpPr>
        <p:spPr>
          <a:xfrm>
            <a:off x="5733528" y="2558603"/>
            <a:ext cx="2998348" cy="5409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99CC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ru" altLang="en-US" sz="2400" dirty="0" smtClean="0"/>
              <a:t>многонациональной</a:t>
            </a:r>
            <a:endParaRPr lang="zh-CN" altLang="en-US" sz="2400" dirty="0"/>
          </a:p>
        </p:txBody>
      </p:sp>
      <p:sp>
        <p:nvSpPr>
          <p:cNvPr id="13" name="Image1"/>
          <p:cNvSpPr/>
          <p:nvPr/>
        </p:nvSpPr>
        <p:spPr>
          <a:xfrm>
            <a:off x="6686564" y="4670738"/>
            <a:ext cx="1826371" cy="5409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99CC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ru-RU" altLang="en-US" sz="2400" dirty="0"/>
              <a:t>л</a:t>
            </a:r>
            <a:r>
              <a:rPr lang="ru-RU" altLang="en-US" sz="2400" dirty="0" smtClean="0"/>
              <a:t>юдьми.</a:t>
            </a:r>
            <a:endParaRPr lang="zh-CN" altLang="en-US" sz="2400" dirty="0"/>
          </a:p>
        </p:txBody>
      </p:sp>
      <p:sp>
        <p:nvSpPr>
          <p:cNvPr id="14" name="Image1"/>
          <p:cNvSpPr/>
          <p:nvPr/>
        </p:nvSpPr>
        <p:spPr>
          <a:xfrm>
            <a:off x="3621392" y="4248051"/>
            <a:ext cx="1695436" cy="5409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99CC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ru" altLang="en-US" sz="2400" dirty="0" smtClean="0"/>
              <a:t>гордость</a:t>
            </a:r>
            <a:endParaRPr lang="zh-CN" alt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015685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6605" y="922095"/>
            <a:ext cx="5263979" cy="483209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"Несомненно, самым высоким видом искусства, самым талантливым, самым гениальным, - является народное искусство, то есть то, что запечатлено народом, что народом сохранено, что народ пронес через столетия". </a:t>
            </a:r>
          </a:p>
          <a:p>
            <a:endParaRPr lang="ru-RU" sz="2800" i="1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99875" y="4982519"/>
            <a:ext cx="2947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Михаил Иванович Калинин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https://u.9111s.ru/uploads/202111/19/959097fad3199a1d5c4edace044737c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7741" y="1031060"/>
            <a:ext cx="3112076" cy="3895167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https://top-fon.com/uploads/posts/2023-01/1675165474_top-fon-com-p-fon-dlya-prezentatsii-narodi-rossii-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41293"/>
            <a:ext cx="9144000" cy="5087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 flipV="1">
            <a:off x="8460259" y="5198076"/>
            <a:ext cx="683742" cy="922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0919" y="403110"/>
            <a:ext cx="7537621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Нас объединяет Россия - наша Родина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7223" y="440702"/>
            <a:ext cx="8261274" cy="18158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</a:rPr>
              <a:t>№5. </a:t>
            </a:r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</a:rPr>
              <a:t>Составьте </a:t>
            </a:r>
            <a:r>
              <a:rPr lang="ru-RU" sz="2800" b="1" dirty="0" err="1" smtClean="0">
                <a:solidFill>
                  <a:srgbClr val="00B050"/>
                </a:solidFill>
                <a:latin typeface="Arial Black" pitchFamily="34" charset="0"/>
              </a:rPr>
              <a:t>синквейн</a:t>
            </a:r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</a:rPr>
              <a:t> к словосочетанию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</a:rPr>
              <a:t>«многонациональная культура»</a:t>
            </a:r>
          </a:p>
          <a:p>
            <a:pPr algn="ctr"/>
            <a:endParaRPr lang="ru-RU" sz="28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6735" y="1968843"/>
            <a:ext cx="78424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Пример: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 1. Многонациональная культура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2. Народная, русская, 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3. Охраняется, развивается, процветает </a:t>
            </a:r>
          </a:p>
          <a:p>
            <a:r>
              <a:rPr lang="ru-RU" sz="2800" b="1" dirty="0" smtClean="0">
                <a:solidFill>
                  <a:srgbClr val="0070C0"/>
                </a:solidFill>
              </a:rPr>
              <a:t>4. Народная </a:t>
            </a:r>
            <a:r>
              <a:rPr lang="ru-RU" sz="2800" b="1" dirty="0" smtClean="0">
                <a:solidFill>
                  <a:srgbClr val="0070C0"/>
                </a:solidFill>
              </a:rPr>
              <a:t>культура требует бережного </a:t>
            </a:r>
            <a:r>
              <a:rPr lang="ru-RU" sz="2800" b="1" dirty="0" smtClean="0">
                <a:solidFill>
                  <a:srgbClr val="0070C0"/>
                </a:solidFill>
              </a:rPr>
              <a:t>отношения.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b="1" dirty="0" smtClean="0">
                <a:solidFill>
                  <a:srgbClr val="0070C0"/>
                </a:solidFill>
              </a:rPr>
              <a:t>5. Духовность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52162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Найди пословицу одного из народов России и запиши, какой смысл она несет (2-5 предложений)».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7082" y="448939"/>
            <a:ext cx="7868992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Arial Black" pitchFamily="34" charset="0"/>
              </a:rPr>
              <a:t>Домашнее задание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pPr algn="ctr"/>
            <a:endParaRPr lang="ru-RU" sz="28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6799" y="1402145"/>
            <a:ext cx="72287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Найди пословицу одного из народов России и запиши, какой смысл она несет </a:t>
            </a:r>
            <a:r>
              <a:rPr lang="ru-RU" sz="3200" b="1" dirty="0" smtClean="0">
                <a:solidFill>
                  <a:srgbClr val="0070C0"/>
                </a:solidFill>
              </a:rPr>
              <a:t>(3-5 </a:t>
            </a:r>
            <a:r>
              <a:rPr lang="ru-RU" sz="3200" b="1" dirty="0" smtClean="0">
                <a:solidFill>
                  <a:srgbClr val="0070C0"/>
                </a:solidFill>
              </a:rPr>
              <a:t>предложений)».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Image1"/>
          <p:cNvSpPr/>
          <p:nvPr/>
        </p:nvSpPr>
        <p:spPr>
          <a:xfrm>
            <a:off x="815546" y="426747"/>
            <a:ext cx="8328453" cy="144131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  <a:cs typeface="Arial"/>
              </a:rPr>
              <a:t>№1.</a:t>
            </a:r>
            <a:r>
              <a:rPr sz="2800" smtClean="0">
                <a:solidFill>
                  <a:srgbClr val="00B050"/>
                </a:solidFill>
                <a:latin typeface="Arial Black" pitchFamily="34" charset="0"/>
                <a:cs typeface="Arial"/>
              </a:rPr>
              <a:t>Реши</a:t>
            </a:r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  <a:cs typeface="Arial"/>
              </a:rPr>
              <a:t>те</a:t>
            </a:r>
            <a:r>
              <a:rPr sz="2800" dirty="0" smtClean="0">
                <a:solidFill>
                  <a:srgbClr val="00B050"/>
                </a:solidFill>
                <a:latin typeface="Arial Black" pitchFamily="34" charset="0"/>
                <a:cs typeface="Arial"/>
              </a:rPr>
              <a:t> </a:t>
            </a:r>
            <a:r>
              <a:rPr sz="2800" err="1" smtClean="0">
                <a:solidFill>
                  <a:srgbClr val="00B050"/>
                </a:solidFill>
                <a:latin typeface="Arial Black" pitchFamily="34" charset="0"/>
                <a:cs typeface="Arial"/>
              </a:rPr>
              <a:t>ребус</a:t>
            </a:r>
            <a:r>
              <a:rPr lang="ru-RU" sz="2800" dirty="0">
                <a:solidFill>
                  <a:srgbClr val="00B050"/>
                </a:solidFill>
                <a:latin typeface="Arial Black" pitchFamily="34" charset="0"/>
                <a:cs typeface="Arial"/>
              </a:rPr>
              <a:t> </a:t>
            </a:r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  <a:cs typeface="Arial"/>
              </a:rPr>
              <a:t>и определите тему урока</a:t>
            </a:r>
            <a:endParaRPr sz="2800" dirty="0">
              <a:solidFill>
                <a:srgbClr val="00B050"/>
              </a:solidFill>
              <a:latin typeface="Arial Black" pitchFamily="34" charset="0"/>
              <a:cs typeface="Arial"/>
            </a:endParaRPr>
          </a:p>
        </p:txBody>
      </p:sp>
      <p:pic>
        <p:nvPicPr>
          <p:cNvPr id="2097157" name="Image1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5509" y="1890061"/>
            <a:ext cx="3281046" cy="1054081"/>
          </a:xfrm>
          <a:prstGeom prst="rect">
            <a:avLst/>
          </a:prstGeom>
        </p:spPr>
      </p:pic>
      <p:pic>
        <p:nvPicPr>
          <p:cNvPr id="2097158" name="Image1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138343" y="2717442"/>
            <a:ext cx="3271212" cy="1372786"/>
          </a:xfrm>
          <a:prstGeom prst="rect">
            <a:avLst/>
          </a:prstGeom>
        </p:spPr>
      </p:pic>
      <p:pic>
        <p:nvPicPr>
          <p:cNvPr id="2097159" name="Image1"/>
          <p:cNvPicPr>
            <a:picLocks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291079" y="3618963"/>
            <a:ext cx="2667056" cy="1618025"/>
          </a:xfrm>
          <a:prstGeom prst="rect">
            <a:avLst/>
          </a:prstGeom>
        </p:spPr>
      </p:pic>
      <p:sp>
        <p:nvSpPr>
          <p:cNvPr id="1048596" name="Image1"/>
          <p:cNvSpPr/>
          <p:nvPr/>
        </p:nvSpPr>
        <p:spPr>
          <a:xfrm>
            <a:off x="3017429" y="4230558"/>
            <a:ext cx="2879181" cy="74456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99CC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ru-RU" sz="3200" dirty="0" smtClean="0"/>
              <a:t>культуры</a:t>
            </a:r>
            <a:endParaRPr lang="ru-RU" sz="3200" dirty="0"/>
          </a:p>
        </p:txBody>
      </p:sp>
      <p:sp>
        <p:nvSpPr>
          <p:cNvPr id="1048597" name="Image1"/>
          <p:cNvSpPr/>
          <p:nvPr/>
        </p:nvSpPr>
        <p:spPr>
          <a:xfrm>
            <a:off x="167990" y="3085208"/>
            <a:ext cx="2879181" cy="74456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99CC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lang="ru-RU" sz="3200" dirty="0" smtClean="0"/>
              <a:t>Многообразие</a:t>
            </a:r>
            <a:endParaRPr lang="ru-RU" sz="3200" dirty="0"/>
          </a:p>
        </p:txBody>
      </p:sp>
      <p:sp>
        <p:nvSpPr>
          <p:cNvPr id="1048598" name="Image1"/>
          <p:cNvSpPr/>
          <p:nvPr/>
        </p:nvSpPr>
        <p:spPr>
          <a:xfrm>
            <a:off x="6078954" y="5276686"/>
            <a:ext cx="2879181" cy="74456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99CC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ru-RU" sz="3200" dirty="0" smtClean="0"/>
              <a:t>России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6" grpId="0" animBg="1"/>
      <p:bldP spid="1048597" grpId="0" animBg="1"/>
      <p:bldP spid="10485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s://top-fon.com/uploads/posts/2023-01/1675165471_top-fon-com-p-fon-dlya-prezentatsii-narodi-ross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top-fon.com/uploads/posts/2023-01/1675165471_top-fon-com-p-fon-dlya-prezentatsii-narodi-rossii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s://cdn.culture.ru/images/4b703bc3-87d3-5c07-b0b2-6f9d3fd53b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048599" name="TextBox 1048598"/>
          <p:cNvSpPr txBox="1"/>
          <p:nvPr/>
        </p:nvSpPr>
        <p:spPr>
          <a:xfrm>
            <a:off x="255372" y="106072"/>
            <a:ext cx="8732108" cy="230832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Многообразие</a:t>
            </a:r>
            <a:r>
              <a:rPr lang="en-US" altLang="ru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" altLang="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культу</a:t>
            </a:r>
            <a:r>
              <a:rPr lang="ru-RU" altLang="ru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</a:t>
            </a:r>
            <a:r>
              <a:rPr lang="ru-RU" altLang="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" altLang="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России</a:t>
            </a:r>
            <a:endParaRPr lang="ru-RU" sz="7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1941" y="1309817"/>
            <a:ext cx="2854287" cy="281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Image1"/>
          <p:cNvSpPr/>
          <p:nvPr/>
        </p:nvSpPr>
        <p:spPr>
          <a:xfrm>
            <a:off x="115330" y="1833056"/>
            <a:ext cx="1993557" cy="118199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99CC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lang="ru-RU" sz="2100" dirty="0" smtClean="0"/>
              <a:t>Православный храм, православие</a:t>
            </a:r>
            <a:endParaRPr lang="ru-RU" sz="2100" dirty="0"/>
          </a:p>
        </p:txBody>
      </p:sp>
      <p:sp>
        <p:nvSpPr>
          <p:cNvPr id="7" name="Image1"/>
          <p:cNvSpPr/>
          <p:nvPr/>
        </p:nvSpPr>
        <p:spPr>
          <a:xfrm>
            <a:off x="7463480" y="1977217"/>
            <a:ext cx="1491049" cy="118199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99CC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lang="ru-RU" sz="2100" dirty="0" smtClean="0"/>
              <a:t>мечеть, </a:t>
            </a:r>
          </a:p>
          <a:p>
            <a:r>
              <a:rPr lang="ru-RU" sz="2100" dirty="0" smtClean="0"/>
              <a:t>ислам</a:t>
            </a:r>
            <a:endParaRPr lang="ru-RU" sz="2100" dirty="0"/>
          </a:p>
        </p:txBody>
      </p:sp>
      <p:pic>
        <p:nvPicPr>
          <p:cNvPr id="3079" name="Picture 7" descr="https://flomaster.club/uploads/posts/2023-01/1673426050_flomaster-club-p-buddiiskii-khram-risunok-pinterest-2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6204" y="4018186"/>
            <a:ext cx="3393989" cy="2839814"/>
          </a:xfrm>
          <a:prstGeom prst="rect">
            <a:avLst/>
          </a:prstGeom>
          <a:noFill/>
        </p:spPr>
      </p:pic>
      <p:sp>
        <p:nvSpPr>
          <p:cNvPr id="10" name="Image1"/>
          <p:cNvSpPr/>
          <p:nvPr/>
        </p:nvSpPr>
        <p:spPr>
          <a:xfrm>
            <a:off x="399534" y="3917228"/>
            <a:ext cx="1491049" cy="118199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99CC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lang="ru-RU" sz="2100" dirty="0" smtClean="0"/>
              <a:t>дацан, </a:t>
            </a:r>
          </a:p>
          <a:p>
            <a:r>
              <a:rPr lang="ru-RU" sz="2100" dirty="0" smtClean="0"/>
              <a:t>буддизм</a:t>
            </a:r>
            <a:endParaRPr lang="ru-RU" sz="2100" dirty="0"/>
          </a:p>
        </p:txBody>
      </p:sp>
      <p:sp>
        <p:nvSpPr>
          <p:cNvPr id="11" name="Image1"/>
          <p:cNvSpPr/>
          <p:nvPr/>
        </p:nvSpPr>
        <p:spPr>
          <a:xfrm>
            <a:off x="7517026" y="4304406"/>
            <a:ext cx="1491049" cy="118199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99CC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lang="ru-RU" sz="2100" dirty="0" smtClean="0"/>
              <a:t>синагога, </a:t>
            </a:r>
          </a:p>
          <a:p>
            <a:r>
              <a:rPr lang="ru-RU" sz="2100" dirty="0" smtClean="0"/>
              <a:t>иудаизм</a:t>
            </a:r>
            <a:endParaRPr lang="ru-RU" sz="2100" dirty="0"/>
          </a:p>
        </p:txBody>
      </p:sp>
      <p:pic>
        <p:nvPicPr>
          <p:cNvPr id="3081" name="Picture 9" descr="https://creazilla-store.fra1.digitaloceanspaces.com/emojis/48195/synagogue-emoji-clipart-md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2043" y="3922157"/>
            <a:ext cx="2725780" cy="272578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70919" y="328969"/>
            <a:ext cx="7669427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" sz="2800" dirty="0" smtClean="0">
                <a:solidFill>
                  <a:srgbClr val="00B050"/>
                </a:solidFill>
                <a:latin typeface="Arial Black" pitchFamily="34" charset="0"/>
              </a:rPr>
              <a:t>№2. </a:t>
            </a:r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Определи название храма и религию</a:t>
            </a:r>
            <a:endParaRPr lang="ru-RU" sz="2800" i="1" dirty="0">
              <a:solidFill>
                <a:srgbClr val="000000"/>
              </a:solidFill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4652" y="1182260"/>
            <a:ext cx="2509895" cy="275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43555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Image1"/>
          <p:cNvSpPr/>
          <p:nvPr/>
        </p:nvSpPr>
        <p:spPr>
          <a:xfrm>
            <a:off x="4906851" y="2761532"/>
            <a:ext cx="3728764" cy="11794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99CC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ru" altLang="en-US" sz="5400" dirty="0" smtClean="0"/>
              <a:t>Мордовцы</a:t>
            </a:r>
            <a:endParaRPr lang="zh-CN" altLang="en-US" sz="5400" dirty="0"/>
          </a:p>
        </p:txBody>
      </p:sp>
      <p:pic>
        <p:nvPicPr>
          <p:cNvPr id="2097166" name="Рисунок 2097165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15011" y="1056069"/>
            <a:ext cx="4291840" cy="57110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4573" y="411348"/>
            <a:ext cx="766942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" sz="2800" dirty="0" smtClean="0">
                <a:solidFill>
                  <a:srgbClr val="00B050"/>
                </a:solidFill>
                <a:latin typeface="Arial Black" pitchFamily="34" charset="0"/>
              </a:rPr>
              <a:t>№3. Вспомни</a:t>
            </a:r>
            <a:r>
              <a:rPr lang="en-US" altLang="ru" sz="2800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ru" altLang="ru" sz="2800" dirty="0">
                <a:solidFill>
                  <a:srgbClr val="00B050"/>
                </a:solidFill>
                <a:latin typeface="Arial Black" pitchFamily="34" charset="0"/>
              </a:rPr>
              <a:t>название</a:t>
            </a:r>
            <a:r>
              <a:rPr lang="en-US" altLang="ru" sz="2800" dirty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ru" altLang="ru" sz="2800" dirty="0" smtClean="0">
                <a:solidFill>
                  <a:srgbClr val="00B050"/>
                </a:solidFill>
                <a:latin typeface="Arial Black" pitchFamily="34" charset="0"/>
              </a:rPr>
              <a:t>народа</a:t>
            </a:r>
            <a:endParaRPr lang="ru-RU" sz="2800" i="1" dirty="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Image1"/>
          <p:cNvSpPr/>
          <p:nvPr/>
        </p:nvSpPr>
        <p:spPr>
          <a:xfrm>
            <a:off x="5344732" y="2840983"/>
            <a:ext cx="3271234" cy="122874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99CC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ru" altLang="en-US" sz="5400"/>
              <a:t>Чеченцы</a:t>
            </a:r>
            <a:endParaRPr lang="zh-CN" altLang="en-US" sz="5400"/>
          </a:p>
        </p:txBody>
      </p:sp>
      <p:pic>
        <p:nvPicPr>
          <p:cNvPr id="2097164" name="Рисунок 209716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24249" y="967063"/>
            <a:ext cx="4404574" cy="574397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Рисунок 2097168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69031" y="1369404"/>
            <a:ext cx="4428473" cy="5488596"/>
          </a:xfrm>
          <a:prstGeom prst="rect">
            <a:avLst/>
          </a:prstGeom>
        </p:spPr>
      </p:pic>
      <p:sp>
        <p:nvSpPr>
          <p:cNvPr id="1048609" name="Image1"/>
          <p:cNvSpPr/>
          <p:nvPr/>
        </p:nvSpPr>
        <p:spPr>
          <a:xfrm flipH="1">
            <a:off x="5911402" y="2909464"/>
            <a:ext cx="2662379" cy="101859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99CC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ru" altLang="en-US" sz="5400"/>
              <a:t>Татары</a:t>
            </a:r>
            <a:endParaRPr lang="zh-CN" altLang="en-US" sz="5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Рисунок 2097154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2333" y="1439106"/>
            <a:ext cx="4031088" cy="5490977"/>
          </a:xfrm>
          <a:prstGeom prst="rect">
            <a:avLst/>
          </a:prstGeom>
        </p:spPr>
      </p:pic>
      <p:sp>
        <p:nvSpPr>
          <p:cNvPr id="1048587" name="Image1"/>
          <p:cNvSpPr/>
          <p:nvPr/>
        </p:nvSpPr>
        <p:spPr>
          <a:xfrm>
            <a:off x="5068119" y="2871115"/>
            <a:ext cx="3225876" cy="118573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99CC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ru" altLang="en-US" sz="5400" dirty="0" smtClean="0"/>
              <a:t>Калмыки</a:t>
            </a:r>
            <a:endParaRPr lang="zh-CN" altLang="en-US" sz="5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Рисунок 209716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07120" y="1041146"/>
            <a:ext cx="4212108" cy="5438665"/>
          </a:xfrm>
          <a:prstGeom prst="rect">
            <a:avLst/>
          </a:prstGeom>
        </p:spPr>
      </p:pic>
      <p:sp>
        <p:nvSpPr>
          <p:cNvPr id="1048608" name="Image1"/>
          <p:cNvSpPr/>
          <p:nvPr/>
        </p:nvSpPr>
        <p:spPr>
          <a:xfrm>
            <a:off x="5641808" y="2957902"/>
            <a:ext cx="2613550" cy="111182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99CC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ru" altLang="en-US" sz="5400" dirty="0" smtClean="0"/>
              <a:t>Буряты</a:t>
            </a:r>
            <a:endParaRPr lang="zh-CN" altLang="en-US" sz="5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H Sarabun PSK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H Sarabun PSK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H Sarabun PSK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H Sarabun PSK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H Sarabun PSK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H Sarabun PSK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H Sarabun PSK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H Sarabun PSK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H Sarabun PSK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H Sarabun PSK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H Sarabun PSK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H Sarabun PSK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H Sarabun PSK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H Sarabun PSK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H Sarabun PSK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H Sarabun PSK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H Sarabun PSK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H Sarabun PSK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H Sarabun PSK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H Sarabun PSK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H Sarabun PSK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H Sarabun PSK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H Sarabun PSK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H Sarabun PSK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285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SM-T875</dc:creator>
  <cp:lastModifiedBy>Administrator</cp:lastModifiedBy>
  <cp:revision>36</cp:revision>
  <dcterms:created xsi:type="dcterms:W3CDTF">2015-05-09T11:36:16Z</dcterms:created>
  <dcterms:modified xsi:type="dcterms:W3CDTF">2023-12-03T11:53:50Z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ICV" pid="2">
    <vt:lpwstr>614700971b8a43f1972c785186bb0419</vt:lpwstr>
  </property>
  <property fmtid="{D5CDD505-2E9C-101B-9397-08002B2CF9AE}" name="NXPowerLiteLastOptimized" pid="3">
    <vt:lpwstr>3300781</vt:lpwstr>
  </property>
  <property fmtid="{D5CDD505-2E9C-101B-9397-08002B2CF9AE}" name="NXPowerLiteSettings" pid="4">
    <vt:lpwstr>F7000400038000</vt:lpwstr>
  </property>
  <property fmtid="{D5CDD505-2E9C-101B-9397-08002B2CF9AE}" name="NXPowerLiteVersion" pid="5">
    <vt:lpwstr>S10.3.1</vt:lpwstr>
  </property>
</Properties>
</file>