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5" r:id="rId3"/>
    <p:sldId id="294" r:id="rId4"/>
    <p:sldId id="292" r:id="rId5"/>
    <p:sldId id="257" r:id="rId6"/>
    <p:sldId id="258" r:id="rId7"/>
    <p:sldId id="264" r:id="rId8"/>
    <p:sldId id="260" r:id="rId9"/>
    <p:sldId id="259" r:id="rId10"/>
    <p:sldId id="262" r:id="rId11"/>
    <p:sldId id="263" r:id="rId12"/>
    <p:sldId id="277" r:id="rId13"/>
    <p:sldId id="278" r:id="rId14"/>
    <p:sldId id="296" r:id="rId15"/>
    <p:sldId id="269" r:id="rId16"/>
    <p:sldId id="266" r:id="rId17"/>
    <p:sldId id="268" r:id="rId18"/>
    <p:sldId id="293" r:id="rId19"/>
    <p:sldId id="288" r:id="rId20"/>
    <p:sldId id="291" r:id="rId21"/>
    <p:sldId id="289" r:id="rId22"/>
    <p:sldId id="270" r:id="rId23"/>
    <p:sldId id="271" r:id="rId24"/>
    <p:sldId id="272" r:id="rId25"/>
    <p:sldId id="273" r:id="rId26"/>
    <p:sldId id="28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8" autoAdjust="0"/>
    <p:restoredTop sz="94660"/>
  </p:normalViewPr>
  <p:slideViewPr>
    <p:cSldViewPr>
      <p:cViewPr varScale="1">
        <p:scale>
          <a:sx n="118" d="100"/>
          <a:sy n="118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7F28-02B8-4ABF-BE7C-3C8D6E15AC6B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41DA-684E-4041-995B-2D8604EC5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0D03-4440-4343-90E1-00D841C1266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8E46-3C8D-48B0-BAC7-33B6ABABF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7396-CE57-4279-BDBF-07C734B7647B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831B-C329-41F3-8B4E-4A88E502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461C9-1E76-41D8-B4D4-BE6D38335882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2D520-42A4-453F-9954-EBDC65C5F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9659-0A4E-4392-8C7D-BEC35032092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3E3F-E43A-4A6E-A66D-C7222F95B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67B9D-FD95-4A5D-8982-62BFC98AC99B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396B-4DE9-4892-A556-6845AA6F9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79AA-ACD2-4531-9E19-3B56B5C56D5D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C65E-87FF-4642-9576-7AA6C0CF8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16FA-98BA-4F1C-BFE3-5F06F9E8FE2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8912-455D-4696-9C32-0F8903A7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3D6E-45DF-43F9-8ED6-7FFBBED5F27D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F262-D602-40A4-B8E2-6BC67B980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F419-0D47-4CC9-8734-13E59F1CEF1D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B978-2203-4710-9994-88A97814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2536-444F-4951-929F-F45D9B10518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222D-D3CD-4BEE-9C2C-BC71C4559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5C93-C5CF-4A9F-B66F-F56D6406C01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C4AE-A3E1-4EDC-8CC4-14D78F06F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461C9-1E76-41D8-B4D4-BE6D3833588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72D520-42A4-453F-9954-EBDC65C5F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12271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339975" y="188913"/>
            <a:ext cx="440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ГБОУ  Школа № 2100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1908175" y="2492375"/>
            <a:ext cx="5357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История детской </a:t>
            </a:r>
          </a:p>
          <a:p>
            <a:pPr algn="ctr"/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колыбели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4211638" y="4714875"/>
            <a:ext cx="400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Дрожичева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3643313" y="6286500"/>
            <a:ext cx="1184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11188" y="908050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785794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Городской конкурс: «Мир дошкольника — первый опыт - 2019»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Номинация: «Проектная деятельность детей дошкольного возраста».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4429124" y="0"/>
            <a:ext cx="442277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Тёплый воздух, как известно,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поднимается вверх, и младенец в такой люльке был защищён от сквозняков. На люльку так же был накинут полог, который не только защищал ребёнка от мух и комаров, но и, по старинным поверьям, от злых духов. На колыбели вырезали различные орнаменты, внутрь клали обереги, призванные защищать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ребёнка от болезней и сглаза (например: ножи или гребни, впоследствии кресты и иконы).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5" descr="1452093547_qofksyfipg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821108" cy="562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54450" y="357188"/>
            <a:ext cx="50752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старину в каждой семье имелась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своя счастливая люлька,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изготавливалась она с молитвами,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любовью и добрым сердцем,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Выбирался материал для будущей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зыбки ответственно; зыбка,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изготовленная из прочного дерева,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могла прослужить 200 лет. На ней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писали год рождения ребёнка, таких надписей могло быть больше шести. Передавалась люлька от поколения к поколению.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ds03.infourok.ru/uploads/ex/0561/000583a0-62805d77/1/hello_html_m9e0f3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32977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000125" y="285750"/>
            <a:ext cx="71596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русского народа была вера в то, что младенец, смеющийся во сне, видит райские благоухающие и волшебные сады. Поэтому колыбели старались украсить царскими птичками, причудливыми цветами и деревцами. В изголовье рисовали лучистое красно солнышко, в ногах — ясный месяц и звезды.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 Если младенец благополучно вырастал из колыбельки, то она считалась счастливой и хранилась для следующих деток. Когда же счастливая колыбелька ветшала, ее уносили в лес и подвешивали на дерево жизни — березу.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357290" y="642918"/>
            <a:ext cx="692948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Младенца до года не принято было показывать чужим людям, поэтому колыбельку покрывали пологом.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 Не следовало колыбельку с ребенком передавать через порог, оставлять в пустом доме или без присмотра на улице. Злые духи могли подменить ребенка на своего детеныша.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</p:spPr>
      </p:pic>
      <p:pic>
        <p:nvPicPr>
          <p:cNvPr id="5" name="Рисунок 4" descr="20170131_145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0648"/>
            <a:ext cx="3330778" cy="41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5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34888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193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Спи, дитя, не плачь, испеку тебе калач! Спи-ка не реви, испеку тебе я три!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4429125" y="0"/>
            <a:ext cx="44291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Отучить малыша от уютной зыбки было делом не простым. Для этого прибегали к разным хитростям: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наряжали мужика «Букой» в вывернутый мехом наверх тулуп, приделывали мочальную бороду, в руки давали клюку. Он вбегал в горницу и, схватив люльку, уносил ее прочь. А удивленному ребенку объясняли: «Бука унес зыбку в лес свою дитятку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зыбать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2400" dirty="0">
                <a:latin typeface="Calibri" pitchFamily="34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/>
          <a:srcRect l="4478" t="5583" r="41791" b="10669"/>
          <a:stretch>
            <a:fillRect/>
          </a:stretch>
        </p:blipFill>
        <p:spPr bwMode="auto">
          <a:xfrm>
            <a:off x="468313" y="404813"/>
            <a:ext cx="3857625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5143504" y="214290"/>
            <a:ext cx="371477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Много лет спустя стали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использовать больше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кроватки – качалки: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ваньки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встаньки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Такая колыбелька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качалась из стороны в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сторону от легкого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прикосновения, её лишь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стоило немного отклонить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mediasubs.ru/group/uploads/mi/mir-iskusstva-tvorchestva-i-krasotyi/image/1481367690-594409-3956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464347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2" descr="https://apf.mail.ru/cgi-bin/readmsg/20170328_124823.jpg?id=14908172400000000348%3B0%3B8&amp;x-email=xellen-tigran%40mail.ru&amp;exif=1&amp;bs=4455&amp;bl=633578&amp;ct=image%2Fjpeg&amp;cn=20170328_12482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apf.mail.ru/cgi-bin/readmsg/20170328_124823.jpg?id=14908172400000000348%3B0%3B8&amp;x-email=xellen-tigran%40mail.ru&amp;exif=1&amp;bs=4455&amp;bl=633578&amp;ct=image%2Fjpeg&amp;cn=20170328_12482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 descr="C:\Users\User\Downloads\20170328_124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524375" cy="339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J:\ \zzzz\ljVbqr_QUtw.jpg"/>
          <p:cNvPicPr>
            <a:picLocks noChangeAspect="1" noChangeArrowheads="1"/>
          </p:cNvPicPr>
          <p:nvPr/>
        </p:nvPicPr>
        <p:blipFill>
          <a:blip r:embed="rId4"/>
          <a:srcRect t="8639" r="21130"/>
          <a:stretch>
            <a:fillRect/>
          </a:stretch>
        </p:blipFill>
        <p:spPr bwMode="auto">
          <a:xfrm>
            <a:off x="3929058" y="1357298"/>
            <a:ext cx="5010230" cy="32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2" descr="https://apf.mail.ru/cgi-bin/readmsg/20170328_124823.jpg?id=14908172400000000348%3B0%3B8&amp;x-email=xellen-tigran%40mail.ru&amp;exif=1&amp;bs=4455&amp;bl=633578&amp;ct=image%2Fjpeg&amp;cn=20170328_12482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apf.mail.ru/cgi-bin/readmsg/20170328_124823.jpg?id=14908172400000000348%3B0%3B8&amp;x-email=xellen-tigran%40mail.ru&amp;exif=1&amp;bs=4455&amp;bl=633578&amp;ct=image%2Fjpeg&amp;cn=20170328_12482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C:\Users\User\Downloads\20170329_162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714758" cy="495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 descr="C:\Users\User\Downloads\20170329_162219(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14620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img2.jp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 b="20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555875" y="188913"/>
            <a:ext cx="397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Работа с родителями</a:t>
            </a:r>
          </a:p>
        </p:txBody>
      </p:sp>
      <p:pic>
        <p:nvPicPr>
          <p:cNvPr id="15361" name="Picture 1" descr="J:\ \zzzz\P107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J:\ \zzzz\IMG_5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J:\ \лена\20160301_183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14356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843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20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43000" y="0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714356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Музей русской избы</a:t>
            </a:r>
          </a:p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«Лукошко»</a:t>
            </a:r>
          </a:p>
        </p:txBody>
      </p:sp>
      <p:pic>
        <p:nvPicPr>
          <p:cNvPr id="46082" name="Picture 2" descr="J:\ \музей\IMG_20151008_10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42900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70131_151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14290"/>
            <a:ext cx="4572032" cy="322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 \л\IMG_2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876"/>
            <a:ext cx="4643470" cy="31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img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208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5843" name="Picture 10" descr="h-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322637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7" name="Picture 1" descr="J:\ \zzzz\SDC14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429000"/>
            <a:ext cx="4714908" cy="325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J:\ \сад\ima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14290"/>
            <a:ext cx="45005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img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208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313" name="Picture 1" descr="J:\ \zzzz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3698293" cy="558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J:\ \zzzz\SAM_1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50030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14810" y="214290"/>
            <a:ext cx="4528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Мастер-класс по изготовлению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тряпичной куклы.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928688" y="357188"/>
            <a:ext cx="689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Колыбели  народов  России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14375" y="2000250"/>
            <a:ext cx="2509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u="sng">
                <a:latin typeface="Times New Roman" pitchFamily="18" charset="0"/>
                <a:cs typeface="Times New Roman" pitchFamily="18" charset="0"/>
              </a:rPr>
              <a:t>Осетинская </a:t>
            </a:r>
          </a:p>
          <a:p>
            <a:pPr algn="ctr"/>
            <a:r>
              <a:rPr lang="ru-RU" sz="3200" b="1" i="1" u="sng">
                <a:latin typeface="Times New Roman" pitchFamily="18" charset="0"/>
                <a:cs typeface="Times New Roman" pitchFamily="18" charset="0"/>
              </a:rPr>
              <a:t>деревянная </a:t>
            </a:r>
          </a:p>
          <a:p>
            <a:pPr algn="ctr"/>
            <a:r>
              <a:rPr lang="ru-RU" sz="3200" b="1" i="1" u="sng">
                <a:latin typeface="Times New Roman" pitchFamily="18" charset="0"/>
                <a:cs typeface="Times New Roman" pitchFamily="18" charset="0"/>
              </a:rPr>
              <a:t>люлька</a:t>
            </a:r>
            <a:endParaRPr lang="ru-RU" sz="3200" u="sng">
              <a:latin typeface="Calibri" pitchFamily="34" charset="0"/>
            </a:endParaRPr>
          </a:p>
        </p:txBody>
      </p:sp>
      <p:pic>
        <p:nvPicPr>
          <p:cNvPr id="6" name="Picture 3" descr="C:\Users\User\Desktop\колыбель\img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85926"/>
            <a:ext cx="5523970" cy="37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500034" y="857232"/>
            <a:ext cx="5338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 dirty="0" err="1">
                <a:latin typeface="Times New Roman" pitchFamily="18" charset="0"/>
                <a:cs typeface="Times New Roman" pitchFamily="18" charset="0"/>
              </a:rPr>
              <a:t>Бешик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- восточная колыбель</a:t>
            </a:r>
          </a:p>
        </p:txBody>
      </p:sp>
      <p:pic>
        <p:nvPicPr>
          <p:cNvPr id="5" name="Picture 3" descr="C:\Users\User\Desktop\колыбель\img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928802"/>
            <a:ext cx="5500695" cy="445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2571750" y="714375"/>
            <a:ext cx="389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>
                <a:latin typeface="Times New Roman" pitchFamily="18" charset="0"/>
                <a:cs typeface="Times New Roman" pitchFamily="18" charset="0"/>
              </a:rPr>
              <a:t>Чеченские колыбели</a:t>
            </a:r>
          </a:p>
        </p:txBody>
      </p:sp>
      <p:pic>
        <p:nvPicPr>
          <p:cNvPr id="6" name="Picture 4" descr="C:\Users\User\Desktop\колыбель\img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643182"/>
            <a:ext cx="441484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колыбель\img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1500174"/>
            <a:ext cx="352234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571472" y="0"/>
            <a:ext cx="8302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Современные колыбели, люльки, кроватки</a:t>
            </a:r>
          </a:p>
        </p:txBody>
      </p:sp>
      <p:pic>
        <p:nvPicPr>
          <p:cNvPr id="8193" name="Picture 1" descr="J:\ \сад\3154019ce693a17fc91f9fc981a53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12"/>
            <a:ext cx="4357718" cy="300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J:\ \сад\5680139754_6d1bf0bf8e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286248" cy="309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J:\ \сад\vFimhf2aa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71480"/>
            <a:ext cx="471490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Светлана\Desktop\IMG_6566.JPG"/>
          <p:cNvPicPr>
            <a:picLocks noChangeAspect="1" noChangeArrowheads="1"/>
          </p:cNvPicPr>
          <p:nvPr/>
        </p:nvPicPr>
        <p:blipFill>
          <a:blip r:embed="rId3" cstate="print"/>
          <a:srcRect r="8564" b="16184"/>
          <a:stretch>
            <a:fillRect/>
          </a:stretch>
        </p:blipFill>
        <p:spPr bwMode="auto">
          <a:xfrm>
            <a:off x="755650" y="188913"/>
            <a:ext cx="2879725" cy="39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ветлана\Desktop\z_31a103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076700"/>
            <a:ext cx="3706812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Светлана\Desktop\kcUCV-QqiWA.jpg"/>
          <p:cNvPicPr>
            <a:picLocks noChangeAspect="1" noChangeArrowheads="1"/>
          </p:cNvPicPr>
          <p:nvPr/>
        </p:nvPicPr>
        <p:blipFill>
          <a:blip r:embed="rId5"/>
          <a:srcRect l="13125" r="3751" b="11407"/>
          <a:stretch>
            <a:fillRect/>
          </a:stretch>
        </p:blipFill>
        <p:spPr bwMode="auto">
          <a:xfrm>
            <a:off x="4716463" y="188913"/>
            <a:ext cx="2951162" cy="388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C:\Users\User\Desktop\колыбель\img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4222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:\Users\User\Desktop\колыбель\img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27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285750" y="4286250"/>
            <a:ext cx="54932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Современные дизайнерские </a:t>
            </a:r>
          </a:p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колыбели.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714375" y="357188"/>
            <a:ext cx="8001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Современные колыбельки отличаются от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тех, которые использовались в давние времена: они удобные, красивые, уютные!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Думается, что колыбельки всех времён – это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чудо из глубины веков, созданное с любовью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для самых сладких снов младенца.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Вот такая история детской колыбели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843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20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43000" y="0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J:\ \сад\20170130_12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J:\ \сад\h-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0042"/>
            <a:ext cx="3857632" cy="289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J:\ \музей\IMG_20151008_101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4000510" cy="533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843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20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43000" y="0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714356"/>
            <a:ext cx="67151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Изучить историю детской колыбели.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Узнать значение слова «колыбель», «люлька», «зыбка».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2.Познакомиться, со способами  изготовления колыбели в старину.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3.Познакомиться со старинными  традициями и обычаями, связанные с детской колыбелью.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Познакомиться с видами колыбелей народов России.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Изготовление колыбели для  куклы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пеленашки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1.Изучение информации интернета 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2.Посещение русской избы в  музее «Лукошко».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Беседы с детьми.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4.Чтение фольклорной  литературы.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843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20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42976" y="214290"/>
            <a:ext cx="7666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Детская колыбель вчера, сегодня</a:t>
            </a:r>
          </a:p>
        </p:txBody>
      </p:sp>
      <p:pic>
        <p:nvPicPr>
          <p:cNvPr id="2050" name="Picture 2" descr="J:\ \сад\79472411_2835299_KOLIBELK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903149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колыбель\im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85860"/>
            <a:ext cx="421484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5296" y="714356"/>
            <a:ext cx="884870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Колыбель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маленькая кроватка или корзина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грудных детей, позволяющая укачивать ребёнка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9" descr="50495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3528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J:\ \сад\160314003245fddb66d6e8d87b93bfe4681d0688f2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1571612"/>
            <a:ext cx="3470272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43174" y="0"/>
            <a:ext cx="521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Для чего нужна колыбель?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Users\User\Desktop\колыбель\img13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714625"/>
            <a:ext cx="4714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765175" y="285750"/>
            <a:ext cx="80109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всегда матери  могли укачивать своё дитя  на своих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руках, нужно было поддерживать очаг, готовить еду,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вести хозяйство, детей укладывали в зыбку.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Слова: колыбель, люлька и зыбка обозначают одно и то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  - «качать», «покачивать», «колыхать», « баюкать».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57250" y="285750"/>
            <a:ext cx="82957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Колыбель мастерили в виде деревянного ящика, иногда колыбель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представляла собой пяльцы, обшитые холстом  и привешенные  за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углы на верёвках; были плетёные колыбели из лозы, дранки, соломы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или в форме прямоугольной деревянной рамы, обтянутой тканью.</a:t>
            </a:r>
          </a:p>
        </p:txBody>
      </p:sp>
      <p:pic>
        <p:nvPicPr>
          <p:cNvPr id="3074" name="Picture 2" descr="J:\ \сад\ReihQDKmA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4357718" cy="317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J:\ \сад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3653336" cy="469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колыбель\img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42984"/>
            <a:ext cx="427196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411510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Руси колыбели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изготавливали из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разных пород деревьев,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ивовых прутьев.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Колыбель представляла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собой небольшую люльку,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подвешенную к потолку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избы. Часто колыбель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подвешивали на  ОЧЕП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специальную гибкую балку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764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колыбель вчера и сегодня</dc:title>
  <dc:creator>User</dc:creator>
  <cp:lastModifiedBy>home</cp:lastModifiedBy>
  <cp:revision>74</cp:revision>
  <dcterms:created xsi:type="dcterms:W3CDTF">2016-03-16T17:13:12Z</dcterms:created>
  <dcterms:modified xsi:type="dcterms:W3CDTF">2025-02-18T12:07:02Z</dcterms:modified>
</cp:coreProperties>
</file>