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369" r:id="rId3"/>
    <p:sldId id="368" r:id="rId4"/>
    <p:sldId id="318" r:id="rId5"/>
    <p:sldId id="357" r:id="rId6"/>
    <p:sldId id="328" r:id="rId7"/>
    <p:sldId id="358" r:id="rId8"/>
    <p:sldId id="359" r:id="rId9"/>
    <p:sldId id="319" r:id="rId10"/>
    <p:sldId id="327" r:id="rId11"/>
    <p:sldId id="320" r:id="rId12"/>
    <p:sldId id="296" r:id="rId13"/>
    <p:sldId id="321" r:id="rId14"/>
    <p:sldId id="322" r:id="rId15"/>
    <p:sldId id="323" r:id="rId16"/>
    <p:sldId id="324" r:id="rId17"/>
    <p:sldId id="329" r:id="rId18"/>
    <p:sldId id="263" r:id="rId19"/>
    <p:sldId id="292" r:id="rId21"/>
    <p:sldId id="363" r:id="rId22"/>
    <p:sldId id="360" r:id="rId23"/>
    <p:sldId id="361" r:id="rId24"/>
    <p:sldId id="362" r:id="rId25"/>
    <p:sldId id="364" r:id="rId26"/>
    <p:sldId id="365" r:id="rId27"/>
    <p:sldId id="331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5" autoAdjust="0"/>
    <p:restoredTop sz="78580" autoAdjust="0"/>
  </p:normalViewPr>
  <p:slideViewPr>
    <p:cSldViewPr>
      <p:cViewPr>
        <p:scale>
          <a:sx n="70" d="100"/>
          <a:sy n="70" d="100"/>
        </p:scale>
        <p:origin x="-1810" y="-58"/>
      </p:cViewPr>
      <p:guideLst>
        <p:guide orient="horz" pos="2205"/>
        <p:guide pos="2866"/>
      </p:guideLst>
    </p:cSldViewPr>
  </p:slideViewPr>
  <p:outlineViewPr>
    <p:cViewPr>
      <p:scale>
        <a:sx n="33" d="100"/>
        <a:sy n="33" d="100"/>
      </p:scale>
      <p:origin x="6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0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3322585-944E-41BB-874E-B85E7D76828D}" type="datetimeFigureOut">
              <a:rPr lang="ru-RU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  <a:endParaRPr lang="ru-RU" noProof="0" smtClean="0"/>
          </a:p>
          <a:p>
            <a:pPr lvl="1"/>
            <a:r>
              <a:rPr lang="ru-RU" noProof="0" smtClean="0"/>
              <a:t>Второй уровень</a:t>
            </a:r>
            <a:endParaRPr lang="ru-RU" noProof="0" smtClean="0"/>
          </a:p>
          <a:p>
            <a:pPr lvl="2"/>
            <a:r>
              <a:rPr lang="ru-RU" noProof="0" smtClean="0"/>
              <a:t>Третий уровень</a:t>
            </a:r>
            <a:endParaRPr lang="ru-RU" noProof="0" smtClean="0"/>
          </a:p>
          <a:p>
            <a:pPr lvl="3"/>
            <a:r>
              <a:rPr lang="ru-RU" noProof="0" smtClean="0"/>
              <a:t>Четвертый уровень</a:t>
            </a:r>
            <a:endParaRPr lang="ru-RU" noProof="0" smtClean="0"/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3E14265-F55E-4E42-AFEF-4A9312629336}" type="slidenum">
              <a:rPr lang="ru-RU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EB23D5-E8D9-426B-868F-94B4C08A3367}" type="slidenum">
              <a:rPr lang="ru-RU" smtClean="0"/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6"/>
            <a:ext cx="5637011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3132291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90B93-C47E-4274-BCC9-8B39DDEFDE47}" type="datetimeFigureOut">
              <a:rPr lang="ru-RU"/>
            </a:fld>
            <a:endParaRPr lang="ru-RU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1DA06-6B7F-4BB8-9082-C92A1B4FA37C}" type="slidenum">
              <a:rPr lang="ru-RU"/>
            </a:fld>
            <a:endParaRPr lang="ru-RU" dirty="0"/>
          </a:p>
        </p:txBody>
      </p:sp>
    </p:spTree>
  </p:cSld>
  <p:clrMapOvr>
    <a:masterClrMapping/>
  </p:clrMapOvr>
  <p:transition spd="slow" advTm="4881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137F9-CAC4-4669-846B-897D0152A8DB}" type="datetimeFigureOut">
              <a:rPr lang="ru-RU"/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9E846-BF91-4522-BA49-8B299164AACA}" type="slidenum">
              <a:rPr lang="ru-RU"/>
            </a:fld>
            <a:endParaRPr lang="ru-RU" dirty="0"/>
          </a:p>
        </p:txBody>
      </p:sp>
    </p:spTree>
  </p:cSld>
  <p:clrMapOvr>
    <a:masterClrMapping/>
  </p:clrMapOvr>
  <p:transition spd="slow" advTm="4881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9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731520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02AC8-E57B-4421-AEF3-BE4FC96DF70D}" type="datetimeFigureOut">
              <a:rPr lang="ru-RU"/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DF5E5-CCDB-400E-834F-EF1EEDE5ED6B}" type="slidenum">
              <a:rPr lang="ru-RU"/>
            </a:fld>
            <a:endParaRPr lang="ru-RU" dirty="0"/>
          </a:p>
        </p:txBody>
      </p:sp>
    </p:spTree>
  </p:cSld>
  <p:clrMapOvr>
    <a:masterClrMapping/>
  </p:clrMapOvr>
  <p:transition spd="slow" advTm="4881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48AC1-E897-483A-A56D-D768E6A14ACA}" type="datetimeFigureOut">
              <a:rPr lang="ru-RU"/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FEC6F-78FB-4298-8FF1-86B92F9EB45A}" type="slidenum">
              <a:rPr lang="ru-RU"/>
            </a:fld>
            <a:endParaRPr lang="ru-RU" dirty="0"/>
          </a:p>
        </p:txBody>
      </p:sp>
    </p:spTree>
  </p:cSld>
  <p:clrMapOvr>
    <a:masterClrMapping/>
  </p:clrMapOvr>
  <p:transition spd="slow" advTm="4881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7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2"/>
            <a:ext cx="5970495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EB0AA-02AA-4581-849E-76CBCD27D27E}" type="datetimeFigureOut">
              <a:rPr lang="ru-RU"/>
            </a:fld>
            <a:endParaRPr lang="ru-RU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A6B0F-FCF1-49D4-9CE5-59D63AA36F00}" type="slidenum">
              <a:rPr lang="ru-RU"/>
            </a:fld>
            <a:endParaRPr lang="ru-RU" dirty="0"/>
          </a:p>
        </p:txBody>
      </p:sp>
    </p:spTree>
  </p:cSld>
  <p:clrMapOvr>
    <a:masterClrMapping/>
  </p:clrMapOvr>
  <p:transition spd="slow" advTm="4881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22CFF-18F5-4B7D-B99D-6F307080CDF0}" type="datetimeFigureOut">
              <a:rPr lang="ru-RU"/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4696E-3AC6-4CCC-A192-947B541FBBCB}" type="slidenum">
              <a:rPr lang="ru-RU"/>
            </a:fld>
            <a:endParaRPr lang="ru-RU" dirty="0"/>
          </a:p>
        </p:txBody>
      </p:sp>
    </p:spTree>
  </p:cSld>
  <p:clrMapOvr>
    <a:masterClrMapping/>
  </p:clrMapOvr>
  <p:transition spd="slow" advTm="4881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3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E7550-D0CE-411D-AD1A-87AFBECB31CC}" type="datetimeFigureOut">
              <a:rPr lang="ru-RU"/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D7ACF-842E-46A4-BFCB-D6B8547F8748}" type="slidenum">
              <a:rPr lang="ru-RU"/>
            </a:fld>
            <a:endParaRPr lang="ru-RU" dirty="0"/>
          </a:p>
        </p:txBody>
      </p:sp>
    </p:spTree>
  </p:cSld>
  <p:clrMapOvr>
    <a:masterClrMapping/>
  </p:clrMapOvr>
  <p:transition spd="slow" advTm="4881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274D8-DBAC-48DB-9636-32CCF23FA4CC}" type="datetimeFigureOut">
              <a:rPr lang="ru-RU"/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3E2F3-2879-4801-BF0B-56CD648B35D6}" type="slidenum">
              <a:rPr lang="ru-RU"/>
            </a:fld>
            <a:endParaRPr lang="ru-RU" dirty="0"/>
          </a:p>
        </p:txBody>
      </p:sp>
    </p:spTree>
  </p:cSld>
  <p:clrMapOvr>
    <a:masterClrMapping/>
  </p:clrMapOvr>
  <p:transition spd="slow" advTm="4881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BD9A8-ECEB-43FB-9D7A-8B851CD6758A}" type="datetimeFigureOut">
              <a:rPr lang="ru-RU"/>
            </a:fld>
            <a:endParaRPr lang="ru-RU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D71D6-C360-41E8-AFDC-D64F303841D0}" type="slidenum">
              <a:rPr lang="ru-RU"/>
            </a:fld>
            <a:endParaRPr lang="ru-RU" dirty="0"/>
          </a:p>
        </p:txBody>
      </p:sp>
    </p:spTree>
  </p:cSld>
  <p:clrMapOvr>
    <a:masterClrMapping/>
  </p:clrMapOvr>
  <p:transition spd="slow" advTm="4881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2209801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1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3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292CD-7726-4B9A-8FA1-BD5D4FD9BF34}" type="datetimeFigureOut">
              <a:rPr lang="ru-RU"/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D4B1C-D032-4891-8AC9-F47FAF89EB29}" type="slidenum">
              <a:rPr lang="ru-RU"/>
            </a:fld>
            <a:endParaRPr lang="ru-RU" dirty="0"/>
          </a:p>
        </p:txBody>
      </p:sp>
    </p:spTree>
  </p:cSld>
  <p:clrMapOvr>
    <a:masterClrMapping/>
  </p:clrMapOvr>
  <p:transition spd="slow" advTm="4881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7"/>
            <a:ext cx="369411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9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DBFE1-810A-4758-B3C6-9FA7F34B0C82}" type="datetimeFigureOut">
              <a:rPr lang="ru-RU"/>
            </a:fld>
            <a:endParaRPr lang="ru-RU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8CE61-4E4C-48D1-8A62-3F6E1FC1338C}" type="slidenum">
              <a:rPr lang="ru-RU"/>
            </a:fld>
            <a:endParaRPr lang="ru-RU" dirty="0"/>
          </a:p>
        </p:txBody>
      </p:sp>
    </p:spTree>
  </p:cSld>
  <p:clrMapOvr>
    <a:masterClrMapping/>
  </p:clrMapOvr>
  <p:transition spd="slow" advTm="4881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4CD68"/>
            </a:gs>
            <a:gs pos="100000">
              <a:srgbClr val="0B6E3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ru-RU" altLang="ru-RU" smtClean="0"/>
              <a:t>Образец текста</a:t>
            </a:r>
            <a:endParaRPr lang="ru-RU" altLang="ru-RU" smtClean="0"/>
          </a:p>
          <a:p>
            <a:pPr lvl="1"/>
            <a:r>
              <a:rPr lang="ru-RU" altLang="ru-RU" smtClean="0"/>
              <a:t>Второй уровень</a:t>
            </a:r>
            <a:endParaRPr lang="ru-RU" altLang="ru-RU" smtClean="0"/>
          </a:p>
          <a:p>
            <a:pPr lvl="2"/>
            <a:r>
              <a:rPr lang="ru-RU" altLang="ru-RU" smtClean="0"/>
              <a:t>Третий уровень</a:t>
            </a:r>
            <a:endParaRPr lang="ru-RU" altLang="ru-RU" smtClean="0"/>
          </a:p>
          <a:p>
            <a:pPr lvl="3"/>
            <a:r>
              <a:rPr lang="ru-RU" altLang="ru-RU" smtClean="0"/>
              <a:t>Четвертый уровень</a:t>
            </a:r>
            <a:endParaRPr lang="ru-RU" altLang="ru-RU" smtClean="0"/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DB2CE28-8E38-42E9-A762-4BEB05AF1C81}" type="datetimeFigureOut">
              <a:rPr lang="ru-RU"/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B94E454-B5C3-4F6B-AA69-A31D03DA0618}" type="slidenum">
              <a:rPr lang="ru-RU"/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4881">
    <p:fade/>
  </p:transition>
  <p:timing>
    <p:tnLst>
      <p:par>
        <p:cTn id="1" dur="indefinite" restart="never" nodeType="tmRoot"/>
      </p:par>
    </p:tnLst>
  </p:timing>
  <p:txStyles>
    <p:titleStyle>
      <a:lvl1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2pPr>
      <a:lvl3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3pPr>
      <a:lvl4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4pPr>
      <a:lvl5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8005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728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38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3.xml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5.xml"/><Relationship Id="rId4" Type="http://schemas.openxmlformats.org/officeDocument/2006/relationships/image" Target="../media/image25.jpeg"/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6.xml"/><Relationship Id="rId4" Type="http://schemas.openxmlformats.org/officeDocument/2006/relationships/image" Target="../media/image29.jpe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7.xml"/><Relationship Id="rId4" Type="http://schemas.openxmlformats.org/officeDocument/2006/relationships/image" Target="../media/image29.jpeg"/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9.jpeg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2.jpeg"/><Relationship Id="rId1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9.jpe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1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05" y="1052830"/>
            <a:ext cx="8162290" cy="1074420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pPr marL="0" indent="0" algn="ctr">
              <a:buNone/>
            </a:pPr>
            <a:r>
              <a:rPr lang="ru-RU" altLang="ru-RU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</a:rPr>
              <a:t>ДЕТСКИЙ ИССЛЕДОВАТЕЛЬСКИЙ ПРОЕКТ</a:t>
            </a:r>
            <a:br>
              <a:rPr lang="ru-RU" altLang="ru-RU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</a:rPr>
            </a:br>
            <a:br>
              <a:rPr lang="ru-RU" altLang="ru-RU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/>
              </a:rPr>
            </a:br>
            <a:r>
              <a:rPr lang="ru-RU" altLang="ru-RU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«Секреты куриного яйца?»</a:t>
            </a:r>
            <a:br>
              <a:rPr lang="ru-RU" altLang="ru-RU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/>
              </a:rPr>
            </a:br>
            <a:endParaRPr lang="ru-RU" altLang="ru-RU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  <a:effectLst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3779520" y="404495"/>
            <a:ext cx="28460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ru-RU" altLang="en-US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« ШКОЛА 2100»</a:t>
            </a:r>
            <a:endParaRPr lang="ru-RU" altLang="en-US" sz="2000" b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4227195" y="4483735"/>
            <a:ext cx="491680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eaLnBrk="1" hangingPunct="1">
              <a:buFont typeface="Georgia" panose="02040502050405020303" pitchFamily="18" charset="0"/>
              <a:buNone/>
            </a:pPr>
            <a:r>
              <a:rPr lang="ru-RU" altLang="ru-RU" b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Работу выполнила воспитанница УК 4      группа № 5</a:t>
            </a:r>
            <a:endParaRPr lang="ru-RU" altLang="ru-RU" b="1" smtClean="0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Font typeface="Georgia" panose="02040502050405020303" pitchFamily="18" charset="0"/>
              <a:buNone/>
            </a:pPr>
            <a:r>
              <a:rPr lang="ru-RU" altLang="ru-RU" b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Александрова Анастасия Викторовна</a:t>
            </a:r>
            <a:endParaRPr lang="ru-RU" altLang="ru-RU" b="1" smtClean="0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Font typeface="Georgia" panose="02040502050405020303" pitchFamily="18" charset="0"/>
              <a:buNone/>
            </a:pPr>
            <a:r>
              <a:rPr lang="ru-RU" altLang="ru-RU" b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</a:t>
            </a:r>
            <a:endParaRPr lang="ru-RU" altLang="ru-RU" b="1" smtClean="0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Font typeface="Georgia" panose="02040502050405020303" pitchFamily="18" charset="0"/>
              <a:buNone/>
            </a:pPr>
            <a:r>
              <a:rPr lang="ru-RU" altLang="ru-RU" b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Научный руководитель:</a:t>
            </a:r>
            <a:endParaRPr lang="ru-RU" altLang="ru-RU" b="1" smtClean="0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Font typeface="Georgia" panose="02040502050405020303" pitchFamily="18" charset="0"/>
              <a:buNone/>
            </a:pPr>
            <a:r>
              <a:rPr lang="ru-RU" altLang="en-US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Конторович Наталья Юрьевна</a:t>
            </a:r>
            <a:endParaRPr lang="ru-RU" altLang="en-US" b="1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Текстовое поле 121"/>
          <p:cNvSpPr txBox="1"/>
          <p:nvPr/>
        </p:nvSpPr>
        <p:spPr>
          <a:xfrm>
            <a:off x="1691640" y="623697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 algn="ctr"/>
            <a:r>
              <a:rPr lang="en-US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Москва 2022 г.</a:t>
            </a:r>
            <a:endParaRPr lang="en-US" altLang="en-US" b="1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slow" advTm="4881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/>
          <p:nvPr/>
        </p:nvPicPr>
        <p:blipFill>
          <a:blip r:embed="rId1"/>
          <a:srcRect r="5524" b="2824"/>
          <a:stretch>
            <a:fillRect/>
          </a:stretch>
        </p:blipFill>
        <p:spPr>
          <a:xfrm>
            <a:off x="107315" y="620395"/>
            <a:ext cx="3527425" cy="2702560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Текстовое поле 107"/>
          <p:cNvSpPr txBox="1"/>
          <p:nvPr/>
        </p:nvSpPr>
        <p:spPr>
          <a:xfrm>
            <a:off x="3894455" y="260350"/>
            <a:ext cx="4903470" cy="38461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endParaRPr lang="en-US" sz="24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/>
            <a:r>
              <a:rPr lang="en-US" sz="22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-Что обычно курица откладывает по одному яйцу в день.- Что размер яйца зависит от размера птицы. Чем старше курица, тем больше снесенное яйцо.  - Самое крупное яйцо у страуса, чтобы сварить яйцо страуса вкрутую, понадобится 2 часа.- Самое маленькое яйцо у птички колибри.</a:t>
            </a:r>
            <a:endParaRPr lang="en-US" altLang="en-US" sz="2200" b="1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2555875" y="0"/>
            <a:ext cx="5577840" cy="521970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800" b="1"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Узнали такие интересные факты</a:t>
            </a:r>
            <a:r>
              <a:rPr lang="en-US" b="1"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 </a:t>
            </a:r>
            <a:endParaRPr lang="en-US" altLang="en-US" b="1">
              <a:solidFill>
                <a:schemeClr val="accent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  <a:sym typeface="+mn-ea"/>
            </a:endParaRPr>
          </a:p>
        </p:txBody>
      </p:sp>
      <p:pic>
        <p:nvPicPr>
          <p:cNvPr id="109" name="Изображение 108"/>
          <p:cNvPicPr/>
          <p:nvPr/>
        </p:nvPicPr>
        <p:blipFill>
          <a:blip r:embed="rId2"/>
          <a:stretch>
            <a:fillRect/>
          </a:stretch>
        </p:blipFill>
        <p:spPr>
          <a:xfrm>
            <a:off x="207010" y="3834765"/>
            <a:ext cx="3600450" cy="293306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10" name="Изображение 109"/>
          <p:cNvPicPr/>
          <p:nvPr/>
        </p:nvPicPr>
        <p:blipFill>
          <a:blip r:embed="rId3"/>
          <a:srcRect l="12986" t="5153" r="29528" b="6562"/>
          <a:stretch>
            <a:fillRect/>
          </a:stretch>
        </p:blipFill>
        <p:spPr>
          <a:xfrm>
            <a:off x="5435600" y="4292600"/>
            <a:ext cx="3279140" cy="2369185"/>
          </a:xfrm>
          <a:prstGeom prst="round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  <p:transition spd="slow" advTm="15439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Замещающее содержимое 110"/>
          <p:cNvPicPr>
            <a:picLocks noChangeAspect="1"/>
          </p:cNvPicPr>
          <p:nvPr>
            <p:ph sz="quarter" idx="13"/>
          </p:nvPr>
        </p:nvPicPr>
        <p:blipFill>
          <a:blip r:embed="rId1"/>
          <a:srcRect l="22966" t="10970" r="20724" b="2116"/>
          <a:stretch>
            <a:fillRect/>
          </a:stretch>
        </p:blipFill>
        <p:spPr>
          <a:xfrm>
            <a:off x="5363845" y="476250"/>
            <a:ext cx="3346450" cy="4589145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112" name="Текстовое поле 111"/>
          <p:cNvSpPr txBox="1"/>
          <p:nvPr/>
        </p:nvSpPr>
        <p:spPr>
          <a:xfrm>
            <a:off x="467360" y="260350"/>
            <a:ext cx="4265930" cy="2461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en-US" sz="22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В Китае яйцо является символом жизни, когда в семье рождается малыш, родственники  красят яйца в красный цвет, цвет счастья. </a:t>
            </a:r>
            <a:endParaRPr lang="en-US" sz="2200" b="1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/>
            <a:r>
              <a:rPr lang="en-US" sz="22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Считается, что это приносит новорожденному удачу.</a:t>
            </a:r>
            <a:endParaRPr lang="en-US" altLang="en-US" sz="2200" b="1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4" name="Замещающее содержимое 3"/>
          <p:cNvPicPr/>
          <p:nvPr>
            <p:ph sz="quarter" idx="14"/>
          </p:nvPr>
        </p:nvPicPr>
        <p:blipFill>
          <a:blip r:embed="rId2"/>
          <a:srcRect l="4307" t="-2370" r="-456" b="-1062"/>
          <a:stretch>
            <a:fillRect/>
          </a:stretch>
        </p:blipFill>
        <p:spPr>
          <a:xfrm>
            <a:off x="611505" y="3789045"/>
            <a:ext cx="2575560" cy="2740660"/>
          </a:xfrm>
          <a:prstGeom prst="round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4881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4CD68"/>
            </a:gs>
            <a:gs pos="100000">
              <a:srgbClr val="0B6E3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Текстовое поле 112"/>
          <p:cNvSpPr txBox="1"/>
          <p:nvPr/>
        </p:nvSpPr>
        <p:spPr>
          <a:xfrm>
            <a:off x="5292090" y="383540"/>
            <a:ext cx="3301365" cy="3046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en-US" sz="24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Чаще всего едят куриные, утиные и гусиные яйца. </a:t>
            </a:r>
            <a:endParaRPr lang="en-US" sz="2400" b="1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/>
            <a:r>
              <a:rPr lang="en-US" sz="24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Но употребляются в пищу также индюшачьи, перепелиные, страусиные яйца.</a:t>
            </a:r>
            <a:endParaRPr lang="en-US" altLang="en-US" sz="2400" b="1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3" name="Изображение 2"/>
          <p:cNvPicPr/>
          <p:nvPr/>
        </p:nvPicPr>
        <p:blipFill>
          <a:blip r:embed="rId1"/>
          <a:srcRect l="10130" t="5642" r="5703" b="6701"/>
          <a:stretch>
            <a:fillRect/>
          </a:stretch>
        </p:blipFill>
        <p:spPr>
          <a:xfrm>
            <a:off x="467360" y="260350"/>
            <a:ext cx="4436745" cy="3703955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114" name="Текстовое поле 113"/>
          <p:cNvSpPr txBox="1"/>
          <p:nvPr/>
        </p:nvSpPr>
        <p:spPr>
          <a:xfrm>
            <a:off x="246380" y="4364990"/>
            <a:ext cx="871474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ctr"/>
            <a:r>
              <a:rPr lang="en-US" sz="24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Для подтверждения  нашей гипотезы исследования,дома со взрослыми и в детском саду с воспитателем были проведены  опыты:</a:t>
            </a:r>
            <a:endParaRPr lang="en-US" altLang="en-US" sz="2400" b="1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custDataLst>
      <p:tags r:id="rId2"/>
    </p:custDataLst>
  </p:cSld>
  <p:clrMapOvr>
    <a:masterClrMapping/>
  </p:clrMapOvr>
  <p:transition spd="slow" advTm="15439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179070" y="211455"/>
            <a:ext cx="895858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L="0" indent="0"/>
            <a:endParaRPr lang="en-US" b="1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/>
            <a:r>
              <a:rPr lang="en-US" b="1"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Как же можно отличить сырое яйцо от вареного, не разбивая его?</a:t>
            </a:r>
            <a:endParaRPr lang="en-US" b="1">
              <a:solidFill>
                <a:schemeClr val="accent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/>
            <a:r>
              <a:rPr lang="en-US" b="1"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Цель эксперимента </a:t>
            </a:r>
            <a:r>
              <a:rPr lang="en-US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– отличить сырое яйцо от варёного.</a:t>
            </a:r>
            <a:endParaRPr lang="en-US" altLang="en-US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3203575" y="-99695"/>
            <a:ext cx="218630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Опыт №1</a:t>
            </a:r>
            <a:endParaRPr lang="en-US" altLang="en-US" sz="3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  <a:sym typeface="+mn-ea"/>
            </a:endParaRPr>
          </a:p>
        </p:txBody>
      </p:sp>
      <p:pic>
        <p:nvPicPr>
          <p:cNvPr id="10" name="Изображение 9"/>
          <p:cNvPicPr/>
          <p:nvPr/>
        </p:nvPicPr>
        <p:blipFill>
          <a:blip r:embed="rId1"/>
          <a:stretch>
            <a:fillRect/>
          </a:stretch>
        </p:blipFill>
        <p:spPr>
          <a:xfrm>
            <a:off x="3937000" y="3429000"/>
            <a:ext cx="1270000" cy="2138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Изображение 11" descr="опыт первый"/>
          <p:cNvPicPr>
            <a:picLocks noChangeAspect="1"/>
          </p:cNvPicPr>
          <p:nvPr/>
        </p:nvPicPr>
        <p:blipFill>
          <a:blip r:embed="rId2"/>
          <a:srcRect t="19357" r="-102"/>
          <a:stretch>
            <a:fillRect/>
          </a:stretch>
        </p:blipFill>
        <p:spPr>
          <a:xfrm>
            <a:off x="179070" y="1340485"/>
            <a:ext cx="2809875" cy="3019425"/>
          </a:xfrm>
          <a:prstGeom prst="round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3"/>
          <a:srcRect r="-1883" b="24731"/>
          <a:stretch>
            <a:fillRect/>
          </a:stretch>
        </p:blipFill>
        <p:spPr>
          <a:xfrm>
            <a:off x="3203575" y="1849755"/>
            <a:ext cx="3043555" cy="2999105"/>
          </a:xfrm>
          <a:prstGeom prst="roundRect">
            <a:avLst/>
          </a:prstGeom>
        </p:spPr>
      </p:pic>
      <p:pic>
        <p:nvPicPr>
          <p:cNvPr id="15" name="Изображение 14" descr="вndex"/>
          <p:cNvPicPr>
            <a:picLocks noChangeAspect="1"/>
          </p:cNvPicPr>
          <p:nvPr/>
        </p:nvPicPr>
        <p:blipFill>
          <a:blip r:embed="rId4"/>
          <a:srcRect t="22694" r="3802" b="2750"/>
          <a:stretch>
            <a:fillRect/>
          </a:stretch>
        </p:blipFill>
        <p:spPr>
          <a:xfrm>
            <a:off x="6155690" y="3925570"/>
            <a:ext cx="2837180" cy="2932430"/>
          </a:xfrm>
          <a:prstGeom prst="roundRect">
            <a:avLst/>
          </a:prstGeom>
        </p:spPr>
      </p:pic>
      <p:sp>
        <p:nvSpPr>
          <p:cNvPr id="115" name="Текстовое поле 114"/>
          <p:cNvSpPr txBox="1"/>
          <p:nvPr/>
        </p:nvSpPr>
        <p:spPr>
          <a:xfrm>
            <a:off x="127000" y="4725035"/>
            <a:ext cx="581787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en-US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Одно яйцо крутится легко и долго.</a:t>
            </a:r>
            <a:endParaRPr lang="en-US" b="1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/>
            <a:r>
              <a:rPr lang="en-US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Второе яйцо вертится неохотно и быстро</a:t>
            </a:r>
            <a:r>
              <a:rPr lang="ru-RU" altLang="en-US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остановливается. </a:t>
            </a:r>
            <a:endParaRPr lang="en-US" altLang="en-US" b="1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6" name="Текстовое поле 15"/>
          <p:cNvSpPr txBox="1"/>
          <p:nvPr/>
        </p:nvSpPr>
        <p:spPr>
          <a:xfrm>
            <a:off x="3203575" y="113347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Взяли одно яйцо сырое, а второе яйцо вареное</a:t>
            </a:r>
            <a:endParaRPr lang="en-US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7" name="Текстовое поле 16"/>
          <p:cNvSpPr txBox="1"/>
          <p:nvPr/>
        </p:nvSpPr>
        <p:spPr>
          <a:xfrm>
            <a:off x="3203575" y="1501775"/>
            <a:ext cx="598741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en-US" b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Яйца положили  на стол, и пробуем покрутить их</a:t>
            </a:r>
            <a:r>
              <a:rPr lang="en-US" b="1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ru-RU" altLang="en-US" b="1"/>
          </a:p>
        </p:txBody>
      </p:sp>
      <p:sp>
        <p:nvSpPr>
          <p:cNvPr id="18" name="Текстовое поле 17"/>
          <p:cNvSpPr txBox="1"/>
          <p:nvPr/>
        </p:nvSpPr>
        <p:spPr>
          <a:xfrm>
            <a:off x="107315" y="5661025"/>
            <a:ext cx="544131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en-US" b="1" u="sng"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Вывод</a:t>
            </a:r>
            <a:r>
              <a:rPr lang="en-US" b="0" u="sng"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  <a:r>
              <a:rPr lang="en-US" b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Варёное - представляет собой единое твёрдое тело, поэтому оно сразу же начинает вращаться и долго сохраняет движение.</a:t>
            </a:r>
            <a:endParaRPr lang="en-US" altLang="en-US" b="1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custDataLst>
      <p:tags r:id="rId5"/>
    </p:custDataLst>
  </p:cSld>
  <p:clrMapOvr>
    <a:masterClrMapping/>
  </p:clrMapOvr>
  <p:transition spd="slow" advTm="15439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81935" y="0"/>
            <a:ext cx="353504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3131820" y="0"/>
            <a:ext cx="219456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36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Опыт №</a:t>
            </a:r>
            <a:r>
              <a:rPr lang="ru-RU" altLang="en-US" sz="36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2</a:t>
            </a:r>
            <a:endParaRPr lang="ru-RU" altLang="en-US" sz="3600" b="1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  <a:sym typeface="+mn-ea"/>
            </a:endParaRPr>
          </a:p>
        </p:txBody>
      </p:sp>
      <p:sp>
        <p:nvSpPr>
          <p:cNvPr id="115" name="Текстовое поле 114"/>
          <p:cNvSpPr txBox="1"/>
          <p:nvPr/>
        </p:nvSpPr>
        <p:spPr>
          <a:xfrm>
            <a:off x="107315" y="431165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/>
            <a:r>
              <a:rPr lang="ru-RU" altLang="en-US" sz="2000" b="1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Яйцо – «водолаз»</a:t>
            </a:r>
            <a:endParaRPr lang="en-US" altLang="en-US" sz="2000" b="1">
              <a:solidFill>
                <a:schemeClr val="accent6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107315" y="764540"/>
            <a:ext cx="858075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ru-RU" altLang="en-US" b="1"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b="1"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Цель эксперимента</a:t>
            </a:r>
            <a:r>
              <a:rPr lang="en-US" b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altLang="en-US" b="0"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b="1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в каких жидкостях яйцо будет плавать?</a:t>
            </a:r>
            <a:endParaRPr lang="en-US" altLang="en-US" b="1">
              <a:solidFill>
                <a:schemeClr val="tx2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4" name="Изображение 3" descr="1 inde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" y="1124585"/>
            <a:ext cx="3510915" cy="2633345"/>
          </a:xfrm>
          <a:prstGeom prst="round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107315" y="4237355"/>
            <a:ext cx="333311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ru-RU" altLang="en-US" b="1">
                <a:latin typeface="Times New Roman" panose="02020603050405020304" pitchFamily="18" charset="0"/>
                <a:ea typeface="SimSun" panose="02010600030101010101" pitchFamily="2" charset="-122"/>
              </a:rPr>
              <a:t>В</a:t>
            </a:r>
            <a:r>
              <a:rPr lang="en-US" b="1">
                <a:latin typeface="Times New Roman" panose="02020603050405020304" pitchFamily="18" charset="0"/>
                <a:ea typeface="SimSun" panose="02010600030101010101" pitchFamily="2" charset="-122"/>
              </a:rPr>
              <a:t>зяли 3 сырых яйца, соль, сахар</a:t>
            </a:r>
            <a:r>
              <a:rPr lang="ru-RU" altLang="en-US" b="1">
                <a:latin typeface="Times New Roman" panose="02020603050405020304" pitchFamily="18" charset="0"/>
                <a:ea typeface="SimSun" panose="02010600030101010101" pitchFamily="2" charset="-122"/>
              </a:rPr>
              <a:t>, 3 стакана.</a:t>
            </a:r>
            <a:endParaRPr lang="ru-RU" altLang="en-US" b="1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251460" y="5372735"/>
            <a:ext cx="54711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en-US" b="1">
                <a:latin typeface="Times New Roman" panose="02020603050405020304" pitchFamily="18" charset="0"/>
                <a:ea typeface="SimSun" panose="02010600030101010101" pitchFamily="2" charset="-122"/>
              </a:rPr>
              <a:t>Наполнили каждый стакан водой наполовину. Добавили  в первой стакан </a:t>
            </a:r>
            <a:r>
              <a:rPr lang="ru-RU" altLang="en-US" b="1">
                <a:latin typeface="Times New Roman" panose="02020603050405020304" pitchFamily="18" charset="0"/>
                <a:ea typeface="SimSun" panose="02010600030101010101" pitchFamily="2" charset="-122"/>
              </a:rPr>
              <a:t>3</a:t>
            </a:r>
            <a:r>
              <a:rPr lang="en-US" b="1">
                <a:latin typeface="Times New Roman" panose="02020603050405020304" pitchFamily="18" charset="0"/>
                <a:ea typeface="SimSun" panose="02010600030101010101" pitchFamily="2" charset="-122"/>
              </a:rPr>
              <a:t> столовых лож</a:t>
            </a:r>
            <a:r>
              <a:rPr lang="ru-RU" altLang="en-US" b="1">
                <a:latin typeface="Times New Roman" panose="02020603050405020304" pitchFamily="18" charset="0"/>
                <a:ea typeface="SimSun" panose="02010600030101010101" pitchFamily="2" charset="-122"/>
              </a:rPr>
              <a:t>ки</a:t>
            </a:r>
            <a:r>
              <a:rPr lang="en-US" b="1">
                <a:latin typeface="Times New Roman" panose="02020603050405020304" pitchFamily="18" charset="0"/>
                <a:ea typeface="SimSun" panose="02010600030101010101" pitchFamily="2" charset="-122"/>
              </a:rPr>
              <a:t> соли, во второй </a:t>
            </a:r>
            <a:r>
              <a:rPr lang="ru-RU" altLang="en-US" b="1">
                <a:latin typeface="Times New Roman" panose="02020603050405020304" pitchFamily="18" charset="0"/>
                <a:ea typeface="SimSun" panose="02010600030101010101" pitchFamily="2" charset="-122"/>
              </a:rPr>
              <a:t>3 столовых</a:t>
            </a:r>
            <a:r>
              <a:rPr lang="en-US" b="1">
                <a:latin typeface="Times New Roman" panose="02020603050405020304" pitchFamily="18" charset="0"/>
                <a:ea typeface="SimSun" panose="02010600030101010101" pitchFamily="2" charset="-122"/>
              </a:rPr>
              <a:t> ложки сахара, а в третьем оставили простую воду.   </a:t>
            </a:r>
            <a:endParaRPr lang="ru-RU" altLang="en-US" b="1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rcRect l="231" t="5982" r="5359" b="14198"/>
          <a:stretch>
            <a:fillRect/>
          </a:stretch>
        </p:blipFill>
        <p:spPr>
          <a:xfrm>
            <a:off x="3420110" y="1484630"/>
            <a:ext cx="2953385" cy="3330575"/>
          </a:xfrm>
          <a:prstGeom prst="round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rcRect r="-3175" b="9002"/>
          <a:stretch>
            <a:fillRect/>
          </a:stretch>
        </p:blipFill>
        <p:spPr>
          <a:xfrm>
            <a:off x="6156325" y="3500755"/>
            <a:ext cx="2842260" cy="3342640"/>
          </a:xfrm>
          <a:prstGeom prst="roundRect">
            <a:avLst/>
          </a:prstGeom>
        </p:spPr>
      </p:pic>
      <p:pic>
        <p:nvPicPr>
          <p:cNvPr id="10" name="Изображение 9"/>
          <p:cNvPicPr/>
          <p:nvPr/>
        </p:nvPicPr>
        <p:blipFill>
          <a:blip r:embed="rId4"/>
          <a:stretch>
            <a:fillRect/>
          </a:stretch>
        </p:blipFill>
        <p:spPr>
          <a:xfrm>
            <a:off x="6948170" y="188595"/>
            <a:ext cx="2101850" cy="2038985"/>
          </a:xfrm>
          <a:prstGeom prst="ellipse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  <p:transition spd="slow" advTm="15439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3203575" y="185420"/>
            <a:ext cx="549275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В каждый стакан опустили по одному яйцу.</a:t>
            </a:r>
            <a:endParaRPr lang="ru-RU" altLang="en-US" sz="2000"/>
          </a:p>
        </p:txBody>
      </p:sp>
      <p:sp>
        <p:nvSpPr>
          <p:cNvPr id="115" name="Текстовое поле 114"/>
          <p:cNvSpPr txBox="1"/>
          <p:nvPr/>
        </p:nvSpPr>
        <p:spPr>
          <a:xfrm>
            <a:off x="4766945" y="1052830"/>
            <a:ext cx="417703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en-US" sz="2000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В стакане  с  простой  водой  яйцо  сразу  же  утонуло,  </a:t>
            </a:r>
            <a:r>
              <a:rPr lang="ru-RU" altLang="en-US" sz="2000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в</a:t>
            </a:r>
            <a:r>
              <a:rPr lang="en-US" sz="2000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 соленой  и  сладкой  вод</a:t>
            </a:r>
            <a:r>
              <a:rPr lang="ru-RU" altLang="en-US" sz="2000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е </a:t>
            </a:r>
            <a:r>
              <a:rPr lang="en-US" sz="2000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яйцо всплыло.</a:t>
            </a:r>
            <a:endParaRPr lang="en-US" altLang="en-US" sz="2000" b="1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31820" y="2276475"/>
            <a:ext cx="2720975" cy="3628390"/>
          </a:xfrm>
          <a:prstGeom prst="roundRect">
            <a:avLst/>
          </a:prstGeom>
        </p:spPr>
      </p:pic>
      <p:pic>
        <p:nvPicPr>
          <p:cNvPr id="3" name="Изображение 2" descr="7index"/>
          <p:cNvPicPr>
            <a:picLocks noChangeAspect="1"/>
          </p:cNvPicPr>
          <p:nvPr/>
        </p:nvPicPr>
        <p:blipFill>
          <a:blip r:embed="rId2"/>
          <a:srcRect r="1000" b="6954"/>
          <a:stretch>
            <a:fillRect/>
          </a:stretch>
        </p:blipFill>
        <p:spPr>
          <a:xfrm>
            <a:off x="99060" y="116205"/>
            <a:ext cx="2816225" cy="3529965"/>
          </a:xfrm>
          <a:prstGeom prst="round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 t="8656" r="1181"/>
          <a:stretch>
            <a:fillRect/>
          </a:stretch>
        </p:blipFill>
        <p:spPr>
          <a:xfrm>
            <a:off x="6155690" y="3213100"/>
            <a:ext cx="2860675" cy="3526790"/>
          </a:xfrm>
          <a:prstGeom prst="roundRect">
            <a:avLst/>
          </a:prstGeom>
        </p:spPr>
      </p:pic>
      <p:pic>
        <p:nvPicPr>
          <p:cNvPr id="8" name="Изображение 7"/>
          <p:cNvPicPr/>
          <p:nvPr/>
        </p:nvPicPr>
        <p:blipFill>
          <a:blip r:embed="rId4"/>
          <a:stretch>
            <a:fillRect/>
          </a:stretch>
        </p:blipFill>
        <p:spPr>
          <a:xfrm>
            <a:off x="179070" y="4700905"/>
            <a:ext cx="2101850" cy="2038985"/>
          </a:xfrm>
          <a:prstGeom prst="ellipse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  <p:transition spd="slow" advTm="15439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Замещающее содержимое 5"/>
          <p:cNvPicPr>
            <a:picLocks noChangeAspect="1"/>
          </p:cNvPicPr>
          <p:nvPr>
            <p:ph sz="quarter" idx="13"/>
          </p:nvPr>
        </p:nvPicPr>
        <p:blipFill>
          <a:blip r:embed="rId1"/>
          <a:srcRect l="1694" b="7001"/>
          <a:stretch>
            <a:fillRect/>
          </a:stretch>
        </p:blipFill>
        <p:spPr>
          <a:xfrm flipH="1">
            <a:off x="5075555" y="260350"/>
            <a:ext cx="3934460" cy="5245735"/>
          </a:xfrm>
          <a:prstGeom prst="roundRect">
            <a:avLst/>
          </a:prstGeom>
        </p:spPr>
      </p:pic>
      <p:sp>
        <p:nvSpPr>
          <p:cNvPr id="116" name="Текстовое поле 115"/>
          <p:cNvSpPr txBox="1"/>
          <p:nvPr/>
        </p:nvSpPr>
        <p:spPr>
          <a:xfrm>
            <a:off x="179070" y="260350"/>
            <a:ext cx="5100955" cy="40925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en-US" b="1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Вывод</a:t>
            </a:r>
            <a:r>
              <a:rPr lang="en-US" b="0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b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altLang="en-US" b="1">
                <a:latin typeface="Times New Roman" panose="02020603050405020304" pitchFamily="18" charset="0"/>
                <a:ea typeface="SimSun" panose="02010600030101010101" pitchFamily="2" charset="-122"/>
              </a:rPr>
              <a:t>В</a:t>
            </a:r>
            <a:r>
              <a:rPr lang="en-US" sz="2000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сё дело в плотности воды. Чем плотность выше  тем сложнее в ней утонуть.  В соленой и сладкой воде, соль и сахар повышают плотность воды, в итоге яйцо  не тонет, а плавает на поверхности. </a:t>
            </a:r>
            <a:endParaRPr lang="en-US" sz="2000" b="1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/>
            <a:r>
              <a:rPr lang="en-US" sz="2000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Я решил</a:t>
            </a:r>
            <a:r>
              <a:rPr lang="ru-RU" altLang="en-US" sz="2000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а</a:t>
            </a:r>
            <a:r>
              <a:rPr lang="en-US" sz="2000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еще немного поэкспериментировать. В соленый раствор стал</a:t>
            </a:r>
            <a:r>
              <a:rPr lang="ru-RU" altLang="en-US" sz="2000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а</a:t>
            </a:r>
            <a:r>
              <a:rPr lang="en-US" sz="2000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понемногу добавлять пресной воды, увидел</a:t>
            </a:r>
            <a:r>
              <a:rPr lang="ru-RU" altLang="en-US" sz="2000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а</a:t>
            </a:r>
            <a:r>
              <a:rPr lang="en-US" sz="2000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, что яйцо стало  постепенно опускаться на дно. Значить плотность  воды  уменьшаться и яйцо опускается.  Вот  так  можно  заставить  обычное  яйцо стать яйцом-водолазом!</a:t>
            </a:r>
            <a:endParaRPr lang="en-US" altLang="en-US" sz="2000" b="1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8" name="Замещающее содержимое 7"/>
          <p:cNvPicPr>
            <a:picLocks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55650" y="4580890"/>
            <a:ext cx="2043430" cy="2043430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4881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е поле 2"/>
          <p:cNvSpPr txBox="1"/>
          <p:nvPr/>
        </p:nvSpPr>
        <p:spPr>
          <a:xfrm>
            <a:off x="3478530" y="-99695"/>
            <a:ext cx="218630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sz="36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Опыт №</a:t>
            </a:r>
            <a:r>
              <a:rPr lang="ru-RU" altLang="en-US" sz="36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3</a:t>
            </a:r>
            <a:endParaRPr lang="ru-RU" altLang="en-US" sz="3600" b="1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  <a:sym typeface="+mn-ea"/>
            </a:endParaRPr>
          </a:p>
        </p:txBody>
      </p:sp>
      <p:sp>
        <p:nvSpPr>
          <p:cNvPr id="116" name="Текстовое поле 115"/>
          <p:cNvSpPr txBox="1"/>
          <p:nvPr/>
        </p:nvSpPr>
        <p:spPr>
          <a:xfrm>
            <a:off x="259080" y="361950"/>
            <a:ext cx="888492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en-US" b="1"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Цель эксперимента</a:t>
            </a:r>
            <a:r>
              <a:rPr lang="ru-RU" altLang="en-US" b="1"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-</a:t>
            </a:r>
            <a:r>
              <a:rPr lang="ru-RU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b="1">
                <a:latin typeface="Times New Roman" panose="02020603050405020304" pitchFamily="18" charset="0"/>
                <a:ea typeface="SimSun" panose="02010600030101010101" pitchFamily="2" charset="-122"/>
              </a:rPr>
              <a:t>Как</a:t>
            </a:r>
            <a:r>
              <a:rPr lang="ru-RU" altLang="en-US" b="1">
                <a:latin typeface="Times New Roman" panose="02020603050405020304" pitchFamily="18" charset="0"/>
                <a:ea typeface="SimSun" panose="02010600030101010101" pitchFamily="2" charset="-122"/>
              </a:rPr>
              <a:t>ая</a:t>
            </a:r>
            <a:r>
              <a:rPr lang="en-US" b="1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altLang="en-US" b="1">
                <a:latin typeface="Times New Roman" panose="02020603050405020304" pitchFamily="18" charset="0"/>
                <a:ea typeface="SimSun" panose="02010600030101010101" pitchFamily="2" charset="-122"/>
              </a:rPr>
              <a:t>сторона</a:t>
            </a:r>
            <a:r>
              <a:rPr lang="en-US" b="1">
                <a:latin typeface="Times New Roman" panose="02020603050405020304" pitchFamily="18" charset="0"/>
                <a:ea typeface="SimSun" panose="02010600030101010101" pitchFamily="2" charset="-122"/>
              </a:rPr>
              <a:t> яйца наиболее прочн</a:t>
            </a:r>
            <a:r>
              <a:rPr lang="ru-RU" altLang="en-US" b="1">
                <a:latin typeface="Times New Roman" panose="02020603050405020304" pitchFamily="18" charset="0"/>
                <a:ea typeface="SimSun" panose="02010600030101010101" pitchFamily="2" charset="-122"/>
              </a:rPr>
              <a:t>ая</a:t>
            </a:r>
            <a:r>
              <a:rPr lang="en-US" b="1"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endParaRPr lang="ru-RU" altLang="en-US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2726690" y="3429000"/>
            <a:ext cx="644779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en-US" b="1">
                <a:latin typeface="Times New Roman" panose="02020603050405020304" pitchFamily="18" charset="0"/>
                <a:ea typeface="SimSun" panose="02010600030101010101" pitchFamily="2" charset="-122"/>
              </a:rPr>
              <a:t>Ударяю яйца </a:t>
            </a:r>
            <a:r>
              <a:rPr lang="ru-RU" altLang="en-US" b="1">
                <a:latin typeface="Times New Roman" panose="02020603050405020304" pitchFamily="18" charset="0"/>
                <a:ea typeface="SimSun" panose="02010600030101010101" pitchFamily="2" charset="-122"/>
              </a:rPr>
              <a:t> с разных сторон</a:t>
            </a:r>
            <a:r>
              <a:rPr lang="en-US" b="1">
                <a:latin typeface="Times New Roman" panose="02020603050405020304" pitchFamily="18" charset="0"/>
                <a:ea typeface="SimSun" panose="02010600030101010101" pitchFamily="2" charset="-122"/>
              </a:rPr>
              <a:t>: одно - туп</a:t>
            </a:r>
            <a:r>
              <a:rPr lang="ru-RU" altLang="en-US" b="1">
                <a:latin typeface="Times New Roman" panose="02020603050405020304" pitchFamily="18" charset="0"/>
                <a:ea typeface="SimSun" panose="02010600030101010101" pitchFamily="2" charset="-122"/>
              </a:rPr>
              <a:t>ой стороной</a:t>
            </a:r>
            <a:r>
              <a:rPr lang="en-US" b="1">
                <a:latin typeface="Times New Roman" panose="02020603050405020304" pitchFamily="18" charset="0"/>
                <a:ea typeface="SimSun" panose="02010600030101010101" pitchFamily="2" charset="-122"/>
              </a:rPr>
              <a:t>, другое – остр</a:t>
            </a:r>
            <a:r>
              <a:rPr lang="ru-RU" altLang="en-US" b="1">
                <a:latin typeface="Times New Roman" panose="02020603050405020304" pitchFamily="18" charset="0"/>
                <a:ea typeface="SimSun" panose="02010600030101010101" pitchFamily="2" charset="-122"/>
              </a:rPr>
              <a:t>ой стороной</a:t>
            </a:r>
            <a:r>
              <a:rPr lang="en-US" b="1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altLang="en-US" b="1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107315" y="4220845"/>
            <a:ext cx="584517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en-US" b="1">
                <a:latin typeface="Times New Roman" panose="02020603050405020304" pitchFamily="18" charset="0"/>
                <a:ea typeface="SimSun" panose="02010600030101010101" pitchFamily="2" charset="-122"/>
              </a:rPr>
              <a:t>Разбился туп</a:t>
            </a:r>
            <a:r>
              <a:rPr lang="ru-RU" altLang="en-US" b="1">
                <a:latin typeface="Times New Roman" panose="02020603050405020304" pitchFamily="18" charset="0"/>
                <a:ea typeface="SimSun" panose="02010600030101010101" pitchFamily="2" charset="-122"/>
              </a:rPr>
              <a:t>ая сторона</a:t>
            </a:r>
            <a:r>
              <a:rPr lang="en-US" b="1">
                <a:latin typeface="Times New Roman" panose="02020603050405020304" pitchFamily="18" charset="0"/>
                <a:ea typeface="SimSun" panose="02010600030101010101" pitchFamily="2" charset="-122"/>
              </a:rPr>
              <a:t> яйца. Повторили опыт несколько раз,  убедились, что разбивается туп</a:t>
            </a:r>
            <a:r>
              <a:rPr lang="ru-RU" altLang="en-US" b="1">
                <a:latin typeface="Times New Roman" panose="02020603050405020304" pitchFamily="18" charset="0"/>
                <a:ea typeface="SimSun" panose="02010600030101010101" pitchFamily="2" charset="-122"/>
              </a:rPr>
              <a:t>ая сторона</a:t>
            </a:r>
            <a:r>
              <a:rPr lang="en-US" b="1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altLang="en-US" b="1">
                <a:latin typeface="Times New Roman" panose="02020603050405020304" pitchFamily="18" charset="0"/>
                <a:ea typeface="SimSun" panose="02010600030101010101" pitchFamily="2" charset="-122"/>
              </a:rPr>
              <a:t>яйца</a:t>
            </a:r>
            <a:r>
              <a:rPr lang="en-US" b="1"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endParaRPr lang="ru-RU" altLang="en-US" b="1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219075" y="4827905"/>
            <a:ext cx="5144135" cy="203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endParaRPr lang="en-US" b="1">
              <a:solidFill>
                <a:schemeClr val="accent6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/>
            <a:r>
              <a:rPr lang="en-US" b="1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Вывод:</a:t>
            </a:r>
            <a:r>
              <a:rPr lang="en-US" b="1">
                <a:latin typeface="Times New Roman" panose="02020603050405020304" pitchFamily="18" charset="0"/>
                <a:ea typeface="SimSun" panose="02010600030101010101" pitchFamily="2" charset="-122"/>
              </a:rPr>
              <a:t> Из-за наличия воздушного мешка  в яйце, туп</a:t>
            </a:r>
            <a:r>
              <a:rPr lang="ru-RU" altLang="en-US" b="1">
                <a:latin typeface="Times New Roman" panose="02020603050405020304" pitchFamily="18" charset="0"/>
                <a:ea typeface="SimSun" panose="02010600030101010101" pitchFamily="2" charset="-122"/>
              </a:rPr>
              <a:t>аясторона</a:t>
            </a:r>
            <a:r>
              <a:rPr lang="en-US" b="1">
                <a:latin typeface="Times New Roman" panose="02020603050405020304" pitchFamily="18" charset="0"/>
                <a:ea typeface="SimSun" panose="02010600030101010101" pitchFamily="2" charset="-122"/>
              </a:rPr>
              <a:t>  является наименее прочн</a:t>
            </a:r>
            <a:r>
              <a:rPr lang="ru-RU" altLang="en-US" b="1">
                <a:latin typeface="Times New Roman" panose="02020603050405020304" pitchFamily="18" charset="0"/>
                <a:ea typeface="SimSun" panose="02010600030101010101" pitchFamily="2" charset="-122"/>
              </a:rPr>
              <a:t>ой</a:t>
            </a:r>
            <a:r>
              <a:rPr lang="en-US" b="1">
                <a:latin typeface="Times New Roman" panose="02020603050405020304" pitchFamily="18" charset="0"/>
                <a:ea typeface="SimSun" panose="02010600030101010101" pitchFamily="2" charset="-122"/>
              </a:rPr>
              <a:t>, поэтому, чтобы разбить </a:t>
            </a:r>
            <a:r>
              <a:rPr lang="ru-RU" altLang="en-US" b="1">
                <a:latin typeface="Times New Roman" panose="02020603050405020304" pitchFamily="18" charset="0"/>
                <a:ea typeface="SimSun" panose="02010600030101010101" pitchFamily="2" charset="-122"/>
              </a:rPr>
              <a:t>яйцо</a:t>
            </a:r>
            <a:r>
              <a:rPr lang="en-US" b="1">
                <a:latin typeface="Times New Roman" panose="02020603050405020304" pitchFamily="18" charset="0"/>
                <a:ea typeface="SimSun" panose="02010600030101010101" pitchFamily="2" charset="-122"/>
              </a:rPr>
              <a:t>, необходимо немного сил. Таким образом, я выяснила, что </a:t>
            </a:r>
            <a:r>
              <a:rPr lang="en-US" b="1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наиболее прочн</a:t>
            </a:r>
            <a:r>
              <a:rPr lang="ru-RU" altLang="en-US" b="1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ой является</a:t>
            </a:r>
            <a:r>
              <a:rPr lang="en-US" b="1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– острый </a:t>
            </a:r>
            <a:r>
              <a:rPr lang="ru-RU" altLang="en-US" b="1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сторона</a:t>
            </a:r>
            <a:r>
              <a:rPr lang="en-US" b="1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яйца.</a:t>
            </a:r>
            <a:endParaRPr lang="en-US" altLang="en-US" b="1">
              <a:solidFill>
                <a:schemeClr val="accent6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8" name="Замещающее содержимое 7" descr="7"/>
          <p:cNvPicPr>
            <a:picLocks noChangeAspect="1"/>
          </p:cNvPicPr>
          <p:nvPr>
            <p:ph sz="quarter" idx="13"/>
          </p:nvPr>
        </p:nvPicPr>
        <p:blipFill>
          <a:blip r:embed="rId1"/>
          <a:stretch>
            <a:fillRect/>
          </a:stretch>
        </p:blipFill>
        <p:spPr>
          <a:xfrm>
            <a:off x="5859145" y="4139565"/>
            <a:ext cx="2680335" cy="2792730"/>
          </a:xfrm>
          <a:prstGeom prst="roundRect">
            <a:avLst/>
          </a:prstGeom>
        </p:spPr>
      </p:pic>
      <p:pic>
        <p:nvPicPr>
          <p:cNvPr id="10" name="Замещающее содержимое 9"/>
          <p:cNvPicPr>
            <a:picLocks noChangeAspect="1"/>
          </p:cNvPicPr>
          <p:nvPr>
            <p:ph sz="quarter" idx="14"/>
          </p:nvPr>
        </p:nvPicPr>
        <p:blipFill>
          <a:blip r:embed="rId2"/>
          <a:srcRect r="2047" b="25621"/>
          <a:stretch>
            <a:fillRect/>
          </a:stretch>
        </p:blipFill>
        <p:spPr>
          <a:xfrm>
            <a:off x="6083935" y="692785"/>
            <a:ext cx="2552700" cy="2584450"/>
          </a:xfrm>
          <a:prstGeom prst="round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3"/>
          <a:srcRect l="6967" t="7755" b="26907"/>
          <a:stretch>
            <a:fillRect/>
          </a:stretch>
        </p:blipFill>
        <p:spPr>
          <a:xfrm flipH="1">
            <a:off x="3059430" y="692785"/>
            <a:ext cx="2763520" cy="2588260"/>
          </a:xfrm>
          <a:prstGeom prst="round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/>
          <a:srcRect l="6204" b="11047"/>
          <a:stretch>
            <a:fillRect/>
          </a:stretch>
        </p:blipFill>
        <p:spPr>
          <a:xfrm flipH="1">
            <a:off x="219075" y="692785"/>
            <a:ext cx="2507615" cy="3256280"/>
          </a:xfrm>
          <a:prstGeom prst="roundRect">
            <a:avLst/>
          </a:prstGeom>
        </p:spPr>
      </p:pic>
    </p:spTree>
  </p:cSld>
  <p:clrMapOvr>
    <a:masterClrMapping/>
  </p:clrMapOvr>
  <p:transition spd="slow" advTm="11035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3419475" y="-99695"/>
            <a:ext cx="218630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Опыт №</a:t>
            </a:r>
            <a:r>
              <a:rPr lang="ru-RU" altLang="en-US" sz="36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4</a:t>
            </a:r>
            <a:endParaRPr lang="ru-RU" altLang="en-US" sz="3600" b="1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  <a:sym typeface="+mn-ea"/>
            </a:endParaRPr>
          </a:p>
        </p:txBody>
      </p:sp>
      <p:sp>
        <p:nvSpPr>
          <p:cNvPr id="116" name="Текстовое поле 115"/>
          <p:cNvSpPr txBox="1"/>
          <p:nvPr/>
        </p:nvSpPr>
        <p:spPr>
          <a:xfrm>
            <a:off x="251460" y="540385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/>
            <a:r>
              <a:rPr lang="en-US" sz="2000" b="1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«Резиновое яйцо»</a:t>
            </a:r>
            <a:endParaRPr lang="en-US" altLang="en-US" sz="2000" b="1">
              <a:solidFill>
                <a:schemeClr val="accent6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3131820" y="764540"/>
            <a:ext cx="6430645" cy="36830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ru-RU" altLang="en-US"/>
              <a:t> </a:t>
            </a:r>
            <a:r>
              <a:rPr lang="ru-RU" altLang="en-US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Взяли 2 стакана, сырое и варёное яйцо, уксус</a:t>
            </a:r>
            <a:endParaRPr lang="ru-RU" altLang="en-US" b="1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3184525" y="1147445"/>
            <a:ext cx="568261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Наливаем уксус в стаканы</a:t>
            </a:r>
            <a:endParaRPr lang="ru-RU" altLang="en-US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3202940" y="1484630"/>
            <a:ext cx="59944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Погружаем каждое яйцо в стакан с уксусом</a:t>
            </a:r>
            <a:endParaRPr lang="ru-RU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6012180" y="1988820"/>
            <a:ext cx="307657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Оставим на 2-3 суток</a:t>
            </a:r>
            <a:endParaRPr lang="ru-RU" altLang="en-US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Изображение 7" descr="1"/>
          <p:cNvPicPr>
            <a:picLocks noChangeAspect="1"/>
          </p:cNvPicPr>
          <p:nvPr/>
        </p:nvPicPr>
        <p:blipFill>
          <a:blip r:embed="rId1"/>
          <a:srcRect l="5198" t="9843" r="-395" b="8000"/>
          <a:stretch>
            <a:fillRect/>
          </a:stretch>
        </p:blipFill>
        <p:spPr>
          <a:xfrm>
            <a:off x="-36195" y="908685"/>
            <a:ext cx="3109595" cy="3578860"/>
          </a:xfrm>
          <a:prstGeom prst="round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/>
          <a:srcRect r="-207" b="7500"/>
          <a:stretch>
            <a:fillRect/>
          </a:stretch>
        </p:blipFill>
        <p:spPr>
          <a:xfrm>
            <a:off x="2915285" y="2204720"/>
            <a:ext cx="2957830" cy="3641090"/>
          </a:xfrm>
          <a:prstGeom prst="round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rcRect r="2751" b="21125"/>
          <a:stretch>
            <a:fillRect/>
          </a:stretch>
        </p:blipFill>
        <p:spPr>
          <a:xfrm>
            <a:off x="5795645" y="3140710"/>
            <a:ext cx="3110230" cy="3650615"/>
          </a:xfrm>
          <a:prstGeom prst="roundRect">
            <a:avLst/>
          </a:prstGeom>
        </p:spPr>
      </p:pic>
    </p:spTree>
  </p:cSld>
  <p:clrMapOvr>
    <a:masterClrMapping/>
  </p:clrMapOvr>
  <p:transition spd="slow" advTm="4881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6" name="Текстовое поле 115"/>
          <p:cNvSpPr txBox="1"/>
          <p:nvPr/>
        </p:nvSpPr>
        <p:spPr>
          <a:xfrm>
            <a:off x="107315" y="4364990"/>
            <a:ext cx="4358640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ru-RU" altLang="en-US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Я</a:t>
            </a:r>
            <a:r>
              <a:rPr lang="en-US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йца достал</a:t>
            </a:r>
            <a:r>
              <a:rPr lang="ru-RU" altLang="en-US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а</a:t>
            </a:r>
            <a:r>
              <a:rPr lang="en-US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, промыл</a:t>
            </a:r>
            <a:r>
              <a:rPr lang="ru-RU" altLang="en-US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а</a:t>
            </a:r>
            <a:r>
              <a:rPr lang="en-US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водой.  Из сырого получилось забавное яйцо, которое выглядит как желе. Просвечивает на свету. А  варёное яйцо сделалось упругим, как резиновый мяч.</a:t>
            </a:r>
            <a:endParaRPr lang="en-US" altLang="en-US" b="1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rcRect t="23422" r="1181"/>
          <a:stretch>
            <a:fillRect/>
          </a:stretch>
        </p:blipFill>
        <p:spPr>
          <a:xfrm>
            <a:off x="107315" y="116205"/>
            <a:ext cx="3719195" cy="3843655"/>
          </a:xfrm>
          <a:prstGeom prst="round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4139565" y="188595"/>
            <a:ext cx="5080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/>
            <a:r>
              <a:rPr lang="en-US" b="1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Вывод:</a:t>
            </a:r>
            <a:r>
              <a:rPr lang="en-US" b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Под влиянием уксуса кальций, из которого состоит скорлупа, растворяется и исчезает в виде пузырьков газа.</a:t>
            </a:r>
            <a:endParaRPr lang="en-US" altLang="en-US" b="1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5" name="Изображение 4" descr="последнее"/>
          <p:cNvPicPr>
            <a:picLocks noChangeAspect="1"/>
          </p:cNvPicPr>
          <p:nvPr/>
        </p:nvPicPr>
        <p:blipFill>
          <a:blip r:embed="rId2"/>
          <a:srcRect l="14563" r="13778" b="3806"/>
          <a:stretch>
            <a:fillRect/>
          </a:stretch>
        </p:blipFill>
        <p:spPr>
          <a:xfrm>
            <a:off x="4500245" y="1412875"/>
            <a:ext cx="4317365" cy="4347210"/>
          </a:xfrm>
          <a:prstGeom prst="round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1691640" y="6062345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 algn="ctr"/>
            <a:r>
              <a:rPr lang="en-US" b="1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Внимание: употреблять в пищу такое яйцо запрещается!!!</a:t>
            </a:r>
            <a:endParaRPr lang="en-US" altLang="en-US" b="1">
              <a:solidFill>
                <a:schemeClr val="accent6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slow" advTm="4881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Текстовое поле 3"/>
          <p:cNvSpPr txBox="1"/>
          <p:nvPr/>
        </p:nvSpPr>
        <p:spPr>
          <a:xfrm>
            <a:off x="539115" y="1268730"/>
            <a:ext cx="6471920" cy="10763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dist"/>
            <a:r>
              <a:rPr lang="ru-RU" altLang="en-US" sz="32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К</a:t>
            </a:r>
            <a:r>
              <a:rPr lang="en-US" sz="32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уриное яйцо не простое, а имеет </a:t>
            </a:r>
            <a:endParaRPr lang="en-US" sz="3200" b="1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  <a:sym typeface="+mn-ea"/>
            </a:endParaRPr>
          </a:p>
          <a:p>
            <a:pPr algn="dist"/>
            <a:r>
              <a:rPr lang="en-US" sz="32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свои секреты</a:t>
            </a:r>
            <a:r>
              <a:rPr lang="ru-RU" altLang="en-US" sz="32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.</a:t>
            </a:r>
            <a:endParaRPr lang="ru-RU" altLang="en-US" sz="3200" b="1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  <a:sym typeface="+mn-ea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539115" y="620395"/>
            <a:ext cx="80378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ru-RU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Гипотеза:</a:t>
            </a:r>
            <a:endParaRPr lang="ru-RU" altLang="en-US" sz="32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611505" y="3284855"/>
            <a:ext cx="2755265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eaLnBrk="1" hangingPunct="1">
              <a:lnSpc>
                <a:spcPct val="90000"/>
              </a:lnSpc>
              <a:buNone/>
            </a:pPr>
            <a:r>
              <a:rPr lang="ru-RU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Цель:</a:t>
            </a:r>
            <a:endParaRPr lang="ru-RU" altLang="en-US" sz="32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611505" y="4004945"/>
            <a:ext cx="629602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ru-RU" altLang="en-US" sz="32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П</a:t>
            </a:r>
            <a:r>
              <a:rPr lang="en-US" sz="32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оказать многообразие свойств </a:t>
            </a:r>
            <a:endParaRPr lang="en-US" sz="3200" b="1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  <a:sym typeface="+mn-ea"/>
            </a:endParaRPr>
          </a:p>
          <a:p>
            <a:pPr algn="l"/>
            <a:r>
              <a:rPr lang="en-US" sz="32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куриного яйца.</a:t>
            </a:r>
            <a:endParaRPr lang="en-US" altLang="en-US" sz="3200" b="1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 advTm="4881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3275330" y="0"/>
            <a:ext cx="21863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r"/>
            <a:r>
              <a:rPr lang="en-US" sz="36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Опыт №</a:t>
            </a:r>
            <a:r>
              <a:rPr lang="ru-RU" altLang="en-US" sz="36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5</a:t>
            </a:r>
            <a:endParaRPr lang="ru-RU" altLang="en-US" sz="3600" b="1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  <a:sym typeface="+mn-ea"/>
            </a:endParaRPr>
          </a:p>
        </p:txBody>
      </p:sp>
      <p:sp>
        <p:nvSpPr>
          <p:cNvPr id="116" name="Текстовое поле 115"/>
          <p:cNvSpPr txBox="1"/>
          <p:nvPr/>
        </p:nvSpPr>
        <p:spPr>
          <a:xfrm>
            <a:off x="0" y="40449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/>
            <a:r>
              <a:rPr lang="ru-RU" altLang="en-US" b="1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«</a:t>
            </a:r>
            <a:r>
              <a:rPr lang="en-US" b="1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Замороженное яйцо</a:t>
            </a:r>
            <a:r>
              <a:rPr lang="ru-RU" altLang="en-US" b="1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»</a:t>
            </a:r>
            <a:endParaRPr lang="ru-RU" altLang="en-US" b="1">
              <a:solidFill>
                <a:schemeClr val="accent6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107315" y="836295"/>
            <a:ext cx="55118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ctr"/>
            <a:r>
              <a:rPr lang="en-US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Положили сырое яйцо в морозильную камеру. </a:t>
            </a:r>
            <a:endParaRPr lang="en-US" b="1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/>
            <a:r>
              <a:rPr lang="ru-RU" altLang="en-US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   </a:t>
            </a:r>
            <a:r>
              <a:rPr lang="en-US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Спустя несколько часов достали.</a:t>
            </a:r>
            <a:endParaRPr lang="en-US" altLang="en-US" b="1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3275330" y="1844675"/>
            <a:ext cx="205676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en-US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Яйцо треснуло</a:t>
            </a:r>
            <a:endParaRPr lang="en-US" altLang="en-US" b="1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rcRect t="-799" r="-1076"/>
          <a:stretch>
            <a:fillRect/>
          </a:stretch>
        </p:blipFill>
        <p:spPr>
          <a:xfrm>
            <a:off x="71120" y="1481455"/>
            <a:ext cx="2511425" cy="3111500"/>
          </a:xfrm>
          <a:prstGeom prst="round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rcRect t="19959" r="3843" b="15602"/>
          <a:stretch>
            <a:fillRect/>
          </a:stretch>
        </p:blipFill>
        <p:spPr>
          <a:xfrm>
            <a:off x="2699385" y="2348865"/>
            <a:ext cx="3093085" cy="2764155"/>
          </a:xfrm>
          <a:prstGeom prst="round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rcRect l="2466" t="31545" r="1026" b="1669"/>
          <a:stretch>
            <a:fillRect/>
          </a:stretch>
        </p:blipFill>
        <p:spPr>
          <a:xfrm>
            <a:off x="5939790" y="2865755"/>
            <a:ext cx="3027680" cy="2795270"/>
          </a:xfrm>
          <a:prstGeom prst="round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6012180" y="5661025"/>
            <a:ext cx="304355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Через несколько часов яйцо оттаяло. </a:t>
            </a:r>
            <a:endParaRPr lang="ru-RU" altLang="en-US" b="1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Трещина исче</a:t>
            </a:r>
            <a:r>
              <a:rPr lang="ru-RU" altLang="en-US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зла.</a:t>
            </a:r>
            <a:endParaRPr lang="ru-RU" altLang="en-US" b="1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Замещающее содержимо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15" y="4629150"/>
            <a:ext cx="2043430" cy="2043430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4881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7" name="Текстовое поле 116"/>
          <p:cNvSpPr txBox="1"/>
          <p:nvPr/>
        </p:nvSpPr>
        <p:spPr>
          <a:xfrm>
            <a:off x="422275" y="563245"/>
            <a:ext cx="8147685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en-US" sz="2000" b="1"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Вывод:</a:t>
            </a:r>
            <a:r>
              <a:rPr lang="ru-RU" altLang="en-US" sz="2000" b="1"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В составе яйца, есть вода, замерзая, она превращается в лед</a:t>
            </a:r>
            <a:r>
              <a:rPr lang="ru-RU" altLang="en-US" sz="2000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r>
              <a:rPr lang="en-US" sz="2000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Лед в скорлупе расширяется и скорлупа трескается. Далее я положила треснувшее яйцо на тарелку, чтобы посмотреть, что с ним произойдет, когда оттает. Яйцо спустя немного времени снова стало «целым». Лед растаял, и яйцо постепенно вернулось к своему начальному объему. Видимая щель уменьшилась настолько, что стала незаметной. </a:t>
            </a:r>
            <a:endParaRPr lang="en-US" altLang="en-US" sz="2000" b="1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1"/>
          <a:srcRect l="16770" t="8440" r="12797" b="28960"/>
          <a:stretch>
            <a:fillRect/>
          </a:stretch>
        </p:blipFill>
        <p:spPr>
          <a:xfrm>
            <a:off x="179070" y="3068955"/>
            <a:ext cx="4923790" cy="3761740"/>
          </a:xfrm>
          <a:prstGeom prst="roundRect">
            <a:avLst/>
          </a:prstGeom>
        </p:spPr>
      </p:pic>
      <p:pic>
        <p:nvPicPr>
          <p:cNvPr id="11" name="Замещающее содержимо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530" y="4509135"/>
            <a:ext cx="2043430" cy="2043430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4881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3635375" y="-93345"/>
            <a:ext cx="218630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Опыт №</a:t>
            </a:r>
            <a:r>
              <a:rPr lang="ru-RU" altLang="en-US" sz="36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6</a:t>
            </a:r>
            <a:endParaRPr lang="ru-RU" altLang="en-US" sz="3600" b="1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  <a:sym typeface="+mn-ea"/>
            </a:endParaRPr>
          </a:p>
        </p:txBody>
      </p:sp>
      <p:sp>
        <p:nvSpPr>
          <p:cNvPr id="117" name="Текстовое поле 116"/>
          <p:cNvSpPr txBox="1"/>
          <p:nvPr/>
        </p:nvSpPr>
        <p:spPr>
          <a:xfrm>
            <a:off x="107315" y="404495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/>
            <a:r>
              <a:rPr lang="ru-RU" altLang="en-US" sz="2000" b="1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«</a:t>
            </a:r>
            <a:r>
              <a:rPr lang="en-US" sz="2000" b="1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Яйца в лимонаде</a:t>
            </a:r>
            <a:r>
              <a:rPr lang="ru-RU" altLang="en-US" sz="2000" b="1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»</a:t>
            </a:r>
            <a:endParaRPr lang="ru-RU" altLang="en-US" sz="2000" b="1">
              <a:solidFill>
                <a:schemeClr val="accent6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3707765" y="548640"/>
            <a:ext cx="508000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/>
            <a:r>
              <a:rPr lang="en-US" b="1">
                <a:latin typeface="Times New Roman" panose="02020603050405020304" pitchFamily="18" charset="0"/>
                <a:ea typeface="SimSun" panose="02010600030101010101" pitchFamily="2" charset="-122"/>
              </a:rPr>
              <a:t>Возьмем </a:t>
            </a:r>
            <a:r>
              <a:rPr lang="ru-RU" altLang="en-US" b="1">
                <a:latin typeface="Times New Roman" panose="02020603050405020304" pitchFamily="18" charset="0"/>
                <a:ea typeface="SimSun" panose="02010600030101010101" pitchFamily="2" charset="-122"/>
              </a:rPr>
              <a:t>2</a:t>
            </a:r>
            <a:r>
              <a:rPr lang="en-US" b="1">
                <a:latin typeface="Times New Roman" panose="02020603050405020304" pitchFamily="18" charset="0"/>
                <a:ea typeface="SimSun" panose="02010600030101010101" pitchFamily="2" charset="-122"/>
              </a:rPr>
              <a:t> стакана, </a:t>
            </a:r>
            <a:r>
              <a:rPr lang="ru-RU" altLang="en-US" b="1">
                <a:latin typeface="Times New Roman" panose="02020603050405020304" pitchFamily="18" charset="0"/>
                <a:ea typeface="SimSun" panose="02010600030101010101" pitchFamily="2" charset="-122"/>
              </a:rPr>
              <a:t>2</a:t>
            </a:r>
            <a:r>
              <a:rPr lang="en-US" b="1">
                <a:latin typeface="Times New Roman" panose="02020603050405020304" pitchFamily="18" charset="0"/>
                <a:ea typeface="SimSun" panose="02010600030101010101" pitchFamily="2" charset="-122"/>
              </a:rPr>
              <a:t> яйца, </a:t>
            </a:r>
            <a:r>
              <a:rPr lang="ru-RU" altLang="en-US" b="1">
                <a:latin typeface="Times New Roman" panose="02020603050405020304" pitchFamily="18" charset="0"/>
                <a:ea typeface="SimSun" panose="02010600030101010101" pitchFamily="2" charset="-122"/>
              </a:rPr>
              <a:t>2 </a:t>
            </a:r>
            <a:r>
              <a:rPr lang="en-US" b="1">
                <a:latin typeface="Times New Roman" panose="02020603050405020304" pitchFamily="18" charset="0"/>
                <a:ea typeface="SimSun" panose="02010600030101010101" pitchFamily="2" charset="-122"/>
              </a:rPr>
              <a:t>вида известных напитко</a:t>
            </a:r>
            <a:r>
              <a:rPr lang="ru-RU" altLang="en-US" b="1">
                <a:latin typeface="Times New Roman" panose="02020603050405020304" pitchFamily="18" charset="0"/>
                <a:ea typeface="SimSun" panose="02010600030101010101" pitchFamily="2" charset="-122"/>
              </a:rPr>
              <a:t>в.</a:t>
            </a:r>
            <a:r>
              <a:rPr lang="en-US" b="1">
                <a:latin typeface="Times New Roman" panose="02020603050405020304" pitchFamily="18" charset="0"/>
                <a:ea typeface="SimSun" panose="02010600030101010101" pitchFamily="2" charset="-122"/>
              </a:rPr>
              <a:t> фанта </a:t>
            </a:r>
            <a:r>
              <a:rPr lang="ru-RU" altLang="en-US" b="1">
                <a:latin typeface="Times New Roman" panose="02020603050405020304" pitchFamily="18" charset="0"/>
                <a:ea typeface="SimSun" panose="02010600030101010101" pitchFamily="2" charset="-122"/>
              </a:rPr>
              <a:t>и </a:t>
            </a:r>
            <a:r>
              <a:rPr lang="en-US" b="1">
                <a:latin typeface="Times New Roman" panose="02020603050405020304" pitchFamily="18" charset="0"/>
                <a:ea typeface="SimSun" panose="02010600030101010101" pitchFamily="2" charset="-122"/>
              </a:rPr>
              <a:t>кока кола</a:t>
            </a:r>
            <a:r>
              <a:rPr lang="ru-RU" altLang="en-US" b="1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r>
              <a:rPr lang="en-US" b="1">
                <a:latin typeface="Times New Roman" panose="02020603050405020304" pitchFamily="18" charset="0"/>
                <a:ea typeface="SimSun" panose="02010600030101010101" pitchFamily="2" charset="-122"/>
              </a:rPr>
              <a:t>Опускаем яйца в стакан</a:t>
            </a:r>
            <a:r>
              <a:rPr lang="ru-RU" altLang="en-US" b="1">
                <a:latin typeface="Times New Roman" panose="02020603050405020304" pitchFamily="18" charset="0"/>
                <a:ea typeface="SimSun" panose="02010600030101010101" pitchFamily="2" charset="-122"/>
              </a:rPr>
              <a:t>ы</a:t>
            </a:r>
            <a:r>
              <a:rPr lang="en-US" b="1">
                <a:latin typeface="Times New Roman" panose="02020603050405020304" pitchFamily="18" charset="0"/>
                <a:ea typeface="SimSun" panose="02010600030101010101" pitchFamily="2" charset="-122"/>
              </a:rPr>
              <a:t> и заливаем напитком. Оставляем на 2 дня.</a:t>
            </a:r>
            <a:endParaRPr lang="ru-RU" altLang="en-US" b="1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rcRect l="-1804" t="11493" r="14924" b="16557"/>
          <a:stretch>
            <a:fillRect/>
          </a:stretch>
        </p:blipFill>
        <p:spPr>
          <a:xfrm>
            <a:off x="-36830" y="803275"/>
            <a:ext cx="2851150" cy="3148330"/>
          </a:xfrm>
          <a:prstGeom prst="round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rcRect l="3470" t="1307" r="9859" b="14192"/>
          <a:stretch>
            <a:fillRect/>
          </a:stretch>
        </p:blipFill>
        <p:spPr>
          <a:xfrm>
            <a:off x="2843530" y="2348865"/>
            <a:ext cx="3022600" cy="3929380"/>
          </a:xfrm>
          <a:prstGeom prst="round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rcRect l="13500" t="7239" r="3490" b="17490"/>
          <a:stretch>
            <a:fillRect/>
          </a:stretch>
        </p:blipFill>
        <p:spPr>
          <a:xfrm>
            <a:off x="5939790" y="2996565"/>
            <a:ext cx="3096260" cy="3743960"/>
          </a:xfrm>
          <a:prstGeom prst="roundRect">
            <a:avLst/>
          </a:prstGeom>
        </p:spPr>
      </p:pic>
    </p:spTree>
  </p:cSld>
  <p:clrMapOvr>
    <a:masterClrMapping/>
  </p:clrMapOvr>
  <p:transition spd="slow" advTm="4881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rcRect t="11118" r="2682" b="11044"/>
          <a:stretch>
            <a:fillRect/>
          </a:stretch>
        </p:blipFill>
        <p:spPr>
          <a:xfrm>
            <a:off x="107315" y="260350"/>
            <a:ext cx="3456305" cy="4032250"/>
          </a:xfrm>
          <a:prstGeom prst="roundRect">
            <a:avLst/>
          </a:prstGeom>
        </p:spPr>
      </p:pic>
      <p:sp>
        <p:nvSpPr>
          <p:cNvPr id="119" name="Текстовое поле 118"/>
          <p:cNvSpPr txBox="1"/>
          <p:nvPr/>
        </p:nvSpPr>
        <p:spPr>
          <a:xfrm>
            <a:off x="3851910" y="134048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/>
            <a:r>
              <a:rPr lang="ru-RU" altLang="en-US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У</a:t>
            </a:r>
            <a:r>
              <a:rPr lang="en-US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видели, что скорлупа окрасилась.</a:t>
            </a:r>
            <a:endParaRPr lang="en-US" altLang="en-US" b="1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3779520" y="2132965"/>
            <a:ext cx="5160645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en-US" b="1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Вывод:</a:t>
            </a:r>
            <a:r>
              <a:rPr lang="en-US" b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Кальций достаточно легко реагирует на какие либо вещества, разрушается или окрашивается. Не забывайте, что зубы тоже покрыты кальцием. Это значит на них также действуют эти напитки</a:t>
            </a:r>
            <a:r>
              <a:rPr lang="ru-RU" altLang="en-US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ru-RU" altLang="en-US" b="1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7" name="Замещающее содержимое 6"/>
          <p:cNvPicPr/>
          <p:nvPr/>
        </p:nvPicPr>
        <p:blipFill>
          <a:blip r:embed="rId2"/>
          <a:stretch>
            <a:fillRect/>
          </a:stretch>
        </p:blipFill>
        <p:spPr>
          <a:xfrm>
            <a:off x="3996055" y="3284855"/>
            <a:ext cx="5081270" cy="33940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4881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9" name="Текстовое поле 118"/>
          <p:cNvSpPr txBox="1"/>
          <p:nvPr/>
        </p:nvSpPr>
        <p:spPr>
          <a:xfrm>
            <a:off x="264795" y="620395"/>
            <a:ext cx="8533765" cy="43078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endParaRPr lang="en-US" b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/>
            <a:r>
              <a:rPr lang="en-US" sz="2000" b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В результате проделанной работы, мы выяснили строение, свойства и интересные факты о яйце.</a:t>
            </a:r>
            <a:endParaRPr lang="en-US" sz="2000" b="1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/>
            <a:r>
              <a:rPr lang="ru-RU" altLang="en-US" sz="2000" b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Проведя опыты с яйцом, я</a:t>
            </a:r>
            <a:r>
              <a:rPr lang="en-US" sz="2000" b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пришла к выводу: </a:t>
            </a:r>
            <a:endParaRPr lang="en-US" sz="2000" b="1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/>
            <a:r>
              <a:rPr lang="en-US" sz="2000" b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что выдвинутая мной в начале</a:t>
            </a:r>
            <a:r>
              <a:rPr lang="en-US" b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исследования </a:t>
            </a:r>
            <a:r>
              <a:rPr lang="en-US" sz="2000" b="1"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гипотеза о том, что куриное яйцо не простое</a:t>
            </a:r>
            <a:r>
              <a:rPr lang="en-US" sz="2000" b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, а имеет свои секреты подтвердилась, так как во всех моих опытах участвовало яйцо.</a:t>
            </a:r>
            <a:r>
              <a:rPr lang="en-US" sz="2000" b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</a:t>
            </a:r>
            <a:r>
              <a:rPr lang="en-US" sz="2000" b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Мне очень понравилось ставить эксперименты. Оценивать получившийся результат. Мы  даже не представляем, сколько интересного происходит вокруг нас. Нужно только оглянуться, обратить внимание, а затем провести </a:t>
            </a:r>
            <a:endParaRPr lang="en-US" sz="2000" b="1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/>
            <a:r>
              <a:rPr lang="en-US" b="1"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исследование и ответить на интересующие вопросы.</a:t>
            </a:r>
            <a:endParaRPr lang="en-US" altLang="en-US" b="1"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3636010" y="116205"/>
            <a:ext cx="268351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3600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З</a:t>
            </a:r>
            <a:r>
              <a:rPr lang="en-US" sz="3600" b="1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аключение</a:t>
            </a:r>
            <a:endParaRPr lang="ru-RU" altLang="en-US" sz="3600"/>
          </a:p>
        </p:txBody>
      </p:sp>
      <p:pic>
        <p:nvPicPr>
          <p:cNvPr id="3" name="Изображение 2"/>
          <p:cNvPicPr/>
          <p:nvPr/>
        </p:nvPicPr>
        <p:blipFill>
          <a:blip r:embed="rId1"/>
          <a:stretch>
            <a:fillRect/>
          </a:stretch>
        </p:blipFill>
        <p:spPr>
          <a:xfrm>
            <a:off x="5231765" y="4580890"/>
            <a:ext cx="3566795" cy="2124710"/>
          </a:xfrm>
          <a:prstGeom prst="round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4881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Содержимое 2"/>
          <p:cNvSpPr>
            <a:spLocks noGrp="1"/>
          </p:cNvSpPr>
          <p:nvPr>
            <p:ph sz="quarter" idx="13"/>
          </p:nvPr>
        </p:nvSpPr>
        <p:spPr>
          <a:xfrm>
            <a:off x="900113" y="476250"/>
            <a:ext cx="7272337" cy="1512888"/>
          </a:xfrm>
        </p:spPr>
        <p:txBody>
          <a:bodyPr/>
          <a:lstStyle/>
          <a:p>
            <a:pPr algn="ctr">
              <a:buFont typeface="Georgia" panose="02040502050405020303" pitchFamily="18" charset="0"/>
              <a:buNone/>
            </a:pPr>
            <a:r>
              <a:rPr lang="ru-RU" altLang="ru-RU" sz="4800" b="1" smtClean="0"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altLang="ru-RU" sz="4800" b="1" smtClean="0">
              <a:solidFill>
                <a:schemeClr val="accent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3" name="Picture 3" descr="C:\Users\User\Pictures\шшшш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2" r="1042" b="-5322"/>
          <a:stretch>
            <a:fillRect/>
          </a:stretch>
        </p:blipFill>
        <p:spPr bwMode="auto">
          <a:xfrm>
            <a:off x="1475740" y="2276475"/>
            <a:ext cx="6269990" cy="3884295"/>
          </a:xfrm>
          <a:prstGeom prst="round2Diag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881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Содержимое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ru-RU" altLang="ru-RU" smtClean="0">
                <a:latin typeface="Monotype Corsiva" panose="03010101010201010101" pitchFamily="66" charset="0"/>
              </a:rPr>
              <a:t>	</a:t>
            </a:r>
            <a:endParaRPr lang="ru-RU" altLang="ru-RU" smtClean="0">
              <a:latin typeface="Monotype Corsiva" panose="03010101010201010101" pitchFamily="66" charset="0"/>
            </a:endParaRPr>
          </a:p>
        </p:txBody>
      </p:sp>
      <p:sp>
        <p:nvSpPr>
          <p:cNvPr id="100" name="Текстовое поле 99"/>
          <p:cNvSpPr txBox="1"/>
          <p:nvPr/>
        </p:nvSpPr>
        <p:spPr>
          <a:xfrm>
            <a:off x="395605" y="44450"/>
            <a:ext cx="4788535" cy="41541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en-US" sz="24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В жизни мы часто сталкиваемся с таким привычным предметом, как куриное яйцо. Оно встречалось нам в сказке «Курочка Ряба». Каждый из нас знает, что в яйце находится «смерть Кощея» В детском саду и дома на завтрак  часто дают блюда из яиц, это омлет или яйцо сваренное вкрутую. </a:t>
            </a:r>
            <a:r>
              <a:rPr lang="ru-RU" altLang="en-US" sz="24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ru-RU" altLang="en-US" sz="2400" b="1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6" name="Замещающее содержимое 5"/>
          <p:cNvPicPr>
            <a:picLocks noChangeAspect="1"/>
          </p:cNvPicPr>
          <p:nvPr>
            <p:ph sz="quarter" idx="14"/>
          </p:nvPr>
        </p:nvPicPr>
        <p:blipFill>
          <a:blip r:embed="rId1"/>
          <a:srcRect r="1722" b="7876"/>
          <a:stretch>
            <a:fillRect/>
          </a:stretch>
        </p:blipFill>
        <p:spPr>
          <a:xfrm>
            <a:off x="5507990" y="116205"/>
            <a:ext cx="3188335" cy="3201035"/>
          </a:xfrm>
          <a:prstGeom prst="round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5109845" y="4436745"/>
            <a:ext cx="398462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Воспитатели и родители говорят, что яйцо очень полезно для роста и развития детей, хотя не все дети любят есть вареные яйца. </a:t>
            </a:r>
            <a:endParaRPr lang="en-US" altLang="en-US" sz="2400" b="1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  <a:sym typeface="+mn-ea"/>
            </a:endParaRPr>
          </a:p>
        </p:txBody>
      </p:sp>
      <p:pic>
        <p:nvPicPr>
          <p:cNvPr id="120" name="Изображение 119"/>
          <p:cNvPicPr/>
          <p:nvPr/>
        </p:nvPicPr>
        <p:blipFill>
          <a:blip r:embed="rId2"/>
          <a:srcRect l="7041" t="3253" r="5782" b="4523"/>
          <a:stretch>
            <a:fillRect/>
          </a:stretch>
        </p:blipFill>
        <p:spPr>
          <a:xfrm>
            <a:off x="539115" y="4220845"/>
            <a:ext cx="2505075" cy="2444115"/>
          </a:xfrm>
          <a:prstGeom prst="round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4881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6" name="Picture 6" descr="C:\Users\User\Pictures\пирог.jpg"/>
          <p:cNvPicPr>
            <a:picLocks noChangeAspect="1" noChangeArrowheads="1"/>
          </p:cNvPicPr>
          <p:nvPr>
            <p:ph sz="quarter" idx="14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" y="1844675"/>
            <a:ext cx="3100070" cy="231394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Текстовое поле 99"/>
          <p:cNvSpPr txBox="1"/>
          <p:nvPr/>
        </p:nvSpPr>
        <p:spPr>
          <a:xfrm>
            <a:off x="251460" y="260350"/>
            <a:ext cx="4475480" cy="16300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L="0" indent="0"/>
            <a:r>
              <a:rPr lang="en-US" sz="24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Яйца входят в состав многих блюд</a:t>
            </a:r>
            <a:r>
              <a:rPr lang="ru-RU" altLang="en-US" sz="24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  <a:endParaRPr lang="ru-RU" altLang="en-US" sz="2400" b="1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/>
            <a:r>
              <a:rPr lang="en-US" sz="24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в  выпечке, салатах. </a:t>
            </a:r>
            <a:endParaRPr lang="en-US" sz="2800" b="1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altLang="en-US" sz="2800" b="1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15367" name="Picture 7" descr="C:\Users\User\Pictures\ооо.jpg"/>
          <p:cNvPicPr>
            <a:picLocks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" b="3582"/>
          <a:stretch>
            <a:fillRect/>
          </a:stretch>
        </p:blipFill>
        <p:spPr bwMode="auto">
          <a:xfrm>
            <a:off x="3419475" y="1124585"/>
            <a:ext cx="3123565" cy="24123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овое поле 7"/>
          <p:cNvSpPr txBox="1"/>
          <p:nvPr/>
        </p:nvSpPr>
        <p:spPr>
          <a:xfrm>
            <a:off x="369570" y="4940935"/>
            <a:ext cx="405828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/>
            <a:r>
              <a:rPr lang="en-US" sz="24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Из куриных яиц появляются маленькие  цыплята.</a:t>
            </a:r>
            <a:endParaRPr lang="en-US" altLang="en-US" sz="2400" b="1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  <a:sym typeface="+mn-ea"/>
            </a:endParaRPr>
          </a:p>
        </p:txBody>
      </p:sp>
      <p:pic>
        <p:nvPicPr>
          <p:cNvPr id="15365" name="Picture 5" descr="C:\Users\User\Pictures\рррпп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235" y="0"/>
            <a:ext cx="2564765" cy="25647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Изображение 9"/>
          <p:cNvPicPr/>
          <p:nvPr/>
        </p:nvPicPr>
        <p:blipFill>
          <a:blip r:embed="rId4"/>
          <a:srcRect t="2929" r="3176"/>
          <a:stretch>
            <a:fillRect/>
          </a:stretch>
        </p:blipFill>
        <p:spPr>
          <a:xfrm>
            <a:off x="4427855" y="4292600"/>
            <a:ext cx="4104640" cy="2378075"/>
          </a:xfrm>
          <a:prstGeom prst="round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4881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Текстовое поле 100"/>
          <p:cNvSpPr txBox="1"/>
          <p:nvPr/>
        </p:nvSpPr>
        <p:spPr>
          <a:xfrm>
            <a:off x="4489450" y="3932555"/>
            <a:ext cx="437705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en-US" sz="24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Чтобы узнать это я вместе с мамой и сестрой решили исследовать самый простой и в то же время  самый загадочный объект</a:t>
            </a:r>
            <a:r>
              <a:rPr lang="ru-RU" altLang="en-US" sz="24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куриное яйцо…</a:t>
            </a:r>
            <a:endParaRPr lang="en-US" altLang="en-US" sz="2400" b="1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8" name="Замещающее содержимое 7"/>
          <p:cNvPicPr>
            <a:picLocks noChangeAspect="1"/>
          </p:cNvPicPr>
          <p:nvPr>
            <p:ph sz="quarter" idx="13"/>
          </p:nvPr>
        </p:nvPicPr>
        <p:blipFill>
          <a:blip r:embed="rId1"/>
          <a:srcRect t="10362" r="66660" b="6743"/>
          <a:stretch>
            <a:fillRect/>
          </a:stretch>
        </p:blipFill>
        <p:spPr>
          <a:xfrm>
            <a:off x="107315" y="3500755"/>
            <a:ext cx="4187825" cy="2911475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12" name="Текстовое поле 11"/>
          <p:cNvSpPr txBox="1"/>
          <p:nvPr/>
        </p:nvSpPr>
        <p:spPr>
          <a:xfrm>
            <a:off x="251460" y="260350"/>
            <a:ext cx="423799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Мне стало интересно, какие еще секреты есть  у куриного яйца ?</a:t>
            </a:r>
            <a:endParaRPr lang="en-US" sz="2400" b="1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  <a:sym typeface="+mn-ea"/>
            </a:endParaRPr>
          </a:p>
          <a:p>
            <a:r>
              <a:rPr lang="en-US" sz="24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Правда,что с простым яйцом можно провести интересные опыты?</a:t>
            </a:r>
            <a:endParaRPr lang="en-US" sz="2400" b="1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  <a:sym typeface="+mn-ea"/>
            </a:endParaRPr>
          </a:p>
          <a:p>
            <a:endParaRPr lang="en-US" altLang="en-US" sz="2400" b="1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  <a:sym typeface="+mn-ea"/>
            </a:endParaRPr>
          </a:p>
        </p:txBody>
      </p:sp>
      <p:pic>
        <p:nvPicPr>
          <p:cNvPr id="121" name="Замещающее содержимое 120"/>
          <p:cNvPicPr/>
          <p:nvPr>
            <p:ph sz="quarter" idx="14"/>
          </p:nvPr>
        </p:nvPicPr>
        <p:blipFill>
          <a:blip r:embed="rId2"/>
          <a:srcRect l="12882" t="5099" r="16126" b="5793"/>
          <a:stretch>
            <a:fillRect/>
          </a:stretch>
        </p:blipFill>
        <p:spPr>
          <a:xfrm>
            <a:off x="5868035" y="188595"/>
            <a:ext cx="2376170" cy="3096260"/>
          </a:xfrm>
          <a:prstGeom prst="round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4881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" name="Текстовое поле 101"/>
          <p:cNvSpPr txBox="1"/>
          <p:nvPr/>
        </p:nvSpPr>
        <p:spPr>
          <a:xfrm>
            <a:off x="175260" y="260350"/>
            <a:ext cx="8968740" cy="2061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en-US" sz="32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Для исследования данного вопроса выдвинули</a:t>
            </a:r>
            <a:r>
              <a:rPr 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u="sng"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гипотезу:</a:t>
            </a:r>
            <a:r>
              <a:rPr lang="en-US" sz="3200" b="1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</a:t>
            </a:r>
            <a:r>
              <a:rPr lang="en-US" sz="32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Я предполагаю, что куриное яйцо не простое, а имеет свои секреты</a:t>
            </a:r>
            <a:endParaRPr lang="en-US" altLang="en-US" sz="3200" b="1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7" name="Замещающее содержимое 6"/>
          <p:cNvPicPr/>
          <p:nvPr>
            <p:ph sz="quarter" idx="13"/>
          </p:nvPr>
        </p:nvPicPr>
        <p:blipFill>
          <a:blip r:embed="rId1"/>
          <a:stretch>
            <a:fillRect/>
          </a:stretch>
        </p:blipFill>
        <p:spPr>
          <a:xfrm>
            <a:off x="4211955" y="3500755"/>
            <a:ext cx="4953000" cy="34169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Текстовое поле 8"/>
          <p:cNvSpPr txBox="1"/>
          <p:nvPr/>
        </p:nvSpPr>
        <p:spPr>
          <a:xfrm>
            <a:off x="179705" y="2780665"/>
            <a:ext cx="807339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b="1" u="sng"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Цель нашего исследования</a:t>
            </a:r>
            <a:r>
              <a:rPr lang="en-US" sz="3200" b="1"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:</a:t>
            </a:r>
            <a:r>
              <a:rPr 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sz="32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показать многообразие свойств куриного яйца.</a:t>
            </a:r>
            <a:endParaRPr lang="en-US" altLang="en-US" sz="3200" b="1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 advTm="4881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Замещающее содержимое 6"/>
          <p:cNvPicPr>
            <a:picLocks noChangeAspect="1"/>
          </p:cNvPicPr>
          <p:nvPr>
            <p:ph sz="quarter" idx="13"/>
          </p:nvPr>
        </p:nvPicPr>
        <p:blipFill>
          <a:blip r:embed="rId1"/>
          <a:stretch>
            <a:fillRect/>
          </a:stretch>
        </p:blipFill>
        <p:spPr>
          <a:xfrm>
            <a:off x="5219700" y="3519170"/>
            <a:ext cx="3648710" cy="2677160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2291" name="Picture 2" descr="C:\Users\Виктор\Desktop\претезтация\images (1).jpg"/>
          <p:cNvPicPr>
            <a:picLocks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>
            <a:fillRect/>
          </a:stretch>
        </p:blipFill>
        <p:spPr bwMode="auto">
          <a:xfrm>
            <a:off x="5219700" y="896620"/>
            <a:ext cx="3618230" cy="254762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Текстовое поле 9"/>
          <p:cNvSpPr txBox="1"/>
          <p:nvPr/>
        </p:nvSpPr>
        <p:spPr>
          <a:xfrm>
            <a:off x="5147945" y="332740"/>
            <a:ext cx="36595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sz="2400" b="1" cap="all" dirty="0">
                <a:ln w="9000" cmpd="sng">
                  <a:solidFill>
                    <a:srgbClr val="5DCEAF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СТРОЕНИЕ ЯЙЦА</a:t>
            </a:r>
            <a:endParaRPr lang="ru-RU" altLang="en-US" sz="2400" b="1" cap="all" dirty="0">
              <a:ln w="9000" cmpd="sng">
                <a:solidFill>
                  <a:srgbClr val="5DCEAF">
                    <a:shade val="50000"/>
                    <a:satMod val="120000"/>
                  </a:srgb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683260" y="3704590"/>
            <a:ext cx="495744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Все видели куриное яйцо.Куриное яйцо состоит из:Скорлупы</a:t>
            </a:r>
            <a:endParaRPr lang="en-US" sz="2400" b="1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sym typeface="+mn-ea"/>
            </a:endParaRPr>
          </a:p>
          <a:p>
            <a:r>
              <a:rPr lang="en-US" sz="2400" b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Воздушной камеры</a:t>
            </a:r>
            <a:endParaRPr lang="en-US" sz="2400" b="1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sym typeface="+mn-ea"/>
            </a:endParaRPr>
          </a:p>
          <a:p>
            <a:r>
              <a:rPr lang="en-US" sz="2400" b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Белка</a:t>
            </a:r>
            <a:endParaRPr lang="en-US" sz="2400" b="1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sym typeface="+mn-ea"/>
            </a:endParaRPr>
          </a:p>
          <a:p>
            <a:r>
              <a:rPr lang="en-US" sz="2400" b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Желтка</a:t>
            </a:r>
            <a:endParaRPr lang="en-US" altLang="en-US" sz="2400" b="1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sym typeface="+mn-ea"/>
            </a:endParaRPr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683260" y="1124585"/>
            <a:ext cx="375920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en-US" sz="2400" b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Прежде чем приступить к практической части исследования, </a:t>
            </a:r>
            <a:r>
              <a:rPr lang="ru-RU" altLang="en-US" sz="2400" b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ru-RU" altLang="en-US" sz="2400" b="1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/>
            <a:r>
              <a:rPr lang="en-US" sz="2400" b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мы изучили строение яйца.</a:t>
            </a:r>
            <a:endParaRPr lang="en-US" altLang="en-US" sz="2400" b="1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slow" advTm="4881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Текстовое поле 103"/>
          <p:cNvSpPr txBox="1"/>
          <p:nvPr/>
        </p:nvSpPr>
        <p:spPr>
          <a:xfrm>
            <a:off x="5075555" y="548640"/>
            <a:ext cx="389318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L="0" indent="0"/>
            <a:r>
              <a:rPr lang="en-US" sz="24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Белок занимает большую часть яйца и окружает желток.  Белок жидкий, прозрачный, но если яйцо отварить он станет белым</a:t>
            </a:r>
            <a:r>
              <a:rPr lang="en-US" sz="24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400" b="1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altLang="en-US" sz="2400" b="1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3" name="Изображение 2"/>
          <p:cNvPicPr/>
          <p:nvPr/>
        </p:nvPicPr>
        <p:blipFill>
          <a:blip r:embed="rId1"/>
          <a:stretch>
            <a:fillRect/>
          </a:stretch>
        </p:blipFill>
        <p:spPr>
          <a:xfrm>
            <a:off x="107315" y="188595"/>
            <a:ext cx="4857750" cy="3312160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3316" name="Picture 6" descr="C:\Users\User\Pictures\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6" r="462"/>
          <a:stretch>
            <a:fillRect/>
          </a:stretch>
        </p:blipFill>
        <p:spPr bwMode="auto">
          <a:xfrm>
            <a:off x="3923665" y="3140710"/>
            <a:ext cx="5156200" cy="341122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Текстовое поле 3"/>
          <p:cNvSpPr txBox="1"/>
          <p:nvPr/>
        </p:nvSpPr>
        <p:spPr>
          <a:xfrm>
            <a:off x="251460" y="3932555"/>
            <a:ext cx="358965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/>
            <a:r>
              <a:rPr lang="en-US" sz="2400" b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Желток занимает среднюю часть яйца. Он гуще, чем белок. В сыром и вареном виде цвет желтка </a:t>
            </a:r>
            <a:r>
              <a:rPr lang="ru-RU" altLang="en-US" sz="2400" b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-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желтый.</a:t>
            </a:r>
            <a:endParaRPr lang="en-US" altLang="en-US" sz="2400" b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ransition spd="slow" advTm="15439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Прямоугольник 3"/>
          <p:cNvSpPr>
            <a:spLocks noChangeArrowheads="1"/>
          </p:cNvSpPr>
          <p:nvPr/>
        </p:nvSpPr>
        <p:spPr bwMode="auto">
          <a:xfrm>
            <a:off x="2541588" y="333057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endParaRPr lang="ru-RU" altLang="ru-RU" sz="1800">
              <a:solidFill>
                <a:srgbClr val="0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Изображение 3"/>
          <p:cNvPicPr/>
          <p:nvPr/>
        </p:nvPicPr>
        <p:blipFill>
          <a:blip r:embed="rId1"/>
          <a:srcRect l="4165" t="-2241" r="9321" b="6388"/>
          <a:stretch>
            <a:fillRect/>
          </a:stretch>
        </p:blipFill>
        <p:spPr>
          <a:xfrm>
            <a:off x="4572000" y="3572510"/>
            <a:ext cx="4485005" cy="3096895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6" name="Текстовое поле 5"/>
          <p:cNvSpPr txBox="1"/>
          <p:nvPr/>
        </p:nvSpPr>
        <p:spPr>
          <a:xfrm>
            <a:off x="4682490" y="2501900"/>
            <a:ext cx="404558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Скорлупа  куриного яйца хрупкая, тонкая. Ее цвет зависит от породы курицы.</a:t>
            </a:r>
            <a:r>
              <a:rPr lang="en-US" sz="2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 </a:t>
            </a:r>
            <a:endParaRPr lang="en-US" altLang="en-US" sz="2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  <a:sym typeface="+mn-ea"/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4572000" y="44450"/>
            <a:ext cx="426720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Воздушная камера   это  специальный мешочек заполненный воздухом. У свежего яйца этот мешочек маленький, а у «старого» -  большой.</a:t>
            </a:r>
            <a:endParaRPr lang="en-US" sz="2400" b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sym typeface="+mn-ea"/>
            </a:endParaRPr>
          </a:p>
          <a:p>
            <a:endParaRPr lang="en-US" altLang="en-US" sz="2400" b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sym typeface="+mn-ea"/>
            </a:endParaRPr>
          </a:p>
        </p:txBody>
      </p:sp>
      <p:pic>
        <p:nvPicPr>
          <p:cNvPr id="107" name="Изображение 106"/>
          <p:cNvPicPr/>
          <p:nvPr/>
        </p:nvPicPr>
        <p:blipFill>
          <a:blip r:embed="rId2"/>
          <a:srcRect l="11364" t="2529" r="12884" b="9035"/>
          <a:stretch>
            <a:fillRect/>
          </a:stretch>
        </p:blipFill>
        <p:spPr>
          <a:xfrm>
            <a:off x="193040" y="-27305"/>
            <a:ext cx="4378960" cy="2957195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108" name="Текстовое поле 107"/>
          <p:cNvSpPr txBox="1"/>
          <p:nvPr/>
        </p:nvSpPr>
        <p:spPr>
          <a:xfrm>
            <a:off x="251460" y="3644900"/>
            <a:ext cx="4140200" cy="29229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en-US" sz="23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Скорлупа состоит из кальция. Скорлупа пористая, через нее проходит воздух внутрь яйца, это необходимо для развития цыпленка. Также скорлупа покрыта защитным слоем, который не дает бактериям проникать внутрь яйца. </a:t>
            </a:r>
            <a:endParaRPr lang="en-US" altLang="en-US" sz="2300" b="1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custDataLst>
      <p:tags r:id="rId3"/>
    </p:custDataLst>
  </p:cSld>
  <p:clrMapOvr>
    <a:masterClrMapping/>
  </p:clrMapOvr>
  <p:transition spd="slow" advTm="15439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TIMING" val="|1.1"/>
</p:tagLst>
</file>

<file path=ppt/tags/tag2.xml><?xml version="1.0" encoding="utf-8"?>
<p:tagLst xmlns:p="http://schemas.openxmlformats.org/presentationml/2006/main">
  <p:tag name="TIMING" val="|1.1"/>
</p:tagLst>
</file>

<file path=ppt/tags/tag3.xml><?xml version="1.0" encoding="utf-8"?>
<p:tagLst xmlns:p="http://schemas.openxmlformats.org/presentationml/2006/main">
  <p:tag name="TIMING" val="|1.1"/>
</p:tagLst>
</file>

<file path=ppt/tags/tag4.xml><?xml version="1.0" encoding="utf-8"?>
<p:tagLst xmlns:p="http://schemas.openxmlformats.org/presentationml/2006/main">
  <p:tag name="TIMING" val="|1.1"/>
</p:tagLst>
</file>

<file path=ppt/tags/tag5.xml><?xml version="1.0" encoding="utf-8"?>
<p:tagLst xmlns:p="http://schemas.openxmlformats.org/presentationml/2006/main">
  <p:tag name="TIMING" val="|1.1"/>
</p:tagLst>
</file>

<file path=ppt/tags/tag6.xml><?xml version="1.0" encoding="utf-8"?>
<p:tagLst xmlns:p="http://schemas.openxmlformats.org/presentationml/2006/main">
  <p:tag name="TIMING" val="|1.1"/>
</p:tagLst>
</file>

<file path=ppt/tags/tag7.xml><?xml version="1.0" encoding="utf-8"?>
<p:tagLst xmlns:p="http://schemas.openxmlformats.org/presentationml/2006/main">
  <p:tag name="TIMING" val="|1.1"/>
</p:tagLst>
</file>

<file path=ppt/theme/theme1.xml><?xml version="1.0" encoding="utf-8"?>
<a:theme xmlns:a="http://schemas.openxmlformats.org/drawingml/2006/main" name="презентация 2015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2015</Template>
  <TotalTime>0</TotalTime>
  <Words>6613</Words>
  <Application>WPS Presentation</Application>
  <PresentationFormat>Экран (4:3)</PresentationFormat>
  <Paragraphs>192</Paragraphs>
  <Slides>25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6" baseType="lpstr">
      <vt:lpstr>Arial</vt:lpstr>
      <vt:lpstr>SimSun</vt:lpstr>
      <vt:lpstr>Wingdings</vt:lpstr>
      <vt:lpstr>Georgia</vt:lpstr>
      <vt:lpstr>Trebuchet MS</vt:lpstr>
      <vt:lpstr>Times New Roman</vt:lpstr>
      <vt:lpstr>Monotype Corsiva</vt:lpstr>
      <vt:lpstr>Microsoft YaHei</vt:lpstr>
      <vt:lpstr>Arial Unicode MS</vt:lpstr>
      <vt:lpstr>Calibri</vt:lpstr>
      <vt:lpstr>презентация 2015</vt:lpstr>
      <vt:lpstr>ДЕТСКИЙ ИССЛЕДОВАТЕЛЬСКИЙ ПРОЕКТ  «Секреты куриного яйца?»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Связной</dc:creator>
  <cp:lastModifiedBy>sasha</cp:lastModifiedBy>
  <cp:revision>101</cp:revision>
  <dcterms:created xsi:type="dcterms:W3CDTF">2015-02-11T09:25:00Z</dcterms:created>
  <dcterms:modified xsi:type="dcterms:W3CDTF">2022-02-19T19:40:49Z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A18E5384074F424D8598848418199CD0</vt:lpwstr>
  </property>
  <property fmtid="{D5CDD505-2E9C-101B-9397-08002B2CF9AE}" pid="3" name="KSOProductBuildVer">
    <vt:lpwstr>1049-11.2.0.10443</vt:lpwstr>
  </property>
</Properties>
</file>