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5" r:id="rId2"/>
    <p:sldId id="257" r:id="rId3"/>
    <p:sldId id="275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76" r:id="rId14"/>
    <p:sldId id="299" r:id="rId15"/>
    <p:sldId id="278" r:id="rId16"/>
    <p:sldId id="279" r:id="rId17"/>
    <p:sldId id="280" r:id="rId18"/>
    <p:sldId id="281" r:id="rId19"/>
    <p:sldId id="283" r:id="rId20"/>
    <p:sldId id="268" r:id="rId21"/>
    <p:sldId id="272" r:id="rId22"/>
    <p:sldId id="267" r:id="rId23"/>
    <p:sldId id="269" r:id="rId24"/>
    <p:sldId id="270" r:id="rId25"/>
    <p:sldId id="271" r:id="rId26"/>
    <p:sldId id="274" r:id="rId27"/>
    <p:sldId id="298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6A0D18-3BDB-4770-80D6-EEC4426D4F16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501B07-2CD1-4C2B-B9EC-9FAC10EE4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E7588F-3BCA-4CDC-B60C-C27E47D63E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0B740-6D1B-46A2-8C38-9CA67EC804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A7068E-FF2D-4B12-A182-3EFCD7303F19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4460-79FA-42E3-A77E-8121787E8680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D65C-65C8-4564-BCAD-1A519A8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1592-2D65-4994-964E-AD12EFA03D18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ACAC-963F-4AF2-9EE3-40748EECC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DE88-F00E-48EA-B3D2-203191CFC820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0554-5B6D-4644-8758-4610627B7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DADC-040F-4E53-BE3C-2FABB1DE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98814-E2D7-4999-A607-79D2E91D6C49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0E1A-0633-4556-96C9-275BF04AA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2762-B136-4266-BF6A-E8EB7C9A981E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AC49-A12C-4B58-8A10-04496F025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7161-BD2C-4E54-BCC2-079400B368D4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1563-7264-428D-8F97-B6FC28427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A836-2E0C-4A44-8DAC-46525E55F8E8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B5AA-2E61-48BE-9578-13CAB0E59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D3CD-1BC8-4F31-A428-02034D3DB8CE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B1EC-9A51-434B-ADFE-581211D6E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1459-1D46-4F62-A1E0-A5D699F36441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5670-E815-4C3E-9D86-C945EE94C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BEAC-8A02-41CE-AB42-90609A6AD258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B0A9-E128-41ED-9E2A-664620C2E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C131A-80A4-4A8E-AF79-3CF4579B0857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C469-3BE6-4350-837F-A877F519F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75B8FC-2E00-437C-A1AC-C675CC22F447}" type="datetimeFigureOut">
              <a:rPr lang="ru-RU"/>
              <a:pPr>
                <a:defRPr/>
              </a:pPr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3F20BD-405D-4AEE-B881-9A1C8D458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200329"/>
          </a:xfrm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Открытый  урок в 4 классе по окружающему миру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500306"/>
            <a:ext cx="786981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«Леса России»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571500" y="5000625"/>
            <a:ext cx="7929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17375E"/>
                </a:solidFill>
                <a:latin typeface="Bookman Old Style" pitchFamily="18" charset="0"/>
                <a:cs typeface="Times New Roman" pitchFamily="18" charset="0"/>
              </a:rPr>
              <a:t>Учитель начальных классов:</a:t>
            </a:r>
          </a:p>
          <a:p>
            <a:r>
              <a:rPr lang="ru-RU" sz="2800" b="1">
                <a:solidFill>
                  <a:srgbClr val="17375E"/>
                </a:solidFill>
                <a:latin typeface="Bookman Old Style" pitchFamily="18" charset="0"/>
                <a:cs typeface="Times New Roman" pitchFamily="18" charset="0"/>
              </a:rPr>
              <a:t>                 Полозова Галина Васильевна</a:t>
            </a:r>
            <a:endParaRPr lang="ru-RU" sz="280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КЕДРОВАЯ  СОСНА</a:t>
            </a:r>
          </a:p>
        </p:txBody>
      </p:sp>
      <p:pic>
        <p:nvPicPr>
          <p:cNvPr id="12291" name="Picture 10" descr="кедр и семе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3F6FD"/>
              </a:clrFrom>
              <a:clrTo>
                <a:srgbClr val="F3F6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71688" y="1143000"/>
            <a:ext cx="4572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Заставки\00039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3" y="0"/>
            <a:ext cx="924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643563" y="2571750"/>
            <a:ext cx="325755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БЕРЁЗА</a:t>
            </a:r>
          </a:p>
        </p:txBody>
      </p:sp>
      <p:pic>
        <p:nvPicPr>
          <p:cNvPr id="14339" name="Picture 2" descr="C:\Documents and Settings\Admin\Мои документы\Мои рисунки\000_0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50" y="214313"/>
            <a:ext cx="5143500" cy="6407150"/>
          </a:xfrm>
        </p:spPr>
      </p:pic>
      <p:sp>
        <p:nvSpPr>
          <p:cNvPr id="4" name="Овал 3"/>
          <p:cNvSpPr/>
          <p:nvPr/>
        </p:nvSpPr>
        <p:spPr>
          <a:xfrm>
            <a:off x="5214938" y="1785938"/>
            <a:ext cx="214312" cy="7858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29188" y="5643563"/>
            <a:ext cx="50006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10001"/>
          <a:stretch>
            <a:fillRect/>
          </a:stretch>
        </p:blipFill>
        <p:spPr>
          <a:xfrm>
            <a:off x="1428750" y="285750"/>
            <a:ext cx="7072313" cy="6286500"/>
          </a:xfrm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214313" y="5500688"/>
            <a:ext cx="382905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ОСИНА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313" y="0"/>
            <a:ext cx="6715125" cy="6799263"/>
          </a:xfrm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5314950" y="5500688"/>
            <a:ext cx="3829050" cy="10715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ОЛЬХА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42875"/>
            <a:ext cx="43576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дубок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75" y="214313"/>
            <a:ext cx="4429125" cy="6391275"/>
          </a:xfrm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1643063" y="0"/>
            <a:ext cx="4043362" cy="10715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ДУБ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50" y="357188"/>
            <a:ext cx="8801100" cy="6143625"/>
          </a:xfrm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ЛИПА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38" y="5857875"/>
            <a:ext cx="285750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1938" y="5857875"/>
            <a:ext cx="214312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8000" y="5143500"/>
            <a:ext cx="28575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5" y="3857625"/>
            <a:ext cx="2143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3563" y="3643313"/>
            <a:ext cx="142875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6250" y="2571750"/>
            <a:ext cx="2143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1463" y="214313"/>
            <a:ext cx="7515225" cy="6429375"/>
          </a:xfrm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314325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ВЯЗ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КЛЁН</a:t>
            </a:r>
            <a:endParaRPr lang="ru-RU" smtClean="0"/>
          </a:p>
        </p:txBody>
      </p:sp>
      <p:pic>
        <p:nvPicPr>
          <p:cNvPr id="20483" name="Picture 7" descr="клёнуш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214438"/>
            <a:ext cx="3929062" cy="5214937"/>
          </a:xfrm>
          <a:ln w="50800">
            <a:solidFill>
              <a:schemeClr val="bg2"/>
            </a:solidFill>
          </a:ln>
        </p:spPr>
      </p:pic>
      <p:pic>
        <p:nvPicPr>
          <p:cNvPr id="20484" name="Picture 5" descr="E:\клён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42148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15888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Животный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мир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лесной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зоны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21507" name="Group 19"/>
          <p:cNvGrpSpPr>
            <a:grpSpLocks/>
          </p:cNvGrpSpPr>
          <p:nvPr/>
        </p:nvGrpSpPr>
        <p:grpSpPr bwMode="auto">
          <a:xfrm>
            <a:off x="214313" y="1143000"/>
            <a:ext cx="8569325" cy="4786313"/>
            <a:chOff x="204" y="754"/>
            <a:chExt cx="5398" cy="3015"/>
          </a:xfrm>
        </p:grpSpPr>
        <p:sp>
          <p:nvSpPr>
            <p:cNvPr id="21514" name="Rectangle 12"/>
            <p:cNvSpPr>
              <a:spLocks noChangeArrowheads="1"/>
            </p:cNvSpPr>
            <p:nvPr/>
          </p:nvSpPr>
          <p:spPr bwMode="auto">
            <a:xfrm>
              <a:off x="204" y="754"/>
              <a:ext cx="1517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400" i="1">
                  <a:solidFill>
                    <a:srgbClr val="666633"/>
                  </a:solidFill>
                  <a:latin typeface="Times New Roman" pitchFamily="18" charset="0"/>
                </a:rPr>
                <a:t>Бурый</a:t>
              </a:r>
              <a:r>
                <a:rPr lang="ru-RU">
                  <a:latin typeface="Calibri" pitchFamily="34" charset="0"/>
                </a:rPr>
                <a:t> </a:t>
              </a:r>
              <a:r>
                <a:rPr lang="ru-RU" sz="2400" i="1">
                  <a:solidFill>
                    <a:srgbClr val="666633"/>
                  </a:solidFill>
                  <a:latin typeface="Times New Roman" pitchFamily="18" charset="0"/>
                </a:rPr>
                <a:t>медведь</a:t>
              </a:r>
              <a:r>
                <a:rPr lang="ru-RU">
                  <a:latin typeface="Calibri" pitchFamily="34" charset="0"/>
                </a:rPr>
                <a:t> </a:t>
              </a:r>
            </a:p>
          </p:txBody>
        </p:sp>
        <p:sp>
          <p:nvSpPr>
            <p:cNvPr id="21515" name="Rectangle 15"/>
            <p:cNvSpPr>
              <a:spLocks noChangeArrowheads="1"/>
            </p:cNvSpPr>
            <p:nvPr/>
          </p:nvSpPr>
          <p:spPr bwMode="auto">
            <a:xfrm>
              <a:off x="4434" y="844"/>
              <a:ext cx="103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 i="1">
                  <a:solidFill>
                    <a:srgbClr val="666633"/>
                  </a:solidFill>
                  <a:latin typeface="Times New Roman" pitchFamily="18" charset="0"/>
                </a:rPr>
                <a:t>Заяц-беляк</a:t>
              </a:r>
              <a:r>
                <a:rPr lang="ru-RU">
                  <a:latin typeface="Calibri" pitchFamily="34" charset="0"/>
                </a:rPr>
                <a:t> </a:t>
              </a:r>
            </a:p>
          </p:txBody>
        </p:sp>
        <p:grpSp>
          <p:nvGrpSpPr>
            <p:cNvPr id="21516" name="Group 18"/>
            <p:cNvGrpSpPr>
              <a:grpSpLocks/>
            </p:cNvGrpSpPr>
            <p:nvPr/>
          </p:nvGrpSpPr>
          <p:grpSpPr bwMode="auto">
            <a:xfrm>
              <a:off x="249" y="844"/>
              <a:ext cx="5353" cy="2925"/>
              <a:chOff x="249" y="844"/>
              <a:chExt cx="5353" cy="2925"/>
            </a:xfrm>
          </p:grpSpPr>
          <p:pic>
            <p:nvPicPr>
              <p:cNvPr id="21517" name="Picture 4" descr="зайчонок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89" y="1159"/>
                <a:ext cx="1093" cy="1035"/>
              </a:xfrm>
              <a:prstGeom prst="rect">
                <a:avLst/>
              </a:prstGeom>
              <a:noFill/>
              <a:ln w="50800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pic>
            <p:nvPicPr>
              <p:cNvPr id="21518" name="Picture 5" descr="лось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9" y="1159"/>
                <a:ext cx="1395" cy="1046"/>
              </a:xfrm>
              <a:prstGeom prst="rect">
                <a:avLst/>
              </a:prstGeom>
              <a:noFill/>
              <a:ln w="50800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pic>
            <p:nvPicPr>
              <p:cNvPr id="21519" name="Picture 6" descr="лисы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05" y="2750"/>
                <a:ext cx="1406" cy="1019"/>
              </a:xfrm>
              <a:prstGeom prst="rect">
                <a:avLst/>
              </a:prstGeom>
              <a:noFill/>
              <a:ln w="50800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pic>
            <p:nvPicPr>
              <p:cNvPr id="21520" name="Picture 7" descr="медведь-красавчик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9" y="1159"/>
                <a:ext cx="1215" cy="1080"/>
              </a:xfrm>
              <a:prstGeom prst="rect">
                <a:avLst/>
              </a:prstGeom>
              <a:noFill/>
              <a:ln w="50800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pic>
            <p:nvPicPr>
              <p:cNvPr id="21521" name="Picture 10" descr="волчья стая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9" y="2750"/>
                <a:ext cx="1080" cy="1019"/>
              </a:xfrm>
              <a:prstGeom prst="rect">
                <a:avLst/>
              </a:prstGeom>
              <a:noFill/>
              <a:ln w="50800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sp>
            <p:nvSpPr>
              <p:cNvPr id="21522" name="Text Box 13"/>
              <p:cNvSpPr txBox="1">
                <a:spLocks noChangeArrowheads="1"/>
              </p:cNvSpPr>
              <p:nvPr/>
            </p:nvSpPr>
            <p:spPr bwMode="auto">
              <a:xfrm>
                <a:off x="3129" y="844"/>
                <a:ext cx="840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400" i="1">
                    <a:solidFill>
                      <a:srgbClr val="666633"/>
                    </a:solidFill>
                    <a:latin typeface="Times New Roman" pitchFamily="18" charset="0"/>
                  </a:rPr>
                  <a:t>Лось</a:t>
                </a:r>
                <a:r>
                  <a:rPr lang="ru-RU"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21523" name="Text Box 14"/>
              <p:cNvSpPr txBox="1">
                <a:spLocks noChangeArrowheads="1"/>
              </p:cNvSpPr>
              <p:nvPr/>
            </p:nvSpPr>
            <p:spPr bwMode="auto">
              <a:xfrm>
                <a:off x="4286" y="890"/>
                <a:ext cx="1316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24" name="Text Box 16"/>
              <p:cNvSpPr txBox="1">
                <a:spLocks noChangeArrowheads="1"/>
              </p:cNvSpPr>
              <p:nvPr/>
            </p:nvSpPr>
            <p:spPr bwMode="auto">
              <a:xfrm>
                <a:off x="474" y="2374"/>
                <a:ext cx="1316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i="1">
                    <a:solidFill>
                      <a:srgbClr val="666633"/>
                    </a:solidFill>
                    <a:latin typeface="Times New Roman" pitchFamily="18" charset="0"/>
                  </a:rPr>
                  <a:t>Волк</a:t>
                </a:r>
              </a:p>
            </p:txBody>
          </p:sp>
          <p:sp>
            <p:nvSpPr>
              <p:cNvPr id="21525" name="Text Box 17"/>
              <p:cNvSpPr txBox="1">
                <a:spLocks noChangeArrowheads="1"/>
              </p:cNvSpPr>
              <p:nvPr/>
            </p:nvSpPr>
            <p:spPr bwMode="auto">
              <a:xfrm>
                <a:off x="4059" y="2387"/>
                <a:ext cx="1452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2400" i="1">
                    <a:solidFill>
                      <a:srgbClr val="666633"/>
                    </a:solidFill>
                    <a:latin typeface="Times New Roman" pitchFamily="18" charset="0"/>
                  </a:rPr>
                  <a:t>Лиса</a:t>
                </a:r>
              </a:p>
            </p:txBody>
          </p:sp>
        </p:grpSp>
      </p:grpSp>
      <p:pic>
        <p:nvPicPr>
          <p:cNvPr id="21508" name="Picture 6" descr="летит%20белка"/>
          <p:cNvPicPr>
            <a:picLocks noGrp="1" noChangeAspect="1" noChangeArrowheads="1"/>
          </p:cNvPicPr>
          <p:nvPr>
            <p:ph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4429125" y="4286250"/>
            <a:ext cx="1714500" cy="1643063"/>
          </a:xfrm>
          <a:ln w="50800">
            <a:solidFill>
              <a:schemeClr val="bg2"/>
            </a:solidFill>
          </a:ln>
        </p:spPr>
      </p:pic>
      <p:sp>
        <p:nvSpPr>
          <p:cNvPr id="21509" name="Прямоугольник 19"/>
          <p:cNvSpPr>
            <a:spLocks noChangeArrowheads="1"/>
          </p:cNvSpPr>
          <p:nvPr/>
        </p:nvSpPr>
        <p:spPr bwMode="auto">
          <a:xfrm>
            <a:off x="4429125" y="3714750"/>
            <a:ext cx="164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666633"/>
                </a:solidFill>
                <a:latin typeface="Times New Roman" pitchFamily="18" charset="0"/>
              </a:rPr>
              <a:t>Летяга</a:t>
            </a:r>
          </a:p>
        </p:txBody>
      </p:sp>
      <p:pic>
        <p:nvPicPr>
          <p:cNvPr id="21510" name="Picture 7" descr="рысь"/>
          <p:cNvPicPr>
            <a:picLocks noGrp="1" noChangeAspect="1" noChangeArrowheads="1"/>
          </p:cNvPicPr>
          <p:nvPr>
            <p:ph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2286000" y="4286250"/>
            <a:ext cx="1857375" cy="1643063"/>
          </a:xfrm>
          <a:ln w="50800">
            <a:solidFill>
              <a:schemeClr val="bg2"/>
            </a:solidFill>
          </a:ln>
        </p:spPr>
      </p:pic>
      <p:sp>
        <p:nvSpPr>
          <p:cNvPr id="21511" name="Прямоугольник 21"/>
          <p:cNvSpPr>
            <a:spLocks noChangeArrowheads="1"/>
          </p:cNvSpPr>
          <p:nvPr/>
        </p:nvSpPr>
        <p:spPr bwMode="auto">
          <a:xfrm>
            <a:off x="2357438" y="3714750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666633"/>
                </a:solidFill>
                <a:latin typeface="Times New Roman" pitchFamily="18" charset="0"/>
              </a:rPr>
              <a:t>Рысь</a:t>
            </a:r>
          </a:p>
        </p:txBody>
      </p:sp>
      <p:pic>
        <p:nvPicPr>
          <p:cNvPr id="21512" name="Picture 10" descr="Bankoboe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75" y="1785938"/>
            <a:ext cx="1785938" cy="1714500"/>
          </a:xfrm>
          <a:prstGeom prst="rect">
            <a:avLst/>
          </a:prstGeom>
          <a:noFill/>
          <a:ln w="50800" algn="ctr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1513" name="Прямоугольник 23"/>
          <p:cNvSpPr>
            <a:spLocks noChangeArrowheads="1"/>
          </p:cNvSpPr>
          <p:nvPr/>
        </p:nvSpPr>
        <p:spPr bwMode="auto">
          <a:xfrm>
            <a:off x="2143125" y="1285875"/>
            <a:ext cx="2573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666633"/>
                </a:solidFill>
                <a:latin typeface="Times New Roman" pitchFamily="18" charset="0"/>
              </a:rPr>
              <a:t>Кедровка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ТУНДРА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9" name="Picture 2" descr="Тунд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285875"/>
            <a:ext cx="828675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КЕДРОВКА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2531" name="Picture 10" descr="Bankoboe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357313"/>
            <a:ext cx="7143750" cy="4929187"/>
          </a:xfrm>
          <a:ln w="50800" algn="ctr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ЛЕТЯГА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3555" name="Picture 6" descr="летит%20бел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285875"/>
            <a:ext cx="7072313" cy="4857750"/>
          </a:xfrm>
          <a:ln w="508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БУРЫЙ МЕДВЕДЬ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4579" name="Picture 7" descr="медведь-красавчи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00188"/>
            <a:ext cx="6762750" cy="4575175"/>
          </a:xfrm>
          <a:ln w="508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ЛОСЬ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5603" name="Picture 3" descr="Лось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214438"/>
            <a:ext cx="8215312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РЫСЬ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6627" name="Picture 7" descr="рыс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884238"/>
            <a:ext cx="8215313" cy="5688012"/>
          </a:xfrm>
          <a:ln w="508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ЗАЯЦ -БЕЛЯК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7651" name="Picture 3" descr="заяц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143000"/>
            <a:ext cx="8143875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936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Птицы</a:t>
            </a:r>
            <a:r>
              <a:rPr lang="ru-RU" sz="4000" smtClean="0">
                <a:solidFill>
                  <a:srgbClr val="0070C0"/>
                </a:solidFill>
              </a:rPr>
              <a:t>, </a:t>
            </a:r>
            <a:r>
              <a:rPr lang="ru-RU" b="1" smtClean="0">
                <a:solidFill>
                  <a:srgbClr val="0070C0"/>
                </a:solidFill>
              </a:rPr>
              <a:t>живущие</a:t>
            </a:r>
            <a:r>
              <a:rPr lang="ru-RU" sz="4000" smtClean="0">
                <a:solidFill>
                  <a:srgbClr val="0070C0"/>
                </a:solidFill>
              </a:rPr>
              <a:t> </a:t>
            </a:r>
            <a:r>
              <a:rPr lang="ru-RU" b="1" smtClean="0">
                <a:solidFill>
                  <a:srgbClr val="0070C0"/>
                </a:solidFill>
              </a:rPr>
              <a:t>в</a:t>
            </a:r>
            <a:r>
              <a:rPr lang="ru-RU" sz="4000" smtClean="0">
                <a:solidFill>
                  <a:srgbClr val="0070C0"/>
                </a:solidFill>
              </a:rPr>
              <a:t> </a:t>
            </a:r>
            <a:r>
              <a:rPr lang="ru-RU" b="1" smtClean="0">
                <a:solidFill>
                  <a:srgbClr val="0070C0"/>
                </a:solidFill>
              </a:rPr>
              <a:t>лесной</a:t>
            </a:r>
            <a:r>
              <a:rPr lang="ru-RU" sz="4000" smtClean="0">
                <a:solidFill>
                  <a:srgbClr val="0070C0"/>
                </a:solidFill>
              </a:rPr>
              <a:t> </a:t>
            </a:r>
            <a:r>
              <a:rPr lang="ru-RU" b="1" smtClean="0">
                <a:solidFill>
                  <a:srgbClr val="0070C0"/>
                </a:solidFill>
              </a:rPr>
              <a:t>полосе</a:t>
            </a:r>
            <a:r>
              <a:rPr lang="ru-RU" sz="400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8675" name="Picture 5" descr="2 снегир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1425575" cy="2016125"/>
          </a:xfrm>
          <a:prstGeom prst="rect">
            <a:avLst/>
          </a:prstGeom>
          <a:noFill/>
          <a:ln w="50800" algn="ctr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6" name="Picture 6" descr="дяте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1773238"/>
            <a:ext cx="1582738" cy="1871662"/>
          </a:xfrm>
          <a:prstGeom prst="rect">
            <a:avLst/>
          </a:prstGeom>
          <a:noFill/>
          <a:ln w="50800" algn="ctr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7" name="Picture 7" descr="клёс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773238"/>
            <a:ext cx="2519363" cy="1889125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8" name="Picture 8" descr="краснозобая%20казар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357688"/>
            <a:ext cx="1943100" cy="1608137"/>
          </a:xfrm>
          <a:prstGeom prst="rect">
            <a:avLst/>
          </a:prstGeom>
          <a:noFill/>
          <a:ln w="50800" algn="ctr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8679" name="Picture 9" descr="скворец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357688"/>
            <a:ext cx="2214563" cy="1643062"/>
          </a:xfrm>
          <a:prstGeom prst="rect">
            <a:avLst/>
          </a:prstGeom>
          <a:noFill/>
          <a:ln w="50800" algn="ctr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539750" y="1125538"/>
            <a:ext cx="1800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solidFill>
                  <a:srgbClr val="666633"/>
                </a:solidFill>
                <a:latin typeface="Times New Roman" pitchFamily="18" charset="0"/>
              </a:rPr>
              <a:t>Снегирь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3203575" y="1143000"/>
            <a:ext cx="24479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solidFill>
                  <a:srgbClr val="666633"/>
                </a:solidFill>
                <a:latin typeface="Times New Roman" pitchFamily="18" charset="0"/>
              </a:rPr>
              <a:t>Клест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6804025" y="1214438"/>
            <a:ext cx="172878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solidFill>
                  <a:srgbClr val="666633"/>
                </a:solidFill>
                <a:latin typeface="Times New Roman" pitchFamily="18" charset="0"/>
              </a:rPr>
              <a:t>Дятел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142875" y="4000500"/>
            <a:ext cx="28082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solidFill>
                  <a:srgbClr val="666633"/>
                </a:solidFill>
                <a:latin typeface="Times New Roman" pitchFamily="18" charset="0"/>
              </a:rPr>
              <a:t>Краснозобая</a:t>
            </a:r>
            <a:r>
              <a:rPr lang="ru-RU">
                <a:latin typeface="Calibri" pitchFamily="34" charset="0"/>
              </a:rPr>
              <a:t> </a:t>
            </a:r>
            <a:r>
              <a:rPr lang="ru-RU" i="1">
                <a:solidFill>
                  <a:srgbClr val="666633"/>
                </a:solidFill>
                <a:latin typeface="Times New Roman" pitchFamily="18" charset="0"/>
              </a:rPr>
              <a:t>казарка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3357563" y="4000500"/>
            <a:ext cx="235743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solidFill>
                  <a:srgbClr val="666633"/>
                </a:solidFill>
                <a:latin typeface="Times New Roman" pitchFamily="18" charset="0"/>
              </a:rPr>
              <a:t>Скворец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8685" name="Text Box 17"/>
          <p:cNvSpPr txBox="1">
            <a:spLocks noChangeArrowheads="1"/>
          </p:cNvSpPr>
          <p:nvPr/>
        </p:nvSpPr>
        <p:spPr bwMode="auto">
          <a:xfrm>
            <a:off x="6429375" y="4000500"/>
            <a:ext cx="19446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solidFill>
                  <a:srgbClr val="666633"/>
                </a:solidFill>
                <a:latin typeface="Times New Roman" pitchFamily="18" charset="0"/>
              </a:rPr>
              <a:t>Сойка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2868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4357688"/>
            <a:ext cx="2143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4213" y="333375"/>
            <a:ext cx="6551612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latin typeface="Georgia" pitchFamily="18" charset="0"/>
              </a:rPr>
              <a:t>Леса</a:t>
            </a:r>
            <a:endParaRPr lang="ru-RU" sz="7200" dirty="0">
              <a:latin typeface="Georgia" pitchFamily="18" charset="0"/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79388" y="3716338"/>
            <a:ext cx="2047875" cy="766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Тайга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6" name="Rectangle 4"/>
          <p:cNvSpPr>
            <a:spLocks noRot="1" noChangeArrowheads="1"/>
          </p:cNvSpPr>
          <p:nvPr/>
        </p:nvSpPr>
        <p:spPr bwMode="auto">
          <a:xfrm>
            <a:off x="2339975" y="3716338"/>
            <a:ext cx="26241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Смешанные леса</a:t>
            </a:r>
          </a:p>
        </p:txBody>
      </p:sp>
      <p:sp>
        <p:nvSpPr>
          <p:cNvPr id="3077" name="Rectangle 5"/>
          <p:cNvSpPr>
            <a:spLocks noRot="1" noChangeArrowheads="1"/>
          </p:cNvSpPr>
          <p:nvPr/>
        </p:nvSpPr>
        <p:spPr bwMode="auto">
          <a:xfrm>
            <a:off x="5435600" y="3789363"/>
            <a:ext cx="3384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Широколиствен-ные леса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 rot="8046725">
            <a:off x="805656" y="2155032"/>
            <a:ext cx="2708275" cy="792162"/>
          </a:xfrm>
          <a:custGeom>
            <a:avLst/>
            <a:gdLst>
              <a:gd name="T0" fmla="*/ 254678879 w 21600"/>
              <a:gd name="T1" fmla="*/ 0 h 21600"/>
              <a:gd name="T2" fmla="*/ 0 w 21600"/>
              <a:gd name="T3" fmla="*/ 14525940 h 21600"/>
              <a:gd name="T4" fmla="*/ 254678879 w 21600"/>
              <a:gd name="T5" fmla="*/ 29051880 h 21600"/>
              <a:gd name="T6" fmla="*/ 339571797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 rot="5400000">
            <a:off x="3240882" y="2240756"/>
            <a:ext cx="1727200" cy="792163"/>
          </a:xfrm>
          <a:custGeom>
            <a:avLst/>
            <a:gdLst>
              <a:gd name="T0" fmla="*/ 103584025 w 21600"/>
              <a:gd name="T1" fmla="*/ 0 h 21600"/>
              <a:gd name="T2" fmla="*/ 0 w 21600"/>
              <a:gd name="T3" fmla="*/ 14525995 h 21600"/>
              <a:gd name="T4" fmla="*/ 103584025 w 21600"/>
              <a:gd name="T5" fmla="*/ 29051953 h 21600"/>
              <a:gd name="T6" fmla="*/ 138112020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 rot="2992104">
            <a:off x="5053806" y="2226470"/>
            <a:ext cx="2708275" cy="792162"/>
          </a:xfrm>
          <a:custGeom>
            <a:avLst/>
            <a:gdLst>
              <a:gd name="T0" fmla="*/ 254678879 w 21600"/>
              <a:gd name="T1" fmla="*/ 0 h 21600"/>
              <a:gd name="T2" fmla="*/ 0 w 21600"/>
              <a:gd name="T3" fmla="*/ 14525940 h 21600"/>
              <a:gd name="T4" fmla="*/ 254678879 w 21600"/>
              <a:gd name="T5" fmla="*/ 29051880 h 21600"/>
              <a:gd name="T6" fmla="*/ 339571797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6" grpId="0"/>
      <p:bldP spid="3077" grpId="0"/>
      <p:bldP spid="3078" grpId="0" animBg="1"/>
      <p:bldP spid="3079" grpId="0" animBg="1"/>
      <p:bldP spid="30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2  3  4     5  6  7        9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                       </a:t>
            </a:r>
          </a:p>
          <a:p>
            <a:pPr eaLnBrk="1" hangingPunct="1"/>
            <a:r>
              <a:rPr lang="ru-RU" smtClean="0"/>
              <a:t>1</a:t>
            </a:r>
          </a:p>
          <a:p>
            <a:pPr eaLnBrk="1" hangingPunct="1"/>
            <a:endParaRPr lang="ru-RU" sz="2400" smtClean="0"/>
          </a:p>
        </p:txBody>
      </p:sp>
      <p:sp>
        <p:nvSpPr>
          <p:cNvPr id="3072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1.Кто это - вся горит, как золотая.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Ходит в шубе дорогой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Хвост пушистый и большой.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2  3  4     5  6  7       9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sp>
        <p:nvSpPr>
          <p:cNvPr id="3174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2.Летом бродит без 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дороги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Между сосен и берёз.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А зимой он спит в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берлоге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От мороза прячет нос.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5400" b="1" dirty="0" smtClean="0"/>
              <a:t>1. б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/>
              <a:t> 2. в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/>
              <a:t> 3. б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/>
              <a:t> 4. в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/>
              <a:t> 5. б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2  3  4     5  6  7       9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sp>
        <p:nvSpPr>
          <p:cNvPr id="3277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3.Что за дерево стоит,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Ветра нет, а лист      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дрожит?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2  3  4     5  6  7       9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sp>
        <p:nvSpPr>
          <p:cNvPr id="3379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4.Хожу в пушистой шубе.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Живу в густом лесу,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И всем на удивленье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Морковку я грызу.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2  3  4     5  6  7       9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sp>
        <p:nvSpPr>
          <p:cNvPr id="3482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5.Клейкие листочки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Зелёные листочки.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С белой корой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Стоит под горой.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Ц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2  3  4     5  6   7      9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6.На овчарку он похож,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Что ни зуб, то острый 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  нож.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Он бежит, оскалив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 пасть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На овцу готов напасть.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Ц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Ё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Б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2  3  4     5  6  7       9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sp>
        <p:nvSpPr>
          <p:cNvPr id="3686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7.Меньше тигра, больше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кошки.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На ушах – кисточки-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рожки.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С виду кроток, но не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    верь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Страшен в гневе этот 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 зверь.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Ц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Ё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Л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К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Б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2  3  4     5  6  7       9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sp>
        <p:nvSpPr>
          <p:cNvPr id="3789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8.Жители добрых еловых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  лесов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Даже в морозы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выводят птенцов.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Ц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Ё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Л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К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Р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Б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2  3  4     5  6  7       9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sp>
        <p:nvSpPr>
          <p:cNvPr id="3891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9.Под сосною у дорожки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Кто стоит среди травы?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Ножка есть, но нет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сапожек,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Шляпка есть – нет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головы.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Ц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Ё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Л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К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К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Р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Б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2  3  4     5  6  7       9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sp>
        <p:nvSpPr>
          <p:cNvPr id="3994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48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10.Недаром эта модница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Склонилась над водой: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Всё лето в речку 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смотрится-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Любуется собой.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Ц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Ё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Л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Р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Б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К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К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Г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Р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Б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Отгадайте кроссворд</a:t>
            </a:r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8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2  3  4     5  6  7       9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1                                        10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z="2400" smtClean="0"/>
          </a:p>
        </p:txBody>
      </p:sp>
      <p:sp>
        <p:nvSpPr>
          <p:cNvPr id="4096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6000" b="1" smtClean="0">
              <a:solidFill>
                <a:srgbClr val="A5002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z="6000" b="1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6000" b="1" smtClean="0">
                <a:solidFill>
                  <a:srgbClr val="00B050"/>
                </a:solidFill>
              </a:rPr>
              <a:t>Молодцы!</a:t>
            </a:r>
            <a:endParaRPr lang="ru-RU" sz="6000" smtClean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3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2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688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75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1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63" y="3286125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328612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3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725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50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7250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1443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14438" y="435768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0" y="4714875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50" y="507206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716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716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Ц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2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Ё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725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1443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16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8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500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Ь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0031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Л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87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Р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14688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57500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2928938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25" y="292893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29063" y="364331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В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71875" y="3643313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Б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3125" y="400050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З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031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К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14688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29063" y="400050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14688" y="2214563"/>
            <a:ext cx="357187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К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7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Г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14688" y="2571750"/>
            <a:ext cx="357187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500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Р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3125" y="2571750"/>
            <a:ext cx="357188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Б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43125" y="4357688"/>
            <a:ext cx="357188" cy="357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itchFamily="34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38991">
            <a:off x="245853" y="1927627"/>
            <a:ext cx="8444657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onlight" pitchFamily="2" charset="0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onlight" pitchFamily="2" charset="0"/>
              </a:rPr>
              <a:t>за работу!</a:t>
            </a:r>
          </a:p>
        </p:txBody>
      </p:sp>
      <p:pic>
        <p:nvPicPr>
          <p:cNvPr id="17411" name="Рисунок 4" descr="Цветы2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526213" y="4240213"/>
            <a:ext cx="253523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Цветы2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309563" y="322263"/>
            <a:ext cx="253523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endParaRPr lang="ru-RU" smtClean="0"/>
          </a:p>
        </p:txBody>
      </p:sp>
      <p:pic>
        <p:nvPicPr>
          <p:cNvPr id="6147" name="Picture 9" descr="forest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46888"/>
          </a:xfrm>
        </p:spPr>
      </p:pic>
      <p:sp>
        <p:nvSpPr>
          <p:cNvPr id="8" name="Прямоугольник 7"/>
          <p:cNvSpPr/>
          <p:nvPr/>
        </p:nvSpPr>
        <p:spPr>
          <a:xfrm>
            <a:off x="1142976" y="1785926"/>
            <a:ext cx="6786609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Леса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Заставки\00039259.jpg"/>
          <p:cNvPicPr>
            <a:picLocks noChangeAspect="1" noChangeArrowheads="1"/>
          </p:cNvPicPr>
          <p:nvPr/>
        </p:nvPicPr>
        <p:blipFill>
          <a:blip r:embed="rId2"/>
          <a:srcRect l="2289" t="2083" r="2343" b="3125"/>
          <a:stretch>
            <a:fillRect/>
          </a:stretch>
        </p:blipFill>
        <p:spPr bwMode="auto">
          <a:xfrm>
            <a:off x="0" y="0"/>
            <a:ext cx="9144000" cy="66568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2428875"/>
            <a:ext cx="3429000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ЕЛЬ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8195" name="Picture 8" descr="одинокая ел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5429250" cy="6500813"/>
          </a:xfrm>
          <a:ln w="50800" cap="flat" algn="ctr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СОСНА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ПИХТА</a:t>
            </a:r>
            <a:endParaRPr lang="ru-RU" smtClean="0"/>
          </a:p>
        </p:txBody>
      </p:sp>
      <p:pic>
        <p:nvPicPr>
          <p:cNvPr id="10243" name="Picture 10" descr="корейская пихт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285875"/>
            <a:ext cx="4143375" cy="5072063"/>
          </a:xfrm>
          <a:ln w="50800" algn="ctr">
            <a:solidFill>
              <a:schemeClr val="bg2"/>
            </a:solidFill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39290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  <a:latin typeface="Arial Black" pitchFamily="34" charset="0"/>
              </a:rPr>
              <a:t>ЛИСТВЕННИЦА</a:t>
            </a:r>
          </a:p>
        </p:txBody>
      </p:sp>
      <p:pic>
        <p:nvPicPr>
          <p:cNvPr id="11267" name="Picture 12" descr="лиственниц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071563"/>
            <a:ext cx="4572000" cy="5572125"/>
          </a:xfrm>
          <a:ln w="50800" algn="ctr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804</Words>
  <PresentationFormat>Экран (4:3)</PresentationFormat>
  <Paragraphs>479</Paragraphs>
  <Slides>39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Bookman Old Style</vt:lpstr>
      <vt:lpstr>Times New Roman</vt:lpstr>
      <vt:lpstr>Arial Black</vt:lpstr>
      <vt:lpstr>Georgia</vt:lpstr>
      <vt:lpstr>Wingdings</vt:lpstr>
      <vt:lpstr>Тема Office</vt:lpstr>
      <vt:lpstr>Открытый  урок в 4 классе по окружающему миру</vt:lpstr>
      <vt:lpstr>ТУНДРА</vt:lpstr>
      <vt:lpstr>ПРОВЕРЬ СЕБЯ</vt:lpstr>
      <vt:lpstr>Слайд 4</vt:lpstr>
      <vt:lpstr>Слайд 5</vt:lpstr>
      <vt:lpstr>ЕЛЬ</vt:lpstr>
      <vt:lpstr>СОСНА</vt:lpstr>
      <vt:lpstr>ПИХТА</vt:lpstr>
      <vt:lpstr>ЛИСТВЕННИЦА</vt:lpstr>
      <vt:lpstr>КЕДРОВАЯ  СОСНА</vt:lpstr>
      <vt:lpstr>Слайд 11</vt:lpstr>
      <vt:lpstr>БЕРЁЗА</vt:lpstr>
      <vt:lpstr>ОСИНА</vt:lpstr>
      <vt:lpstr>ОЛЬХА</vt:lpstr>
      <vt:lpstr>ДУБ</vt:lpstr>
      <vt:lpstr>ЛИПА</vt:lpstr>
      <vt:lpstr>ВЯЗ</vt:lpstr>
      <vt:lpstr>КЛЁН</vt:lpstr>
      <vt:lpstr>Животный мир лесной зоны </vt:lpstr>
      <vt:lpstr>КЕДРОВКА</vt:lpstr>
      <vt:lpstr>ЛЕТЯГА</vt:lpstr>
      <vt:lpstr>БУРЫЙ МЕДВЕДЬ</vt:lpstr>
      <vt:lpstr>ЛОСЬ</vt:lpstr>
      <vt:lpstr>РЫСЬ</vt:lpstr>
      <vt:lpstr>ЗАЯЦ -БЕЛЯК</vt:lpstr>
      <vt:lpstr>Птицы, живущие в лесной полосе </vt:lpstr>
      <vt:lpstr>Леса</vt:lpstr>
      <vt:lpstr>Отгадайте кроссворд</vt:lpstr>
      <vt:lpstr>Отгадайте кроссворд</vt:lpstr>
      <vt:lpstr>Отгадайте кроссворд</vt:lpstr>
      <vt:lpstr>Отгадайте кроссворд</vt:lpstr>
      <vt:lpstr>Отгадайте кроссворд</vt:lpstr>
      <vt:lpstr>Отгадайте кроссворд</vt:lpstr>
      <vt:lpstr>Отгадайте кроссворд</vt:lpstr>
      <vt:lpstr>Отгадайте кроссворд</vt:lpstr>
      <vt:lpstr>Отгадайте кроссворд</vt:lpstr>
      <vt:lpstr>Отгадайте кроссворд</vt:lpstr>
      <vt:lpstr>Отгадайте кроссворд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ЛЕСА РОССИИ</dc:title>
  <cp:lastModifiedBy>Наталья</cp:lastModifiedBy>
  <cp:revision>37</cp:revision>
  <dcterms:modified xsi:type="dcterms:W3CDTF">2011-01-26T19:04:53Z</dcterms:modified>
</cp:coreProperties>
</file>