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4" r:id="rId3"/>
    <p:sldId id="258" r:id="rId4"/>
    <p:sldId id="285" r:id="rId5"/>
    <p:sldId id="259" r:id="rId6"/>
    <p:sldId id="287" r:id="rId7"/>
    <p:sldId id="288" r:id="rId8"/>
    <p:sldId id="289" r:id="rId9"/>
    <p:sldId id="290" r:id="rId10"/>
    <p:sldId id="294" r:id="rId11"/>
    <p:sldId id="291" r:id="rId12"/>
    <p:sldId id="292" r:id="rId13"/>
    <p:sldId id="317" r:id="rId14"/>
    <p:sldId id="318" r:id="rId15"/>
    <p:sldId id="320" r:id="rId16"/>
    <p:sldId id="319" r:id="rId17"/>
    <p:sldId id="293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DD5FB-46C6-40B7-8D8F-16023F9277E0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C69158-E2C3-4B69-A822-835E4E5EB287}">
      <dgm:prSet phldrT="[Текст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Procrastination:</a:t>
          </a:r>
        </a:p>
        <a:p>
          <a:pPr marL="0" lvl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there is awareness of the importance of the task. </a:t>
          </a:r>
        </a:p>
        <a:p>
          <a:pPr marL="0" lvl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replacing the task with other activities.</a:t>
          </a:r>
          <a:endParaRPr lang="ru-RU" sz="2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30AF41F-FA8D-49CA-8EF4-BCE209AEB518}" type="sibTrans" cxnId="{E97CB891-ED22-471F-861E-88927216ACFA}">
      <dgm:prSet/>
      <dgm:spPr/>
      <dgm:t>
        <a:bodyPr/>
        <a:lstStyle/>
        <a:p>
          <a:endParaRPr lang="ru-RU"/>
        </a:p>
      </dgm:t>
    </dgm:pt>
    <dgm:pt modelId="{2CDDDF66-4615-4759-B753-C36A99AFC7D9}" type="parTrans" cxnId="{E97CB891-ED22-471F-861E-88927216ACFA}">
      <dgm:prSet/>
      <dgm:spPr/>
      <dgm:t>
        <a:bodyPr/>
        <a:lstStyle/>
        <a:p>
          <a:endParaRPr lang="ru-RU"/>
        </a:p>
      </dgm:t>
    </dgm:pt>
    <dgm:pt modelId="{024E8C51-143E-470E-92CE-DC256C892A24}">
      <dgm:prSet phldrT="[Текст]" custT="1"/>
      <dgm:spPr/>
      <dgm:t>
        <a:bodyPr/>
        <a:lstStyle/>
        <a:p>
          <a:r>
            <a:rPr lang="en-US" sz="36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Laziness: </a:t>
          </a:r>
        </a:p>
        <a:p>
          <a:r>
            <a:rPr lang="en-US" sz="24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no motivation</a:t>
          </a:r>
        </a:p>
        <a:p>
          <a:r>
            <a:rPr lang="en-US" sz="24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passivity </a:t>
          </a:r>
          <a:endParaRPr lang="ru-RU" sz="2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E3901EC-69D0-4E88-A4BC-C2A8214AA8C3}" type="sibTrans" cxnId="{63A9136B-6A27-4947-966F-4C215F353751}">
      <dgm:prSet/>
      <dgm:spPr/>
      <dgm:t>
        <a:bodyPr/>
        <a:lstStyle/>
        <a:p>
          <a:endParaRPr lang="ru-RU"/>
        </a:p>
      </dgm:t>
    </dgm:pt>
    <dgm:pt modelId="{9D34CCA2-B0B5-4531-912A-998900467BFA}" type="parTrans" cxnId="{63A9136B-6A27-4947-966F-4C215F353751}">
      <dgm:prSet/>
      <dgm:spPr/>
      <dgm:t>
        <a:bodyPr/>
        <a:lstStyle/>
        <a:p>
          <a:endParaRPr lang="ru-RU"/>
        </a:p>
      </dgm:t>
    </dgm:pt>
    <dgm:pt modelId="{3B76AACB-B1AB-447C-AD0A-CD587B9F7E0F}" type="pres">
      <dgm:prSet presAssocID="{E73DD5FB-46C6-40B7-8D8F-16023F9277E0}" presName="Name0" presStyleCnt="0">
        <dgm:presLayoutVars>
          <dgm:dir/>
          <dgm:resizeHandles val="exact"/>
        </dgm:presLayoutVars>
      </dgm:prSet>
      <dgm:spPr/>
    </dgm:pt>
    <dgm:pt modelId="{9BB605C7-D680-47FF-AD46-E569514BC8C8}" type="pres">
      <dgm:prSet presAssocID="{024E8C51-143E-470E-92CE-DC256C892A24}" presName="composite" presStyleCnt="0"/>
      <dgm:spPr/>
    </dgm:pt>
    <dgm:pt modelId="{5322611F-87ED-4643-A5DB-B4F5F0E96BD8}" type="pres">
      <dgm:prSet presAssocID="{024E8C51-143E-470E-92CE-DC256C892A24}" presName="rect1" presStyleLbl="trAlignAcc1" presStyleIdx="0" presStyleCnt="2">
        <dgm:presLayoutVars>
          <dgm:bulletEnabled val="1"/>
        </dgm:presLayoutVars>
      </dgm:prSet>
      <dgm:spPr/>
    </dgm:pt>
    <dgm:pt modelId="{DF56B6BE-D868-4373-9FEE-3E6F37071EB7}" type="pres">
      <dgm:prSet presAssocID="{024E8C51-143E-470E-92CE-DC256C892A24}" presName="rect2" presStyleLbl="fgImgPlace1" presStyleIdx="0" presStyleCnt="2" custScaleX="167971" custLinFactNeighborX="-36101" custLinFactNeighborY="776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89591D16-A775-4517-B4A6-C38EF78811DD}" type="pres">
      <dgm:prSet presAssocID="{DE3901EC-69D0-4E88-A4BC-C2A8214AA8C3}" presName="sibTrans" presStyleCnt="0"/>
      <dgm:spPr/>
    </dgm:pt>
    <dgm:pt modelId="{E2F66C32-B4D4-4C4B-AD3C-9C6A3F3B19B6}" type="pres">
      <dgm:prSet presAssocID="{E3C69158-E2C3-4B69-A822-835E4E5EB287}" presName="composite" presStyleCnt="0"/>
      <dgm:spPr/>
    </dgm:pt>
    <dgm:pt modelId="{DA282483-83E1-4013-BD70-74F49E8C144D}" type="pres">
      <dgm:prSet presAssocID="{E3C69158-E2C3-4B69-A822-835E4E5EB287}" presName="rect1" presStyleLbl="trAlignAcc1" presStyleIdx="1" presStyleCnt="2" custScaleX="125395" custScaleY="123845" custLinFactNeighborX="1140" custLinFactNeighborY="-6428">
        <dgm:presLayoutVars>
          <dgm:bulletEnabled val="1"/>
        </dgm:presLayoutVars>
      </dgm:prSet>
      <dgm:spPr/>
    </dgm:pt>
    <dgm:pt modelId="{6B8C2A81-0D07-482C-9AB6-046F60C23609}" type="pres">
      <dgm:prSet presAssocID="{E3C69158-E2C3-4B69-A822-835E4E5EB287}" presName="rect2" presStyleLbl="fgImgPlace1" presStyleIdx="1" presStyleCnt="2" custLinFactNeighborX="-41155" custLinFactNeighborY="1770"/>
      <dgm:spPr>
        <a:blipFill rotWithShape="1">
          <a:blip xmlns:r="http://schemas.openxmlformats.org/officeDocument/2006/relationships" r:embed="rId2"/>
          <a:srcRect/>
          <a:stretch>
            <a:fillRect l="-61000" r="-61000"/>
          </a:stretch>
        </a:blipFill>
      </dgm:spPr>
    </dgm:pt>
  </dgm:ptLst>
  <dgm:cxnLst>
    <dgm:cxn modelId="{775B1A02-C26B-4733-A2F3-37EA504292E3}" type="presOf" srcId="{E73DD5FB-46C6-40B7-8D8F-16023F9277E0}" destId="{3B76AACB-B1AB-447C-AD0A-CD587B9F7E0F}" srcOrd="0" destOrd="0" presId="urn:microsoft.com/office/officeart/2008/layout/PictureStrips"/>
    <dgm:cxn modelId="{ACA2C466-ADB4-49C7-8CC2-1EA38EB3C9D6}" type="presOf" srcId="{E3C69158-E2C3-4B69-A822-835E4E5EB287}" destId="{DA282483-83E1-4013-BD70-74F49E8C144D}" srcOrd="0" destOrd="0" presId="urn:microsoft.com/office/officeart/2008/layout/PictureStrips"/>
    <dgm:cxn modelId="{63A9136B-6A27-4947-966F-4C215F353751}" srcId="{E73DD5FB-46C6-40B7-8D8F-16023F9277E0}" destId="{024E8C51-143E-470E-92CE-DC256C892A24}" srcOrd="0" destOrd="0" parTransId="{9D34CCA2-B0B5-4531-912A-998900467BFA}" sibTransId="{DE3901EC-69D0-4E88-A4BC-C2A8214AA8C3}"/>
    <dgm:cxn modelId="{E97CB891-ED22-471F-861E-88927216ACFA}" srcId="{E73DD5FB-46C6-40B7-8D8F-16023F9277E0}" destId="{E3C69158-E2C3-4B69-A822-835E4E5EB287}" srcOrd="1" destOrd="0" parTransId="{2CDDDF66-4615-4759-B753-C36A99AFC7D9}" sibTransId="{030AF41F-FA8D-49CA-8EF4-BCE209AEB518}"/>
    <dgm:cxn modelId="{CF244EE7-8026-46AE-B15B-28AADE88D568}" type="presOf" srcId="{024E8C51-143E-470E-92CE-DC256C892A24}" destId="{5322611F-87ED-4643-A5DB-B4F5F0E96BD8}" srcOrd="0" destOrd="0" presId="urn:microsoft.com/office/officeart/2008/layout/PictureStrips"/>
    <dgm:cxn modelId="{38B59981-D285-4EFA-ADDD-C09ADD27617B}" type="presParOf" srcId="{3B76AACB-B1AB-447C-AD0A-CD587B9F7E0F}" destId="{9BB605C7-D680-47FF-AD46-E569514BC8C8}" srcOrd="0" destOrd="0" presId="urn:microsoft.com/office/officeart/2008/layout/PictureStrips"/>
    <dgm:cxn modelId="{7296C2B1-CA89-4F25-A8A2-195ABF26251E}" type="presParOf" srcId="{9BB605C7-D680-47FF-AD46-E569514BC8C8}" destId="{5322611F-87ED-4643-A5DB-B4F5F0E96BD8}" srcOrd="0" destOrd="0" presId="urn:microsoft.com/office/officeart/2008/layout/PictureStrips"/>
    <dgm:cxn modelId="{671F6D44-0CB6-43C1-BDCA-FF5C450E86F5}" type="presParOf" srcId="{9BB605C7-D680-47FF-AD46-E569514BC8C8}" destId="{DF56B6BE-D868-4373-9FEE-3E6F37071EB7}" srcOrd="1" destOrd="0" presId="urn:microsoft.com/office/officeart/2008/layout/PictureStrips"/>
    <dgm:cxn modelId="{52B05CCB-2F0D-47DF-B2B4-D436C3008989}" type="presParOf" srcId="{3B76AACB-B1AB-447C-AD0A-CD587B9F7E0F}" destId="{89591D16-A775-4517-B4A6-C38EF78811DD}" srcOrd="1" destOrd="0" presId="urn:microsoft.com/office/officeart/2008/layout/PictureStrips"/>
    <dgm:cxn modelId="{40086BD0-E0CB-4EAE-B894-BC50029CBD68}" type="presParOf" srcId="{3B76AACB-B1AB-447C-AD0A-CD587B9F7E0F}" destId="{E2F66C32-B4D4-4C4B-AD3C-9C6A3F3B19B6}" srcOrd="2" destOrd="0" presId="urn:microsoft.com/office/officeart/2008/layout/PictureStrips"/>
    <dgm:cxn modelId="{0571C527-DD22-4513-870F-D8B59B9AA13E}" type="presParOf" srcId="{E2F66C32-B4D4-4C4B-AD3C-9C6A3F3B19B6}" destId="{DA282483-83E1-4013-BD70-74F49E8C144D}" srcOrd="0" destOrd="0" presId="urn:microsoft.com/office/officeart/2008/layout/PictureStrips"/>
    <dgm:cxn modelId="{0CC72B32-BB08-4018-AE76-4C9769808037}" type="presParOf" srcId="{E2F66C32-B4D4-4C4B-AD3C-9C6A3F3B19B6}" destId="{6B8C2A81-0D07-482C-9AB6-046F60C2360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611F-87ED-4643-A5DB-B4F5F0E96BD8}">
      <dsp:nvSpPr>
        <dsp:cNvPr id="0" name=""/>
        <dsp:cNvSpPr/>
      </dsp:nvSpPr>
      <dsp:spPr>
        <a:xfrm>
          <a:off x="1718721" y="359269"/>
          <a:ext cx="6297320" cy="1967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933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Laziness: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no motivation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passivity </a:t>
          </a:r>
          <a:endParaRPr lang="ru-RU" sz="2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718721" y="359269"/>
        <a:ext cx="6297320" cy="1967912"/>
      </dsp:txXfrm>
    </dsp:sp>
    <dsp:sp modelId="{DF56B6BE-D868-4373-9FEE-3E6F37071EB7}">
      <dsp:nvSpPr>
        <dsp:cNvPr id="0" name=""/>
        <dsp:cNvSpPr/>
      </dsp:nvSpPr>
      <dsp:spPr>
        <a:xfrm>
          <a:off x="490864" y="91050"/>
          <a:ext cx="2313865" cy="206630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2483-83E1-4013-BD70-74F49E8C144D}">
      <dsp:nvSpPr>
        <dsp:cNvPr id="0" name=""/>
        <dsp:cNvSpPr/>
      </dsp:nvSpPr>
      <dsp:spPr>
        <a:xfrm>
          <a:off x="625632" y="2475531"/>
          <a:ext cx="7896524" cy="24371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2933" tIns="137160" rIns="137160" bIns="1371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Procrastination: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there is awareness of the importance of the task. </a:t>
          </a:r>
        </a:p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replacing the task with other activities.</a:t>
          </a:r>
          <a:endParaRPr lang="ru-RU" sz="2400" b="1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25632" y="2475531"/>
        <a:ext cx="7896524" cy="2437161"/>
      </dsp:txXfrm>
    </dsp:sp>
    <dsp:sp modelId="{6B8C2A81-0D07-482C-9AB6-046F60C23609}">
      <dsp:nvSpPr>
        <dsp:cNvPr id="0" name=""/>
        <dsp:cNvSpPr/>
      </dsp:nvSpPr>
      <dsp:spPr>
        <a:xfrm>
          <a:off x="524131" y="2588972"/>
          <a:ext cx="1377538" cy="206630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1000" r="-6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65FC-2459-4E9B-A2A7-DC4565C66CF8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037A5-E833-45B8-BCB7-1D3D73B70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0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9FB5D-790C-F77E-7E63-13CE9EE6C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728568-B481-336C-9DD3-17575404B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86D27-6612-9110-C6BD-70A78E31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08915-49FF-F1C0-903A-7DA8A1A6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7D06F-A809-F6FD-FBA3-FBF544A0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0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D6288-70BF-1B0C-091E-EA95CCF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DDA50-97C3-CDC8-2B69-C7AE8AA6A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730D3-C140-27AE-C9BB-6AAA1982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08E28-E479-0B21-ABB9-90ACF2D4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7DC11-A4E0-1B05-38B4-07F6B5A7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D92FCA-2501-55AC-6803-48ADC8221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9D6BD8-44D4-653A-C053-F7337F4EA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84821-B977-DBDA-187F-6FEBB54A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D2442-511B-D71D-46F3-F35AACE1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1648C-C40F-4809-0012-B2B60CA6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99A37-8DE9-8790-8A86-E1A95978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ECF39-D58E-4809-A386-B5488007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E703B-F84D-E5D9-9E9F-02D3B592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02146-9B41-DA72-98F3-7326A317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0B814-3E70-77EA-E6BE-9DD18F0C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C2FD8-88C1-4FE0-02EA-093CCAF1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1762FF-5123-BCF4-987A-39D18D084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AC6F4-84FC-3189-7C80-4C5442C3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5D718-7EB0-B6FE-3C3C-E1EC98A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393AE-762D-5722-BFF0-4668854D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36C39-7B95-5678-8BBF-6EACA93F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FF43A-AB6D-7C97-05CE-4DF858E2E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56A6A5-57D8-3390-9147-34DE4D005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74EE5A-E358-4B4F-FE51-E80B3003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0C1A3F-1C77-057A-7EC9-6772905E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73797-CC3D-41DC-25E6-4BCD75E7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1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0EA54-7D09-FF50-708D-CC6CA18E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7AB17-483A-DFE3-B18A-4327CEFF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866CE-A925-B88D-5B9F-7BB91AD38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5C0C4C-D5AE-5B88-36FE-EB7104CE8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25AFF3-ECFC-AC4B-DBE7-D206B9618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14DFF6-1A58-964D-76A9-F138FE69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277155-30C5-55BE-E215-BD3B43B7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4BECB9-BCC3-8D62-2D7E-2BBF70F1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AD0D-F915-4465-DBFA-D3BE5AF4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B5AF1E-1571-B5D3-D5D8-E4A8546E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55CAD3-10E3-67D0-E60A-982C8A1A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AD6046-38F7-3334-75C6-DD95C639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1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06EB4E-5638-4428-9117-6E00752F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D072CD-F74A-D3C8-E7F5-38E3AE21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DE58A-9E60-FD59-0DD9-AF01D75D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0449-0F91-BFE1-189C-7C98765D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E6C3B-3C98-17E2-7D1E-6542FDF4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ED412-D0D2-296F-3176-72DFE101F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634EB-37EB-53BF-440D-0E68C41E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75FC7-0574-5FEC-75AD-6EEE01D0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A12EA-D998-6F8C-3296-F5FB6B1F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82B9A-0A2C-EC1E-FE06-E3E358DD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AAFE30-C7C0-1274-592D-21250D3EF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3C90F-769B-CE9F-FD38-B2A3DC0A0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156843-F031-E74B-B27E-0CFFEF87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37BE4-1D69-D08A-3EE3-D29CCD3C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82878-157E-B9EB-4651-824C8BA9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F07EF-767C-EA05-D9C6-4DEC4213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9ADD0C-9D38-9710-A5FC-8C1BBEB2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53117-8C64-1FC7-C97C-3C3C4FAF6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D43A-DA15-40D6-885E-F6109EFFAD4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007EC-7FD9-032D-032D-D8B171CE3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2EF76-BB20-07F5-598F-7B796EF92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3DDE-276C-45CF-93CF-5D4EFE74C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4FE579-51C6-F66C-B61C-0F2A9161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B2A31-25B2-E93C-AEF2-E317BAE1E027}"/>
              </a:ext>
            </a:extLst>
          </p:cNvPr>
          <p:cNvSpPr txBox="1"/>
          <p:nvPr/>
        </p:nvSpPr>
        <p:spPr>
          <a:xfrm>
            <a:off x="1608038" y="2509927"/>
            <a:ext cx="918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Times New Roman" panose="02020603050405020304" pitchFamily="18" charset="0"/>
              </a:rPr>
              <a:t>PROCRASTINATION AMONG TEENAGERS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0D93E-F179-2FDF-0844-1ECF801673F3}"/>
              </a:ext>
            </a:extLst>
          </p:cNvPr>
          <p:cNvSpPr txBox="1"/>
          <p:nvPr/>
        </p:nvSpPr>
        <p:spPr>
          <a:xfrm>
            <a:off x="8650780" y="4073975"/>
            <a:ext cx="32582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0" b="1" dirty="0">
                <a:cs typeface="Times New Roman" panose="02020603050405020304" pitchFamily="18" charset="0"/>
              </a:rPr>
              <a:t>By </a:t>
            </a:r>
            <a:r>
              <a:rPr lang="en-US" sz="1900" b="1" dirty="0" err="1">
                <a:cs typeface="Times New Roman" panose="02020603050405020304" pitchFamily="18" charset="0"/>
              </a:rPr>
              <a:t>Potevskaya</a:t>
            </a:r>
            <a:r>
              <a:rPr lang="en-US" sz="1900" b="1" dirty="0">
                <a:cs typeface="Times New Roman" panose="02020603050405020304" pitchFamily="18" charset="0"/>
              </a:rPr>
              <a:t> Olga </a:t>
            </a:r>
            <a:r>
              <a:rPr lang="en-US" sz="1900" b="1" dirty="0" err="1">
                <a:cs typeface="Times New Roman" panose="02020603050405020304" pitchFamily="18" charset="0"/>
              </a:rPr>
              <a:t>Valerievna</a:t>
            </a:r>
            <a:endParaRPr lang="en-US" sz="1900" b="1" dirty="0">
              <a:cs typeface="Times New Roman" panose="02020603050405020304" pitchFamily="18" charset="0"/>
            </a:endParaRPr>
          </a:p>
          <a:p>
            <a:pPr algn="r"/>
            <a:r>
              <a:rPr lang="en-US" sz="1900" b="1" dirty="0">
                <a:cs typeface="Times New Roman" panose="02020603050405020304" pitchFamily="18" charset="0"/>
              </a:rPr>
              <a:t>School No. 1440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B2A31-25B2-E93C-AEF2-E317BAE1E027}"/>
              </a:ext>
            </a:extLst>
          </p:cNvPr>
          <p:cNvSpPr txBox="1"/>
          <p:nvPr/>
        </p:nvSpPr>
        <p:spPr>
          <a:xfrm>
            <a:off x="458277" y="411266"/>
            <a:ext cx="1145070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cs typeface="Times New Roman" panose="02020603050405020304" pitchFamily="18" charset="0"/>
              </a:rPr>
              <a:t>Department of Education and Science of the city of Moscow </a:t>
            </a:r>
          </a:p>
          <a:p>
            <a:pPr algn="ctr"/>
            <a:r>
              <a:rPr lang="en-US" sz="1900" b="1" dirty="0">
                <a:cs typeface="Times New Roman" panose="02020603050405020304" pitchFamily="18" charset="0"/>
              </a:rPr>
              <a:t>State Budget General Education Establishment of the city of Moscow</a:t>
            </a:r>
          </a:p>
          <a:p>
            <a:pPr algn="ctr"/>
            <a:r>
              <a:rPr lang="en-US" sz="1900" b="1" dirty="0">
                <a:cs typeface="Times New Roman" panose="02020603050405020304" pitchFamily="18" charset="0"/>
              </a:rPr>
              <a:t>“School No. 1440”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D7954-3A25-5366-661C-3BD11BD6EA95}"/>
              </a:ext>
            </a:extLst>
          </p:cNvPr>
          <p:cNvSpPr txBox="1"/>
          <p:nvPr/>
        </p:nvSpPr>
        <p:spPr>
          <a:xfrm>
            <a:off x="4742933" y="6207856"/>
            <a:ext cx="16880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0" b="1" dirty="0">
                <a:cs typeface="Times New Roman" panose="02020603050405020304" pitchFamily="18" charset="0"/>
              </a:rPr>
              <a:t>Moscow, 2025 </a:t>
            </a:r>
          </a:p>
        </p:txBody>
      </p:sp>
    </p:spTree>
    <p:extLst>
      <p:ext uri="{BB962C8B-B14F-4D97-AF65-F5344CB8AC3E}">
        <p14:creationId xmlns:p14="http://schemas.microsoft.com/office/powerpoint/2010/main" val="312162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E2F5492-7643-0990-A95B-FEA4AC60B8A1}"/>
              </a:ext>
            </a:extLst>
          </p:cNvPr>
          <p:cNvSpPr txBox="1">
            <a:spLocks/>
          </p:cNvSpPr>
          <p:nvPr/>
        </p:nvSpPr>
        <p:spPr>
          <a:xfrm>
            <a:off x="1795494" y="122972"/>
            <a:ext cx="4958168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base">
              <a:spcAft>
                <a:spcPct val="0"/>
              </a:spcAft>
              <a:buClrTx/>
              <a:buSzTx/>
              <a:tabLst/>
            </a:pPr>
            <a:r>
              <a:rPr lang="en-US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ign</a:t>
            </a:r>
            <a:r>
              <a:rPr lang="en-US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ru-RU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ru-RU" alt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E5E38-9C89-0695-8602-183692BF8BC8}"/>
              </a:ext>
            </a:extLst>
          </p:cNvPr>
          <p:cNvSpPr txBox="1"/>
          <p:nvPr/>
        </p:nvSpPr>
        <p:spPr>
          <a:xfrm>
            <a:off x="2273623" y="848221"/>
            <a:ext cx="7929156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 can be a manifestation of adaptive mechanisms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AD5B9-E891-4B66-2352-8CE092A23425}"/>
              </a:ext>
            </a:extLst>
          </p:cNvPr>
          <p:cNvSpPr txBox="1"/>
          <p:nvPr/>
        </p:nvSpPr>
        <p:spPr>
          <a:xfrm>
            <a:off x="2273623" y="2420387"/>
            <a:ext cx="792915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Intuitive prioritization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from burnout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for idea maturation/inspiration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Avoidance of uncertainty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to complex tasks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524917D-14E1-F19C-8136-D5272CAC7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45" y="3856306"/>
            <a:ext cx="3177941" cy="21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720673" y="354279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Survey results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3CDD8-317B-D46A-C97F-D186E2D92E76}"/>
              </a:ext>
            </a:extLst>
          </p:cNvPr>
          <p:cNvSpPr txBox="1"/>
          <p:nvPr/>
        </p:nvSpPr>
        <p:spPr>
          <a:xfrm>
            <a:off x="2614863" y="1027391"/>
            <a:ext cx="6673516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78%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perfectionism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2EEE6-6A42-11D7-909B-60ED13DA6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 b="6996"/>
          <a:stretch/>
        </p:blipFill>
        <p:spPr bwMode="auto">
          <a:xfrm>
            <a:off x="434067" y="2880639"/>
            <a:ext cx="5325287" cy="268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527CA1-B289-9D1D-DC58-4BCF62672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3"/>
          <a:stretch/>
        </p:blipFill>
        <p:spPr bwMode="auto">
          <a:xfrm>
            <a:off x="6096000" y="2830838"/>
            <a:ext cx="4868939" cy="273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663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763410" y="228599"/>
            <a:ext cx="8246864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How to overcome? Project outcomes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532475" y="1057464"/>
            <a:ext cx="7929156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ru-RU" altLang="ru-RU" sz="36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ru-RU" sz="3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tracker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Booklet</a:t>
            </a: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ru-RU" sz="3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Checklist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“5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Posters</a:t>
            </a: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ru-RU" sz="3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Motivational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  <a:endParaRPr lang="ru-RU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11">
            <a:extLst>
              <a:ext uri="{FF2B5EF4-FFF2-40B4-BE49-F238E27FC236}">
                <a16:creationId xmlns:a16="http://schemas.microsoft.com/office/drawing/2014/main" id="{C487FB16-C67B-B3CB-1694-4536EEF3A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77" y="4303885"/>
            <a:ext cx="4254695" cy="2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55" y="1064585"/>
            <a:ext cx="2238216" cy="373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11">
            <a:extLst>
              <a:ext uri="{FF2B5EF4-FFF2-40B4-BE49-F238E27FC236}">
                <a16:creationId xmlns:a16="http://schemas.microsoft.com/office/drawing/2014/main" id="{C487FB16-C67B-B3CB-1694-4536EEF3A8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05" y="4286948"/>
            <a:ext cx="4254695" cy="2554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66" y="1623642"/>
            <a:ext cx="2085827" cy="453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1" y="1957726"/>
            <a:ext cx="2162022" cy="34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21" y="659773"/>
            <a:ext cx="2076303" cy="454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71" y="1576018"/>
            <a:ext cx="2114400" cy="458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Загрузки\WhatsApp Image 2025-02-17 at 21.59.04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"/>
            <a:ext cx="1957566" cy="195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183545" y="303312"/>
            <a:ext cx="398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ru-RU" altLang="ru-RU" sz="36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ru-RU" altLang="ru-RU" sz="36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sz="3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4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360914" y="78503"/>
            <a:ext cx="3339102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Booklet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11">
            <a:extLst>
              <a:ext uri="{FF2B5EF4-FFF2-40B4-BE49-F238E27FC236}">
                <a16:creationId xmlns:a16="http://schemas.microsoft.com/office/drawing/2014/main" id="{C487FB16-C67B-B3CB-1694-4536EEF3A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05" y="4286948"/>
            <a:ext cx="4254695" cy="255411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0" y="871687"/>
            <a:ext cx="6140239" cy="494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77" y="1508742"/>
            <a:ext cx="6401158" cy="511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95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0" y="81961"/>
            <a:ext cx="8246864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Motivational posters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11">
            <a:extLst>
              <a:ext uri="{FF2B5EF4-FFF2-40B4-BE49-F238E27FC236}">
                <a16:creationId xmlns:a16="http://schemas.microsoft.com/office/drawing/2014/main" id="{C487FB16-C67B-B3CB-1694-4536EEF3A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05" y="4286948"/>
            <a:ext cx="4254695" cy="255411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8" y="981309"/>
            <a:ext cx="11054645" cy="567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05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0" y="94205"/>
            <a:ext cx="8246864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Motivational posters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11">
            <a:extLst>
              <a:ext uri="{FF2B5EF4-FFF2-40B4-BE49-F238E27FC236}">
                <a16:creationId xmlns:a16="http://schemas.microsoft.com/office/drawing/2014/main" id="{C487FB16-C67B-B3CB-1694-4536EEF3A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05" y="4286948"/>
            <a:ext cx="4254695" cy="2554115"/>
          </a:xfrm>
          <a:prstGeom prst="rect">
            <a:avLst/>
          </a:prstGeom>
        </p:spPr>
      </p:pic>
      <p:pic>
        <p:nvPicPr>
          <p:cNvPr id="5" name="Рисунок 4" descr="C:\Загрузки\WhatsApp Image 2025-02-17 at 21.58.10 (1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11" y="872127"/>
            <a:ext cx="10015832" cy="567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4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474492" y="228599"/>
            <a:ext cx="3786833" cy="828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 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241791" y="1261359"/>
            <a:ext cx="879293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self-regulation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self-compassion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psychologist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9">
            <a:extLst>
              <a:ext uri="{FF2B5EF4-FFF2-40B4-BE49-F238E27FC236}">
                <a16:creationId xmlns:a16="http://schemas.microsoft.com/office/drawing/2014/main" id="{ED7DE71B-8FD6-82DD-A8AD-D34AAF5CC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27" y="3429000"/>
            <a:ext cx="3347188" cy="27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6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D8906-AB2C-D16A-00FB-2C46878F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DFF3B9-651C-E675-1F79-451801A4D70A}"/>
              </a:ext>
            </a:extLst>
          </p:cNvPr>
          <p:cNvSpPr txBox="1"/>
          <p:nvPr/>
        </p:nvSpPr>
        <p:spPr>
          <a:xfrm>
            <a:off x="3677941" y="1417555"/>
            <a:ext cx="782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 for your attention !</a:t>
            </a:r>
            <a:endParaRPr lang="ru-RU" sz="48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그림 10">
            <a:extLst>
              <a:ext uri="{FF2B5EF4-FFF2-40B4-BE49-F238E27FC236}">
                <a16:creationId xmlns:a16="http://schemas.microsoft.com/office/drawing/2014/main" id="{9CF4FFD9-C201-1783-82E9-D6FCE0501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0" y="3787385"/>
            <a:ext cx="3902584" cy="28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031E82-2F15-E6AC-EF88-725794B4F676}"/>
              </a:ext>
            </a:extLst>
          </p:cNvPr>
          <p:cNvSpPr txBox="1"/>
          <p:nvPr/>
        </p:nvSpPr>
        <p:spPr>
          <a:xfrm>
            <a:off x="1314425" y="789803"/>
            <a:ext cx="801966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high level of procrastination among adolescents leads to a decrease in the success and productivity. 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F8A2F46A-8DAA-F826-1404-397DD0CB795D}"/>
              </a:ext>
            </a:extLst>
          </p:cNvPr>
          <p:cNvSpPr txBox="1">
            <a:spLocks/>
          </p:cNvSpPr>
          <p:nvPr/>
        </p:nvSpPr>
        <p:spPr>
          <a:xfrm>
            <a:off x="892165" y="184629"/>
            <a:ext cx="1866917" cy="72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7A11D-BCB1-BD1B-28C4-DFFED2B8DD5B}"/>
              </a:ext>
            </a:extLst>
          </p:cNvPr>
          <p:cNvSpPr txBox="1"/>
          <p:nvPr/>
        </p:nvSpPr>
        <p:spPr>
          <a:xfrm>
            <a:off x="2695074" y="2580466"/>
            <a:ext cx="801966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exploring the phycological aspects of procrastination;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creating strategies to help adolescents;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personal experience and desire to help peers.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9E9458B1-ABF3-65B3-1EA1-BE5C80017521}"/>
              </a:ext>
            </a:extLst>
          </p:cNvPr>
          <p:cNvSpPr txBox="1">
            <a:spLocks/>
          </p:cNvSpPr>
          <p:nvPr/>
        </p:nvSpPr>
        <p:spPr>
          <a:xfrm>
            <a:off x="1356455" y="1870548"/>
            <a:ext cx="2677237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endParaRPr lang="ru-RU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197F4-7A69-30F2-B78B-6D4EFD8ECB42}"/>
              </a:ext>
            </a:extLst>
          </p:cNvPr>
          <p:cNvSpPr txBox="1"/>
          <p:nvPr/>
        </p:nvSpPr>
        <p:spPr>
          <a:xfrm>
            <a:off x="2759082" y="4707302"/>
            <a:ext cx="87349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Steel (2007), 80–95%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procrastinate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regularly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confirms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ru-RU" altLang="ru-RU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5CBFDF6-73F5-87D5-E44B-F8DC14FACF23}"/>
              </a:ext>
            </a:extLst>
          </p:cNvPr>
          <p:cNvCxnSpPr>
            <a:cxnSpLocks/>
          </p:cNvCxnSpPr>
          <p:nvPr/>
        </p:nvCxnSpPr>
        <p:spPr>
          <a:xfrm flipV="1">
            <a:off x="2679192" y="4517136"/>
            <a:ext cx="9015984" cy="73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97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1D885-2775-332F-24FF-7377DEE5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3C8029-6D69-3712-8278-60EDB7A15A2B}"/>
              </a:ext>
            </a:extLst>
          </p:cNvPr>
          <p:cNvSpPr txBox="1"/>
          <p:nvPr/>
        </p:nvSpPr>
        <p:spPr>
          <a:xfrm>
            <a:off x="2717331" y="887952"/>
            <a:ext cx="766736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finding solutions to the problem of procrastination among teenagers.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0B72925E-6A6E-9653-44BE-E5B7C2E75F1A}"/>
              </a:ext>
            </a:extLst>
          </p:cNvPr>
          <p:cNvSpPr txBox="1">
            <a:spLocks/>
          </p:cNvSpPr>
          <p:nvPr/>
        </p:nvSpPr>
        <p:spPr>
          <a:xfrm>
            <a:off x="2125579" y="45986"/>
            <a:ext cx="1866917" cy="72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53EFF-E115-9643-0389-36D7D7B2A880}"/>
              </a:ext>
            </a:extLst>
          </p:cNvPr>
          <p:cNvSpPr txBox="1"/>
          <p:nvPr/>
        </p:nvSpPr>
        <p:spPr>
          <a:xfrm>
            <a:off x="2891067" y="3138329"/>
            <a:ext cx="85416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laziness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booklet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D109562A-115A-C6B8-703C-51E4F218E772}"/>
              </a:ext>
            </a:extLst>
          </p:cNvPr>
          <p:cNvSpPr txBox="1">
            <a:spLocks/>
          </p:cNvSpPr>
          <p:nvPr/>
        </p:nvSpPr>
        <p:spPr>
          <a:xfrm>
            <a:off x="2043283" y="2183214"/>
            <a:ext cx="2719137" cy="72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Work tasks</a:t>
            </a:r>
            <a:endParaRPr lang="ru-RU" sz="3600" dirty="0"/>
          </a:p>
        </p:txBody>
      </p:sp>
      <p:pic>
        <p:nvPicPr>
          <p:cNvPr id="9" name="그림 17">
            <a:extLst>
              <a:ext uri="{FF2B5EF4-FFF2-40B4-BE49-F238E27FC236}">
                <a16:creationId xmlns:a16="http://schemas.microsoft.com/office/drawing/2014/main" id="{6A270F35-F836-8E68-7B3E-634A6EDD1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884"/>
            <a:ext cx="2899532" cy="19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88961108-6654-2531-91B3-9C0EA62D7D77}"/>
              </a:ext>
            </a:extLst>
          </p:cNvPr>
          <p:cNvSpPr txBox="1">
            <a:spLocks/>
          </p:cNvSpPr>
          <p:nvPr/>
        </p:nvSpPr>
        <p:spPr>
          <a:xfrm>
            <a:off x="993389" y="373920"/>
            <a:ext cx="2866725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7A11D-BCB1-BD1B-28C4-DFFED2B8DD5B}"/>
              </a:ext>
            </a:extLst>
          </p:cNvPr>
          <p:cNvSpPr txBox="1"/>
          <p:nvPr/>
        </p:nvSpPr>
        <p:spPr>
          <a:xfrm>
            <a:off x="2555088" y="1243548"/>
            <a:ext cx="801966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overload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5D294-4C80-1EEF-7DE4-5EACA95DB4E7}"/>
              </a:ext>
            </a:extLst>
          </p:cNvPr>
          <p:cNvSpPr txBox="1"/>
          <p:nvPr/>
        </p:nvSpPr>
        <p:spPr>
          <a:xfrm>
            <a:off x="4265560" y="4471382"/>
            <a:ext cx="55234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psychologist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760FBF-99A5-EB45-8440-34536584C514}"/>
              </a:ext>
            </a:extLst>
          </p:cNvPr>
          <p:cNvSpPr txBox="1">
            <a:spLocks/>
          </p:cNvSpPr>
          <p:nvPr/>
        </p:nvSpPr>
        <p:spPr>
          <a:xfrm>
            <a:off x="2426751" y="3638992"/>
            <a:ext cx="418259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131445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ru-RU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9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011F5-B0A8-1585-5248-24F11932A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6" y="4286721"/>
            <a:ext cx="3540042" cy="2405907"/>
          </a:xfrm>
          <a:prstGeom prst="rect">
            <a:avLst/>
          </a:prstGeom>
        </p:spPr>
      </p:pic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330274" y="165372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is procrastination?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203370" y="884785"/>
            <a:ext cx="824004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tendency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productivity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achieving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4919C43-5197-989D-1F6D-C493BA8BB68D}"/>
              </a:ext>
            </a:extLst>
          </p:cNvPr>
          <p:cNvSpPr txBox="1">
            <a:spLocks/>
          </p:cNvSpPr>
          <p:nvPr/>
        </p:nvSpPr>
        <p:spPr>
          <a:xfrm>
            <a:off x="1951747" y="2595489"/>
            <a:ext cx="2223052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B874E-12E7-A590-6A26-97685F0B75F4}"/>
              </a:ext>
            </a:extLst>
          </p:cNvPr>
          <p:cNvSpPr txBox="1"/>
          <p:nvPr/>
        </p:nvSpPr>
        <p:spPr>
          <a:xfrm>
            <a:off x="3459457" y="3301266"/>
            <a:ext cx="78656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Inability to start a project (lack of motivation or fear of failure).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Endless reading of news or watching videos (replacing productive activities with something more pleasant).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Procrastination due to information overload (working with information without starting a task).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72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378400" y="354279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Signs of procrastination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482170" y="1344883"/>
            <a:ext cx="81858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Postponing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Avoidance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discomfort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performing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unpleasant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'. </a:t>
            </a:r>
          </a:p>
        </p:txBody>
      </p:sp>
      <p:pic>
        <p:nvPicPr>
          <p:cNvPr id="3" name="그림 26">
            <a:extLst>
              <a:ext uri="{FF2B5EF4-FFF2-40B4-BE49-F238E27FC236}">
                <a16:creationId xmlns:a16="http://schemas.microsoft.com/office/drawing/2014/main" id="{A6DE9347-3F75-4BB4-36D5-03D993BFD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32" y="3429000"/>
            <a:ext cx="3928600" cy="27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699242" y="499192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procrastination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594465" y="1616220"/>
            <a:ext cx="7929156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self—esteem  - fear of failure. 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Perfectionism - fear of the possible imperfect. 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Self—restraint - unwillingness to become successful.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Disobedience - non-agreement with a task.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Tiredness - no resources to complete the task.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10">
            <a:extLst>
              <a:ext uri="{FF2B5EF4-FFF2-40B4-BE49-F238E27FC236}">
                <a16:creationId xmlns:a16="http://schemas.microsoft.com/office/drawing/2014/main" id="{0FF7628B-D8DD-B072-A9C2-E0EC14312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58" y="4099918"/>
            <a:ext cx="3978442" cy="27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5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137769" y="354279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Famous procrastinators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1A72D-A02C-DD4D-D0D5-BC52E8CEA365}"/>
              </a:ext>
            </a:extLst>
          </p:cNvPr>
          <p:cNvSpPr txBox="1"/>
          <p:nvPr/>
        </p:nvSpPr>
        <p:spPr>
          <a:xfrm>
            <a:off x="2931349" y="1195129"/>
            <a:ext cx="7929156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Leonardo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Vinci: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Mona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ru-RU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Skipped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ru-RU" altLang="ru-RU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123" name="Picture 3" descr="Leonardo da Vinci - Paintings, Inventions &amp; Quotes">
            <a:extLst>
              <a:ext uri="{FF2B5EF4-FFF2-40B4-BE49-F238E27FC236}">
                <a16:creationId xmlns:a16="http://schemas.microsoft.com/office/drawing/2014/main" id="{FA26D7F3-24A9-3427-D83D-4835E4EC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98" y="2453800"/>
            <a:ext cx="3154754" cy="31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ill Gates">
            <a:extLst>
              <a:ext uri="{FF2B5EF4-FFF2-40B4-BE49-F238E27FC236}">
                <a16:creationId xmlns:a16="http://schemas.microsoft.com/office/drawing/2014/main" id="{C7D76285-F504-E7CF-0DBF-E0BEC5BC8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r="10646"/>
          <a:stretch/>
        </p:blipFill>
        <p:spPr bwMode="auto">
          <a:xfrm>
            <a:off x="6614160" y="2442636"/>
            <a:ext cx="3179064" cy="316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73DA4-1988-8EE3-AC15-D16E6232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FDE8D0DA-F7A0-AAE1-90FB-16FFDF35DFCA}"/>
              </a:ext>
            </a:extLst>
          </p:cNvPr>
          <p:cNvSpPr txBox="1">
            <a:spLocks/>
          </p:cNvSpPr>
          <p:nvPr/>
        </p:nvSpPr>
        <p:spPr>
          <a:xfrm>
            <a:off x="1538821" y="228599"/>
            <a:ext cx="6514316" cy="72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Laziness &amp; Procrastination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DAFC348-1324-61AB-6CF6-A166B0242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796742"/>
              </p:ext>
            </p:extLst>
          </p:nvPr>
        </p:nvGraphicFramePr>
        <p:xfrm>
          <a:off x="1866610" y="953848"/>
          <a:ext cx="9004211" cy="511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8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548</Words>
  <Application>Microsoft Office PowerPoint</Application>
  <PresentationFormat>Широкоэкранный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</dc:creator>
  <cp:lastModifiedBy>Ольга</cp:lastModifiedBy>
  <cp:revision>31</cp:revision>
  <dcterms:created xsi:type="dcterms:W3CDTF">2025-01-30T16:41:05Z</dcterms:created>
  <dcterms:modified xsi:type="dcterms:W3CDTF">2025-06-25T13:32:10Z</dcterms:modified>
</cp:coreProperties>
</file>