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694" r:id="rId1"/>
  </p:sldMasterIdLst>
  <p:notesMasterIdLst>
    <p:notesMasterId r:id="rId17"/>
  </p:notesMasterIdLst>
  <p:sldIdLst>
    <p:sldId id="267" r:id="rId2"/>
    <p:sldId id="268" r:id="rId3"/>
    <p:sldId id="269" r:id="rId4"/>
    <p:sldId id="256" r:id="rId5"/>
    <p:sldId id="258" r:id="rId6"/>
    <p:sldId id="259" r:id="rId7"/>
    <p:sldId id="270" r:id="rId8"/>
    <p:sldId id="272" r:id="rId9"/>
    <p:sldId id="271" r:id="rId10"/>
    <p:sldId id="260" r:id="rId11"/>
    <p:sldId id="273" r:id="rId12"/>
    <p:sldId id="262" r:id="rId13"/>
    <p:sldId id="264" r:id="rId14"/>
    <p:sldId id="266" r:id="rId15"/>
    <p:sldId id="274" r:id="rId16"/>
  </p:sldIdLst>
  <p:sldSz cx="14630400" cy="8229600"/>
  <p:notesSz cx="8229600" cy="14630400"/>
  <p:embeddedFontLst>
    <p:embeddedFont>
      <p:font typeface="Open Sans" panose="020B0604020202020204" charset="0"/>
      <p:regular r:id="rId18"/>
    </p:embeddedFont>
    <p:embeddedFont>
      <p:font typeface="Wingdings 3" panose="05040102010807070707" pitchFamily="18" charset="2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423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98.58788" units="1/cm"/>
          <inkml:channelProperty channel="Y" name="resolution" value="352.33334" units="1/cm"/>
          <inkml:channelProperty channel="T" name="resolution" value="1" units="1/dev"/>
        </inkml:channelProperties>
      </inkml:inkSource>
      <inkml:timestamp xml:id="ts0" timeString="2025-04-21T06:00:51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3183 6134 0,'0'0'0,"0"0"16,0 0-16,0 0 15,0 0-15,0 0 16,0 0-16,0 0 0,0 0 15,0 0-15,0 0 16,0 0-16,0 0 16,0 0-16,0 0 15,0 0-15,0 0 16,0 0-16,0 0 16,0 0-16,0 0 0,0 0 15,0 0-15,0 0 16,0 0-16,0 0 15,0 0-15,0 0 16,0 0-16,0 0 31,0 0-31,0 0 16</inkml:trace>
  <inkml:trace contextRef="#ctx0" brushRef="#br0" timeOffset="2923.655">2376 6634 0,'0'0'0,"0"0"15,0 0-15,0 0 16,0 0-16,0 0 16,0 0-16,0 0 0,0 0 15,0 0-15,0 0 16,0 0-16,0 0 15,2-38-15,-2 38 16,0 0-16,-5-16 16,5 16-16,0 0 0,0 0 15,0 0-15,0 0 16,3-16-16,-3 16 16,0 0-16,0 0 15,0 0-15,0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0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54" y="822960"/>
            <a:ext cx="9601200" cy="3566161"/>
          </a:xfrm>
        </p:spPr>
        <p:txBody>
          <a:bodyPr anchor="b">
            <a:normAutofit/>
          </a:bodyPr>
          <a:lstStyle>
            <a:lvl1pPr algn="l">
              <a:defRPr sz="576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054" y="4612641"/>
            <a:ext cx="7680960" cy="23368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873614" y="10160"/>
            <a:ext cx="4572000" cy="45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29805" y="109855"/>
            <a:ext cx="7296786" cy="72967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682990" y="274320"/>
            <a:ext cx="5943600" cy="594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803005" y="38734"/>
            <a:ext cx="5823587" cy="5823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14512" y="731522"/>
            <a:ext cx="5212079" cy="5212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228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60" y="640080"/>
            <a:ext cx="12982574" cy="374904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7282" y="4612640"/>
            <a:ext cx="9965052" cy="5486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2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346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anchor="ctr">
            <a:normAutofit/>
          </a:bodyPr>
          <a:lstStyle>
            <a:lvl1pPr algn="l">
              <a:defRPr sz="384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4937760"/>
            <a:ext cx="10243186" cy="22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249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4" y="822960"/>
            <a:ext cx="10972801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5454" y="4114800"/>
            <a:ext cx="10241280" cy="4572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161281"/>
            <a:ext cx="10241280" cy="20218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31091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4114800"/>
            <a:ext cx="10241280" cy="2036880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3" y="6159577"/>
            <a:ext cx="10243188" cy="103248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774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6" y="822960"/>
            <a:ext cx="10972800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5" y="4714241"/>
            <a:ext cx="10241281" cy="125983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974080"/>
            <a:ext cx="10241281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0285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4" y="4714241"/>
            <a:ext cx="10241280" cy="100584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720079"/>
            <a:ext cx="10241281" cy="1473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547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251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2254" y="822960"/>
            <a:ext cx="246888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22960"/>
            <a:ext cx="9387840" cy="637032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053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93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8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2060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74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27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160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368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0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2407920"/>
            <a:ext cx="10241281" cy="2737920"/>
          </a:xfrm>
        </p:spPr>
        <p:txBody>
          <a:bodyPr anchor="b">
            <a:normAutofit/>
          </a:bodyPr>
          <a:lstStyle>
            <a:lvl1pPr algn="l">
              <a:defRPr sz="432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394960"/>
            <a:ext cx="10241280" cy="179832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877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54" y="822961"/>
            <a:ext cx="5925186" cy="433832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760" y="822961"/>
            <a:ext cx="5921375" cy="433831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97" y="822960"/>
            <a:ext cx="5579744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54" y="1524635"/>
            <a:ext cx="5925186" cy="363664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4879" y="822960"/>
            <a:ext cx="5598161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854" y="1514474"/>
            <a:ext cx="5915026" cy="3636646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524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346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572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014" y="822960"/>
            <a:ext cx="4389120" cy="1645920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5" y="822960"/>
            <a:ext cx="7132321" cy="637032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014" y="2651760"/>
            <a:ext cx="4389120" cy="2509520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567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4" y="1737360"/>
            <a:ext cx="7223760" cy="137160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6814" y="1097280"/>
            <a:ext cx="3937169" cy="5486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7374" y="3332480"/>
            <a:ext cx="7225666" cy="2458720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070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48363" y="3556000"/>
            <a:ext cx="3578230" cy="385064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298CD5-6C1E-4009-B41F-6DF62E31D3BE}" type="datetimeFigureOut">
              <a:rPr lang="en-US" smtClean="0"/>
              <a:pPr/>
              <a:t>6/9/2025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4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01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  <p:sldLayoutId id="2147484706" r:id="rId12"/>
    <p:sldLayoutId id="2147484707" r:id="rId13"/>
    <p:sldLayoutId id="2147484708" r:id="rId14"/>
    <p:sldLayoutId id="2147484709" r:id="rId15"/>
    <p:sldLayoutId id="2147484710" r:id="rId16"/>
    <p:sldLayoutId id="2147484711" r:id="rId17"/>
    <p:sldLayoutId id="2147484712" r:id="rId18"/>
    <p:sldLayoutId id="2147484713" r:id="rId19"/>
    <p:sldLayoutId id="2147484714" r:id="rId20"/>
    <p:sldLayoutId id="2147484715" r:id="rId21"/>
    <p:sldLayoutId id="2147484716" r:id="rId22"/>
    <p:sldLayoutId id="2147484717" r:id="rId23"/>
    <p:sldLayoutId id="2147484718" r:id="rId24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4018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5166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0030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100" y="790575"/>
            <a:ext cx="7372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на тему: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«Прически для школьниц: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они? Культура и традиции»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6369" y="2676525"/>
            <a:ext cx="59907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Подготовили учащиеся </a:t>
            </a:r>
            <a:r>
              <a:rPr 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 </a:t>
            </a: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класса </a:t>
            </a:r>
          </a:p>
          <a:p>
            <a:pPr lvl="0" algn="ctr">
              <a:lnSpc>
                <a:spcPct val="115000"/>
              </a:lnSpc>
            </a:pP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КГОБУ Владивостокская КШ 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IV </a:t>
            </a: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вида.</a:t>
            </a:r>
          </a:p>
          <a:p>
            <a:pPr lvl="0" algn="ctr">
              <a:lnSpc>
                <a:spcPct val="115000"/>
              </a:lnSpc>
            </a:pPr>
            <a:r>
              <a:rPr 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Руководители: </a:t>
            </a:r>
            <a:r>
              <a:rPr lang="ru-RU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Косушкина</a:t>
            </a: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Наталья </a:t>
            </a:r>
            <a:r>
              <a:rPr 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Александровна</a:t>
            </a:r>
            <a:br>
              <a:rPr 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</a:br>
            <a:r>
              <a:rPr lang="ru-RU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            </a:t>
            </a: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4298394"/>
            <a:ext cx="5715000" cy="3514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854280" y="2208240"/>
              <a:ext cx="291960" cy="18036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920" y="2198880"/>
                <a:ext cx="310680" cy="1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47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65453"/>
            <a:ext cx="12961121" cy="927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Современные</a:t>
            </a:r>
            <a:r>
              <a:rPr lang="ru-RU" sz="28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причёски для девочек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1593130" y="1478604"/>
            <a:ext cx="11733764" cy="929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ru-RU" sz="24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 современных причёсках у девочек можно увидеть повседневные косички, которые немного отличаются от кос, которые заплетали наши бабушки и мамы.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8224" y="4464367"/>
            <a:ext cx="2835235" cy="121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464366"/>
            <a:ext cx="2835235" cy="1411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9902" y="4954786"/>
            <a:ext cx="6637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28224" y="6376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0" y="3837167"/>
            <a:ext cx="2438173" cy="3467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93" y="2928009"/>
            <a:ext cx="2567494" cy="28691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43" y="3961610"/>
            <a:ext cx="2786653" cy="3671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64" y="2969605"/>
            <a:ext cx="2769747" cy="3729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931" y="2104632"/>
            <a:ext cx="2449570" cy="3941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208" y="2097065"/>
            <a:ext cx="2357455" cy="3949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42809" y="748932"/>
            <a:ext cx="10992255" cy="65185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Стрижки и хвостики, которые к концу дня приводят к неопрятному виду: Волосы лезут в глаза, мешают на уроках.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74" y="2075752"/>
            <a:ext cx="2217298" cy="3941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543" y="2097065"/>
            <a:ext cx="2213041" cy="393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9" y="2112199"/>
            <a:ext cx="2213041" cy="393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933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14790" y="421243"/>
            <a:ext cx="5687669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Какая</a:t>
            </a:r>
            <a:r>
              <a:rPr lang="ru-RU" sz="3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школьная</a:t>
            </a:r>
            <a:r>
              <a:rPr lang="en-US" sz="3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прич</a:t>
            </a:r>
            <a:r>
              <a:rPr lang="ru-RU" sz="3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ё</a:t>
            </a:r>
            <a:r>
              <a:rPr lang="en-US" sz="300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ска</a:t>
            </a:r>
            <a:r>
              <a:rPr lang="ru-RU" sz="3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для девочки тебе </a:t>
            </a:r>
            <a:r>
              <a:rPr lang="en-US" sz="300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нравится?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952500" y="1543050"/>
            <a:ext cx="1249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практической части мы решили выяснить,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какие прически предпочитают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какие нравятся мальчикам у девочек.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целью мы провели опрос у нас в школе.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359737"/>
              </p:ext>
            </p:extLst>
          </p:nvPr>
        </p:nvGraphicFramePr>
        <p:xfrm>
          <a:off x="2404535" y="3042698"/>
          <a:ext cx="10105235" cy="3059961"/>
        </p:xfrm>
        <a:graphic>
          <a:graphicData uri="http://schemas.openxmlformats.org/drawingml/2006/table">
            <a:tbl>
              <a:tblPr firstRow="1" firstCol="1" bandRow="1"/>
              <a:tblGrid>
                <a:gridCol w="5431726"/>
                <a:gridCol w="626661"/>
                <a:gridCol w="626661"/>
                <a:gridCol w="626661"/>
                <a:gridCol w="626661"/>
                <a:gridCol w="2166865"/>
              </a:tblGrid>
              <a:tr h="35594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Вопросы: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опрошенных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Какая школьная прическа для девочки тебе нравится?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Заплетенные в косы волосы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Стрижка волос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Хвост из волос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04534" y="6561162"/>
            <a:ext cx="9294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опроса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учеников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показал, что большинство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девочек и мальчиков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считают косы самой модной и распространённой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причёской.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1761"/>
            <a:ext cx="116275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Эксперимент: Практичность и красота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1416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Провели эксперимент. </a:t>
            </a:r>
            <a:r>
              <a:rPr lang="en-US" sz="24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Одноклассницы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пришли в школу с красивыми прическами. Девочки с длинными волосами поразили всех удивительными прическами. В большинстве - это различного вида косы и </a:t>
            </a:r>
            <a:r>
              <a:rPr lang="en-US" sz="24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плетения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Данные прически успешно держатся весь день и выглядят аккуратно.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02" y="3132613"/>
            <a:ext cx="3385225" cy="4746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32" y="3132612"/>
            <a:ext cx="3249038" cy="4746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151" y="3132612"/>
            <a:ext cx="3696511" cy="4746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6" y="502391"/>
            <a:ext cx="14319315" cy="3371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0"/>
          <p:cNvSpPr/>
          <p:nvPr/>
        </p:nvSpPr>
        <p:spPr>
          <a:xfrm>
            <a:off x="678730" y="3790951"/>
            <a:ext cx="15060623" cy="1026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ru-RU" sz="4450" b="1" dirty="0" smtClean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 основании гипотезы мы сделали вывод: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206231" y="4724400"/>
            <a:ext cx="11359700" cy="2081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ru-RU" sz="24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24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Наиболее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практичной и удобной причёской, отвечающей школьным требованиям, является коса. Девочки приходят в школу с разнообразными прическами, самыми распространенными из которых являются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косы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И мы не исключение.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068" y="2799761"/>
            <a:ext cx="927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4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3265165"/>
            <a:ext cx="73152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Актуальность </a:t>
            </a: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работы:</a:t>
            </a:r>
          </a:p>
          <a:p>
            <a:pPr lvl="0" algn="ctr"/>
            <a:r>
              <a:rPr lang="ru-RU" sz="2800" b="1" kern="0" dirty="0" smtClean="0">
                <a:solidFill>
                  <a:srgbClr val="808080">
                    <a:lumMod val="75000"/>
                  </a:srgbClr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Школьная причёска–это </a:t>
            </a:r>
            <a:r>
              <a:rPr lang="ru-RU" sz="2800" b="1" kern="0" dirty="0">
                <a:solidFill>
                  <a:srgbClr val="808080">
                    <a:lumMod val="75000"/>
                  </a:srgbClr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основа </a:t>
            </a:r>
            <a:r>
              <a:rPr lang="ru-RU" sz="2800" b="1" kern="0" dirty="0" smtClean="0">
                <a:solidFill>
                  <a:srgbClr val="808080">
                    <a:lumMod val="75000"/>
                  </a:srgbClr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внешнего вида ученика.</a:t>
            </a:r>
            <a:r>
              <a:rPr lang="ru-RU" sz="2800" b="1" kern="0" dirty="0">
                <a:solidFill>
                  <a:srgbClr val="808080">
                    <a:lumMod val="75000"/>
                  </a:srgbClr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/>
            </a:r>
            <a:br>
              <a:rPr lang="ru-RU" sz="2800" b="1" kern="0" dirty="0">
                <a:solidFill>
                  <a:srgbClr val="808080">
                    <a:lumMod val="75000"/>
                  </a:srgbClr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</a:br>
            <a:endParaRPr lang="en-US" sz="2800" b="1" kern="0" dirty="0">
              <a:solidFill>
                <a:srgbClr val="808080">
                  <a:lumMod val="75000"/>
                </a:srgbClr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pic>
        <p:nvPicPr>
          <p:cNvPr id="1026" name="Picture 2" descr="https://avatars.mds.yandex.net/i?id=968546cbbfe2ca4f4aebb3466217c23b5df27223-408050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5" y="853996"/>
            <a:ext cx="3048000" cy="304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14e79f3fc90665c9a20fea36e46b1b492c9ae5a8-1031345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50" y="5310541"/>
            <a:ext cx="4572000" cy="1943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5051" y="838200"/>
            <a:ext cx="92106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видами школьных причесок для девочек начальных классов.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литературу по теме.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какие детские прически были в разные времена в России.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какие прически более актуальны в нашей школе.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опрос среди учащихся начальных классов.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прически девочек нашей  школы.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вывод.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Коса - это вид прически, которая является наиболее практичной, удобной, отвечающей школьным требованиям.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 flipV="1">
            <a:off x="6280191" y="1543050"/>
            <a:ext cx="654010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901179" y="186611"/>
            <a:ext cx="7935433" cy="2943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ru-RU" sz="28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28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8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Сначала мы выяснили, что такое причёска.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28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Для этого мы обратились к толковому словарю.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2800" b="1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Причёска</a:t>
            </a:r>
            <a:r>
              <a:rPr lang="ru-RU" sz="28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– это форма, придаваемая волосам стрижкой, завивкой, расчёсыванием, укладкой.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756440" y="5648563"/>
            <a:ext cx="272212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2050" name="Picture 2" descr="https://avatars.mds.yandex.net/i?id=09dfffaf8041b12007dd2cc78306f07206c9b33c-1002794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01" y="973175"/>
            <a:ext cx="3728268" cy="5601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b933d1c0d09980a835067f307064f143466c56dc-7082664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54" y="3129698"/>
            <a:ext cx="6123789" cy="3444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66128" y="2243579"/>
            <a:ext cx="10153294" cy="1112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Аккуратность и школьные требования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819373" y="3195687"/>
            <a:ext cx="12160578" cy="2724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Школьные требования к внешнему виду никто не отменял. </a:t>
            </a:r>
            <a:endParaRPr lang="ru-RU" sz="2400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b="1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 </a:t>
            </a:r>
            <a:r>
              <a:rPr lang="en-US" sz="3200" b="1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учебные заведения девочки должны приходить в строгой одежде и с аккуратной прической. Прическа должна сохранять свой вид до конца </a:t>
            </a:r>
            <a:r>
              <a:rPr lang="en-US" sz="3200" b="1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уроков</a:t>
            </a:r>
            <a:r>
              <a:rPr lang="en-US" sz="3200" b="1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endParaRPr lang="ru-RU" sz="3200" b="1" dirty="0" smtClean="0">
              <a:solidFill>
                <a:srgbClr val="403C4E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И мы решили выяснить так ли это!?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667786" y="4958499"/>
            <a:ext cx="1970202" cy="48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4958499"/>
            <a:ext cx="2835235" cy="386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954078" y="5524108"/>
            <a:ext cx="3312470" cy="395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0377249" y="4958499"/>
            <a:ext cx="2835235" cy="386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377249" y="5392132"/>
            <a:ext cx="3459242" cy="904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4050" y="424206"/>
            <a:ext cx="12003323" cy="1356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ru-RU" sz="4450" b="1" dirty="0" smtClean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            Из истории причёсок для девочек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39302" y="2139885"/>
            <a:ext cx="12548072" cy="848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 Волосы-это украшение любого человека.  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 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начале XX века были в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моде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длинные </a:t>
            </a:r>
            <a:r>
              <a:rPr lang="en-US" sz="24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волосы</a:t>
            </a:r>
            <a:r>
              <a:rPr lang="ru-RU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завитые в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кокетливые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локоны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После</a:t>
            </a:r>
            <a:r>
              <a:rPr lang="ru-RU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революции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распущенные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волосы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стали</a:t>
            </a:r>
            <a:r>
              <a:rPr lang="en-US" sz="24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относить к буржуазному влиянию.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036190" y="3347007"/>
            <a:ext cx="2364361" cy="423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Начало XX века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901819" y="3855563"/>
            <a:ext cx="2498732" cy="433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Распущенные волосы, локоны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465270" y="3347007"/>
            <a:ext cx="2667786" cy="423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Times New Roman" panose="02020603050405020304" pitchFamily="18" charset="0"/>
                <a:ea typeface="Merriweather Bold" pitchFamily="34" charset="-122"/>
                <a:cs typeface="Times New Roman" panose="02020603050405020304" pitchFamily="18" charset="0"/>
              </a:rPr>
              <a:t>После революции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80429" y="3855563"/>
            <a:ext cx="3120272" cy="433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 err="1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Строгие</a:t>
            </a:r>
            <a:r>
              <a:rPr lang="en-US" sz="2800" dirty="0" smtClean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прически, косички.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90" y="4374037"/>
            <a:ext cx="4232635" cy="3054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314" y="4280262"/>
            <a:ext cx="2194502" cy="3512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5" y="1602889"/>
            <a:ext cx="12930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 причёски учениц начальных классов прошлого века, они актуальны и сейчас. Волосы заплетены в косички, чтобы лишнее не отвлекало в процессе учёбы. Позволялись бантики белого и чёрного цвета.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59" y="3333490"/>
            <a:ext cx="2469094" cy="2158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031" y="3448050"/>
            <a:ext cx="2042337" cy="2651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7" y="3333490"/>
            <a:ext cx="3381423" cy="4367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6219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594" y="1743075"/>
            <a:ext cx="1228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советское время единственным вариантом прически для длинных волос для девочек были косы. Образцом для подражания являлись героини русских сказок. Большое число школьниц носили косички. Особенно в младших классах – часто две.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589" y="3312735"/>
            <a:ext cx="2963986" cy="3624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68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2010" y="1035143"/>
            <a:ext cx="11965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особенную популярность завоевали прически с использованием большого количества простых резинок и заколок, которые начали появляться в свободной продаже. По этой причине заслуженной популярностью сейчас пользуются пышные хвостики и распущенные волосы.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28" y="3014624"/>
            <a:ext cx="2733676" cy="4100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074" y="3821868"/>
            <a:ext cx="4972050" cy="2486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895" y="3519415"/>
            <a:ext cx="3519142" cy="3300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1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540</TotalTime>
  <Words>571</Words>
  <Application>Microsoft Office PowerPoint</Application>
  <PresentationFormat>Произвольный</PresentationFormat>
  <Paragraphs>96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Open Sans</vt:lpstr>
      <vt:lpstr>Merriweather Bold</vt:lpstr>
      <vt:lpstr>Wingdings 3</vt:lpstr>
      <vt:lpstr>Arial Black</vt:lpstr>
      <vt:lpstr>Calibri</vt:lpstr>
      <vt:lpstr>Times New Roman</vt:lpstr>
      <vt:lpstr>Century Gothic</vt:lpstr>
      <vt:lpstr>Comic Sans MS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Стрижки и хвостики, которые к концу дня приводят к неопрятному виду: Волосы лезут в глаза, мешают на уроках.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10106921</cp:lastModifiedBy>
  <cp:revision>83</cp:revision>
  <dcterms:created xsi:type="dcterms:W3CDTF">2025-03-21T05:45:27Z</dcterms:created>
  <dcterms:modified xsi:type="dcterms:W3CDTF">2025-06-09T04:06:28Z</dcterms:modified>
</cp:coreProperties>
</file>