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4"/>
  </p:notesMasterIdLst>
  <p:sldIdLst>
    <p:sldId id="256" r:id="rId3"/>
    <p:sldId id="292" r:id="rId5"/>
    <p:sldId id="301" r:id="rId6"/>
    <p:sldId id="302" r:id="rId7"/>
    <p:sldId id="300" r:id="rId8"/>
    <p:sldId id="283" r:id="rId9"/>
    <p:sldId id="304" r:id="rId10"/>
    <p:sldId id="303" r:id="rId11"/>
    <p:sldId id="284" r:id="rId12"/>
    <p:sldId id="285" r:id="rId13"/>
    <p:sldId id="299" r:id="rId14"/>
    <p:sldId id="282" r:id="rId15"/>
    <p:sldId id="305" r:id="rId16"/>
    <p:sldId id="296" r:id="rId17"/>
    <p:sldId id="297" r:id="rId18"/>
  </p:sldIdLst>
  <p:sldSz cx="9144000" cy="6858000" type="screen4x3"/>
  <p:notesSz cx="6858000" cy="9144000"/>
  <p:defaultTextStyle>
    <a:defPPr>
      <a:defRPr lang="en-GB"/>
    </a:defPPr>
    <a:lvl1pPr algn="l" defTabSz="44958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58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58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58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58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59" autoAdjust="0"/>
    <p:restoredTop sz="94660"/>
  </p:normalViewPr>
  <p:slideViewPr>
    <p:cSldViewPr showGuides="1">
      <p:cViewPr varScale="1">
        <p:scale>
          <a:sx n="78" d="100"/>
          <a:sy n="78" d="100"/>
        </p:scale>
        <p:origin x="1882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pPr>
              <a:buFont typeface="Times New Roman" panose="02020603050405020304" pitchFamily="18" charset="0"/>
              <a:buNone/>
              <a:defRPr/>
            </a:pPr>
            <a:endParaRPr lang="ru-RU">
              <a:latin typeface="Arial" panose="020B0604020202020204" pitchFamily="34" charset="0"/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wrap="none" anchor="ctr"/>
          <a:lstStyle/>
          <a:p>
            <a:pPr>
              <a:buFont typeface="Times New Roman" panose="02020603050405020304" pitchFamily="18" charset="0"/>
              <a:buNone/>
              <a:defRPr/>
            </a:pPr>
            <a:endParaRPr lang="ru-RU">
              <a:latin typeface="Arial" panose="020B060402020202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55613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0000" tIns="46800" rIns="90000" bIns="46800" numCol="1" anchor="t" anchorCtr="0" compatLnSpc="1"/>
          <a:lstStyle>
            <a:lvl1pPr algn="r"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Calibri" panose="020F0502020204030204" pitchFamily="32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989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0000" tIns="46800" rIns="90000" bIns="46800" numCol="1" anchor="t" anchorCtr="0" compatLnSpc="1"/>
          <a:lstStyle/>
          <a:p>
            <a:pPr lvl="0"/>
            <a:endParaRPr lang="ru-RU" noProof="0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wrap="none" anchor="ctr"/>
          <a:lstStyle/>
          <a:p>
            <a:pPr>
              <a:buFont typeface="Times New Roman" panose="02020603050405020304" pitchFamily="18" charset="0"/>
              <a:buNone/>
              <a:defRPr/>
            </a:pPr>
            <a:endParaRPr lang="ru-RU">
              <a:latin typeface="Arial" panose="020B0604020202020204" pitchFamily="34" charset="0"/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0000" tIns="46800" rIns="90000" bIns="46800" numCol="1" anchor="b" anchorCtr="0" compatLnSpc="1"/>
          <a:lstStyle>
            <a:lvl1pPr algn="r"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Calibri" panose="020F0502020204030204" pitchFamily="32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DBB9769E-E4A7-411F-A828-221EDA447F20}" type="slidenum">
              <a:rPr lang="ru-RU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anose="02020603050405020304" pitchFamily="18" charset="0"/>
              <a:buNone/>
            </a:pPr>
            <a:fld id="{915C2317-B002-41F5-A082-7FEFB129998C}" type="slidenum">
              <a:rPr lang="ru-RU" smtClean="0">
                <a:latin typeface="Calibri" panose="020F0502020204030204" pitchFamily="32" charset="0"/>
              </a:rPr>
            </a:fld>
            <a:endParaRPr lang="ru-RU">
              <a:latin typeface="Calibri" panose="020F0502020204030204" pitchFamily="32" charset="0"/>
            </a:endParaRPr>
          </a:p>
        </p:txBody>
      </p:sp>
      <p:sp>
        <p:nvSpPr>
          <p:cNvPr id="4301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</a:ln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089FF68-0A33-4CE9-A715-B03D4719E9D0}" type="slidenum">
              <a:rPr lang="ru-RU" sz="1200">
                <a:solidFill>
                  <a:srgbClr val="000000"/>
                </a:solidFill>
                <a:latin typeface="Calibri" panose="020F0502020204030204" pitchFamily="32" charset="0"/>
                <a:ea typeface="DejaVu Sans" charset="0"/>
                <a:cs typeface="DejaVu Sans" charset="0"/>
              </a:rPr>
            </a:fld>
            <a:endParaRPr lang="ru-RU" sz="1200">
              <a:solidFill>
                <a:srgbClr val="000000"/>
              </a:solidFill>
              <a:latin typeface="Calibri" panose="020F0502020204030204" pitchFamily="32" charset="0"/>
              <a:ea typeface="DejaVu Sans" charset="0"/>
              <a:cs typeface="DejaVu Sans" charset="0"/>
            </a:endParaRPr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>
              <a:latin typeface="Calibri" panose="020F0502020204030204" pitchFamily="32" charset="0"/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BF4A3-6315-45A5-8486-C071FB0E4CFF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514E2-83C8-457B-ACD6-1B83527FF32E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17A8C-E2E6-4A7E-8276-EB44A2BA6C1F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A593B-601E-491A-89A5-B01243AFBA26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63362-1198-4C38-8A21-3C398E5BA35A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14B8B-7834-4113-92D0-BEFC027E63DF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C9994-41B7-4459-94A1-198E86A9F212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A3921-0055-4930-A5A1-C01F203911B4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99B29-5390-439F-8968-5C2FB0A27BE4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027F7-7DC6-4652-8DEC-5AD557ABC79E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21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lang="en-US" sz="3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A0985-FCF7-4951-B2B2-C81C02EA5F8D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7607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057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</a:schemeClr>
                </a:solidFill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A44396B-2640-4413-B5B4-8283B1EBA12F}" type="slidenum">
              <a:rPr lang="ru-RU"/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6855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355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7305" indent="-182880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1547813" y="4149080"/>
            <a:ext cx="6692900" cy="228600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6000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</a:t>
            </a:r>
            <a:br>
              <a:rPr lang="ru-RU" sz="6000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 к ГИА</a:t>
            </a:r>
            <a:br>
              <a:rPr lang="ru-RU" sz="6000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000" b="1" i="1" dirty="0">
              <a:solidFill>
                <a:srgbClr val="D6009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353425" cy="860425"/>
          </a:xfrm>
          <a:prstGeom prst="rect">
            <a:avLst/>
          </a:prstGeom>
          <a:noFill/>
          <a:ln w="9525">
            <a:noFill/>
            <a:round/>
          </a:ln>
        </p:spPr>
        <p:txBody>
          <a:bodyPr/>
          <a:lstStyle/>
          <a:p>
            <a:pPr>
              <a:spcBef>
                <a:spcPts val="300"/>
              </a:spcBef>
              <a:tabLst>
                <a:tab pos="63500" algn="l"/>
                <a:tab pos="866775" algn="l"/>
                <a:tab pos="1781175" algn="l"/>
                <a:tab pos="2695575" algn="l"/>
                <a:tab pos="3609975" algn="l"/>
                <a:tab pos="4524375" algn="l"/>
                <a:tab pos="5438775" algn="l"/>
                <a:tab pos="6353175" algn="l"/>
                <a:tab pos="7267575" algn="l"/>
                <a:tab pos="8181975" algn="l"/>
                <a:tab pos="9096375" algn="l"/>
                <a:tab pos="10010775" algn="l"/>
              </a:tabLst>
            </a:pPr>
            <a:endParaRPr lang="ru-RU" sz="2400">
              <a:solidFill>
                <a:srgbClr val="424456"/>
              </a:solidFill>
              <a:latin typeface="Georgia" panose="02040502050405020303" pitchFamily="18" charset="0"/>
              <a:ea typeface="DejaVu Sans" charset="0"/>
              <a:cs typeface="DejaVu Sans" charset="0"/>
            </a:endParaRPr>
          </a:p>
          <a:p>
            <a:pPr>
              <a:spcBef>
                <a:spcPts val="300"/>
              </a:spcBef>
              <a:tabLst>
                <a:tab pos="63500" algn="l"/>
                <a:tab pos="866775" algn="l"/>
                <a:tab pos="1781175" algn="l"/>
                <a:tab pos="2695575" algn="l"/>
                <a:tab pos="3609975" algn="l"/>
                <a:tab pos="4524375" algn="l"/>
                <a:tab pos="5438775" algn="l"/>
                <a:tab pos="6353175" algn="l"/>
                <a:tab pos="7267575" algn="l"/>
                <a:tab pos="8181975" algn="l"/>
                <a:tab pos="9096375" algn="l"/>
                <a:tab pos="10010775" algn="l"/>
              </a:tabLst>
            </a:pPr>
            <a:endParaRPr lang="ru-RU" sz="2400">
              <a:solidFill>
                <a:srgbClr val="424456"/>
              </a:solidFill>
              <a:latin typeface="Georgia" panose="02040502050405020303" pitchFamily="18" charset="0"/>
              <a:ea typeface="DejaVu Sans" charset="0"/>
              <a:cs typeface="DejaVu Sans" charset="0"/>
            </a:endParaRPr>
          </a:p>
        </p:txBody>
      </p:sp>
      <p:sp>
        <p:nvSpPr>
          <p:cNvPr id="14340" name="Прямоугольник 3"/>
          <p:cNvSpPr>
            <a:spLocks noChangeArrowheads="1"/>
          </p:cNvSpPr>
          <p:nvPr/>
        </p:nvSpPr>
        <p:spPr bwMode="auto">
          <a:xfrm>
            <a:off x="4283968" y="1140767"/>
            <a:ext cx="4572000" cy="17541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600" b="1" i="1" dirty="0">
                <a:solidFill>
                  <a:srgbClr val="D60093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Если не можешь </a:t>
            </a:r>
            <a:br>
              <a:rPr lang="ru-RU" sz="3600" b="1" i="1" dirty="0">
                <a:solidFill>
                  <a:srgbClr val="D60093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</a:br>
            <a:r>
              <a:rPr lang="ru-RU" sz="3600" b="1" i="1" dirty="0">
                <a:solidFill>
                  <a:srgbClr val="D60093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изменить ситуацию,</a:t>
            </a:r>
            <a:endParaRPr lang="ru-RU" sz="3600" b="1" i="1" dirty="0">
              <a:solidFill>
                <a:srgbClr val="D60093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600" b="1" i="1" dirty="0">
                <a:solidFill>
                  <a:srgbClr val="D60093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Измени отношение к ней</a:t>
            </a:r>
            <a:endParaRPr lang="ru-RU" sz="3600" b="1" i="1" dirty="0">
              <a:solidFill>
                <a:srgbClr val="D60093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Прямоугольник 1"/>
          <p:cNvSpPr>
            <a:spLocks noChangeArrowheads="1"/>
          </p:cNvSpPr>
          <p:nvPr/>
        </p:nvSpPr>
        <p:spPr bwMode="auto">
          <a:xfrm>
            <a:off x="1187450" y="476250"/>
            <a:ext cx="7705725" cy="55102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D60093"/>
                </a:solidFill>
                <a:ea typeface="DejaVu Sans" charset="0"/>
                <a:cs typeface="DejaVu Sans" charset="0"/>
              </a:rPr>
              <a:t>Поможет дыхательная гимнастика!</a:t>
            </a:r>
            <a:endParaRPr lang="ru-RU" sz="3200" b="1">
              <a:solidFill>
                <a:srgbClr val="D60093"/>
              </a:solidFill>
              <a:ea typeface="DejaVu Sans" charset="0"/>
              <a:cs typeface="DejaVu Sans" charset="0"/>
            </a:endParaRPr>
          </a:p>
          <a:p>
            <a:r>
              <a:rPr lang="ru-RU" sz="3200" b="1">
                <a:solidFill>
                  <a:srgbClr val="D60093"/>
                </a:solidFill>
                <a:ea typeface="DejaVu Sans" charset="0"/>
                <a:cs typeface="DejaVu Sans" charset="0"/>
              </a:rPr>
              <a:t> </a:t>
            </a:r>
            <a:endParaRPr lang="ru-RU" sz="3200" b="1">
              <a:solidFill>
                <a:srgbClr val="D60093"/>
              </a:solidFill>
              <a:ea typeface="DejaVu Sans" charset="0"/>
              <a:cs typeface="DejaVu Sans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200" b="1">
                <a:solidFill>
                  <a:srgbClr val="002060"/>
                </a:solidFill>
                <a:ea typeface="DejaVu Sans" charset="0"/>
                <a:cs typeface="DejaVu Sans" charset="0"/>
              </a:rPr>
              <a:t>Успокаивающее дыхание – </a:t>
            </a:r>
            <a:endParaRPr lang="ru-RU" sz="3200" b="1">
              <a:solidFill>
                <a:srgbClr val="002060"/>
              </a:solidFill>
              <a:ea typeface="DejaVu Sans" charset="0"/>
              <a:cs typeface="DejaVu Sans" charset="0"/>
            </a:endParaRPr>
          </a:p>
          <a:p>
            <a:pPr algn="just"/>
            <a:r>
              <a:rPr lang="ru-RU" sz="3200">
                <a:solidFill>
                  <a:srgbClr val="002060"/>
                </a:solidFill>
                <a:ea typeface="DejaVu Sans" charset="0"/>
                <a:cs typeface="DejaVu Sans" charset="0"/>
              </a:rPr>
              <a:t>выдох в два раза длиннее вдоха. </a:t>
            </a:r>
            <a:endParaRPr lang="ru-RU" sz="3200">
              <a:solidFill>
                <a:srgbClr val="002060"/>
              </a:solidFill>
              <a:ea typeface="DejaVu Sans" charset="0"/>
              <a:cs typeface="DejaVu Sans" charset="0"/>
            </a:endParaRPr>
          </a:p>
          <a:p>
            <a:pPr algn="just"/>
            <a:endParaRPr lang="ru-RU" sz="3200">
              <a:solidFill>
                <a:srgbClr val="002060"/>
              </a:solidFill>
              <a:ea typeface="DejaVu Sans" charset="0"/>
              <a:cs typeface="DejaVu Sans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200" b="1">
                <a:solidFill>
                  <a:srgbClr val="002060"/>
                </a:solidFill>
                <a:ea typeface="DejaVu Sans" charset="0"/>
                <a:cs typeface="DejaVu Sans" charset="0"/>
              </a:rPr>
              <a:t>Мобилизующее дыхание – </a:t>
            </a:r>
            <a:endParaRPr lang="ru-RU" sz="3200">
              <a:solidFill>
                <a:srgbClr val="002060"/>
              </a:solidFill>
              <a:ea typeface="DejaVu Sans" charset="0"/>
              <a:cs typeface="DejaVu Sans" charset="0"/>
            </a:endParaRPr>
          </a:p>
          <a:p>
            <a:pPr algn="just"/>
            <a:r>
              <a:rPr lang="ru-RU" sz="3200">
                <a:solidFill>
                  <a:srgbClr val="002060"/>
                </a:solidFill>
                <a:ea typeface="DejaVu Sans" charset="0"/>
                <a:cs typeface="DejaVu Sans" charset="0"/>
              </a:rPr>
              <a:t>вдох в два раза длиннее выдоха. </a:t>
            </a:r>
            <a:endParaRPr lang="ru-RU" sz="3200">
              <a:solidFill>
                <a:srgbClr val="002060"/>
              </a:solidFill>
              <a:ea typeface="DejaVu Sans" charset="0"/>
              <a:cs typeface="DejaVu Sans" charset="0"/>
            </a:endParaRPr>
          </a:p>
          <a:p>
            <a:pPr algn="just"/>
            <a:r>
              <a:rPr lang="ru-RU" sz="3200">
                <a:solidFill>
                  <a:srgbClr val="002060"/>
                </a:solidFill>
                <a:ea typeface="DejaVu Sans" charset="0"/>
                <a:cs typeface="DejaVu Sans" charset="0"/>
              </a:rPr>
              <a:t>В случае сильного напряжения нужно перед началом экзамена применять технику успокаивающего дыхания в течение нескольких минут. </a:t>
            </a:r>
            <a:endParaRPr lang="ru-RU" sz="3200">
              <a:solidFill>
                <a:srgbClr val="002060"/>
              </a:solidFill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Дыхание по квадрату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Вдох на 4 счета           Задержка дыхания              </a:t>
            </a:r>
            <a:endParaRPr lang="ru-RU" dirty="0"/>
          </a:p>
          <a:p>
            <a:pPr marL="82550" indent="0">
              <a:buNone/>
            </a:pPr>
            <a:r>
              <a:rPr lang="ru-RU" dirty="0"/>
              <a:t>                                                             на 4 счета</a:t>
            </a:r>
            <a:endParaRPr lang="ru-RU" dirty="0"/>
          </a:p>
          <a:p>
            <a:pPr marL="82550" indent="0">
              <a:buNone/>
            </a:pPr>
            <a:endParaRPr lang="ru-RU" dirty="0"/>
          </a:p>
          <a:p>
            <a:pPr marL="82550" indent="0">
              <a:buNone/>
            </a:pPr>
            <a:endParaRPr lang="ru-RU" dirty="0"/>
          </a:p>
          <a:p>
            <a:pPr marL="82550" indent="0">
              <a:buNone/>
            </a:pPr>
            <a:endParaRPr lang="ru-RU" dirty="0"/>
          </a:p>
          <a:p>
            <a:pPr marL="82550" indent="0">
              <a:buNone/>
            </a:pPr>
            <a:endParaRPr lang="ru-RU" dirty="0"/>
          </a:p>
          <a:p>
            <a:r>
              <a:rPr lang="ru-RU" dirty="0"/>
              <a:t>Задержка дыхания        Выдох на 4 счета  </a:t>
            </a:r>
            <a:endParaRPr lang="ru-RU" dirty="0"/>
          </a:p>
          <a:p>
            <a:pPr marL="82550" indent="0">
              <a:buNone/>
            </a:pPr>
            <a:r>
              <a:rPr lang="ru-RU" dirty="0"/>
              <a:t>      на 4 счета</a:t>
            </a:r>
            <a:endParaRPr lang="ru-RU" dirty="0"/>
          </a:p>
          <a:p>
            <a:pPr marL="8255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2060848"/>
            <a:ext cx="4032448" cy="27363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Прямоугольник 1"/>
          <p:cNvSpPr>
            <a:spLocks noChangeArrowheads="1"/>
          </p:cNvSpPr>
          <p:nvPr/>
        </p:nvSpPr>
        <p:spPr bwMode="auto">
          <a:xfrm>
            <a:off x="1042988" y="474663"/>
            <a:ext cx="7850187" cy="6246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D60093"/>
                </a:solidFill>
                <a:ea typeface="DejaVu Sans" charset="0"/>
                <a:cs typeface="DejaVu Sans" charset="0"/>
              </a:rPr>
              <a:t>Перед экзаменом или во время него выпейте несколько глотков воды</a:t>
            </a:r>
            <a:endParaRPr lang="ru-RU" sz="3200" b="1">
              <a:solidFill>
                <a:srgbClr val="D60093"/>
              </a:solidFill>
              <a:ea typeface="DejaVu Sans" charset="0"/>
              <a:cs typeface="DejaVu Sans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>
                <a:solidFill>
                  <a:srgbClr val="002060"/>
                </a:solidFill>
                <a:ea typeface="DejaVu Sans" charset="0"/>
                <a:cs typeface="DejaVu Sans" charset="0"/>
              </a:rPr>
              <a:t>Во время стресса происходит сильное обезвоживание организма. Это связано с тем, что нервные процессы происходят на основе электрохимических реакций, а для них необходимо достаточное количество жидкости. Ее недостаток резко снижает скорость нервных процессов.</a:t>
            </a:r>
            <a:endParaRPr lang="ru-RU" sz="2400">
              <a:solidFill>
                <a:srgbClr val="002060"/>
              </a:solidFill>
              <a:ea typeface="DejaVu Sans" charset="0"/>
              <a:cs typeface="DejaVu Sans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>
                <a:solidFill>
                  <a:srgbClr val="002060"/>
                </a:solidFill>
                <a:ea typeface="DejaVu Sans" charset="0"/>
                <a:cs typeface="DejaVu Sans" charset="0"/>
              </a:rPr>
              <a:t>В антистрессовых целях воду пьют за 20 минут до или через 30 минут после еды.</a:t>
            </a:r>
            <a:endParaRPr lang="ru-RU" sz="2400">
              <a:solidFill>
                <a:srgbClr val="002060"/>
              </a:solidFill>
              <a:ea typeface="DejaVu Sans" charset="0"/>
              <a:cs typeface="DejaVu Sans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>
                <a:solidFill>
                  <a:srgbClr val="002060"/>
                </a:solidFill>
                <a:ea typeface="DejaVu Sans" charset="0"/>
                <a:cs typeface="DejaVu Sans" charset="0"/>
              </a:rPr>
              <a:t>Лучше всего подходит минеральная вода, так как она содержит ионы калия или натрия, участвующие в электрохимических реакциях.</a:t>
            </a:r>
            <a:endParaRPr lang="ru-RU" sz="2400">
              <a:solidFill>
                <a:srgbClr val="002060"/>
              </a:solidFill>
              <a:ea typeface="DejaVu Sans" charset="0"/>
              <a:cs typeface="DejaVu Sans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>
                <a:solidFill>
                  <a:srgbClr val="002060"/>
                </a:solidFill>
                <a:ea typeface="DejaVu Sans" charset="0"/>
                <a:cs typeface="DejaVu Sans" charset="0"/>
              </a:rPr>
              <a:t>Можно пить просто чистую воду или зеленый чай.</a:t>
            </a:r>
            <a:endParaRPr lang="ru-RU" sz="2400">
              <a:solidFill>
                <a:srgbClr val="002060"/>
              </a:solidFill>
              <a:ea typeface="DejaVu Sans" charset="0"/>
              <a:cs typeface="DejaVu Sans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>
                <a:solidFill>
                  <a:srgbClr val="002060"/>
                </a:solidFill>
                <a:ea typeface="DejaVu Sans" charset="0"/>
                <a:cs typeface="DejaVu Sans" charset="0"/>
              </a:rPr>
              <a:t>Все остальные напитки с этой точки зрения бесполезны или вредны.</a:t>
            </a:r>
            <a:endParaRPr lang="ru-RU" sz="2400">
              <a:solidFill>
                <a:srgbClr val="002060"/>
              </a:solidFill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ЦЕЛЬ – конечный результат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sz="4000" b="1" dirty="0">
                <a:solidFill>
                  <a:srgbClr val="FF0000"/>
                </a:solidFill>
              </a:rPr>
              <a:t>Д</a:t>
            </a:r>
            <a:r>
              <a:rPr lang="ru-RU" sz="4000" dirty="0"/>
              <a:t>ОСТИЖИМАЯ</a:t>
            </a:r>
            <a:endParaRPr lang="ru-RU" sz="4000" dirty="0"/>
          </a:p>
          <a:p>
            <a:pPr>
              <a:lnSpc>
                <a:spcPct val="150000"/>
              </a:lnSpc>
            </a:pPr>
            <a:r>
              <a:rPr lang="ru-RU" sz="4000" b="1" dirty="0">
                <a:solidFill>
                  <a:srgbClr val="FF0000"/>
                </a:solidFill>
              </a:rPr>
              <a:t>И</a:t>
            </a:r>
            <a:r>
              <a:rPr lang="ru-RU" sz="4000" dirty="0"/>
              <a:t>ЗМЕРИМАЯ</a:t>
            </a:r>
            <a:endParaRPr lang="ru-RU" sz="4000" dirty="0"/>
          </a:p>
          <a:p>
            <a:pPr>
              <a:lnSpc>
                <a:spcPct val="150000"/>
              </a:lnSpc>
            </a:pPr>
            <a:r>
              <a:rPr lang="ru-RU" sz="4000" b="1" dirty="0">
                <a:solidFill>
                  <a:srgbClr val="FF0000"/>
                </a:solidFill>
              </a:rPr>
              <a:t>К</a:t>
            </a:r>
            <a:r>
              <a:rPr lang="ru-RU" sz="4000" dirty="0"/>
              <a:t>ОНКРЕТНАЯ</a:t>
            </a:r>
            <a:endParaRPr lang="ru-RU" sz="4000" dirty="0"/>
          </a:p>
          <a:p>
            <a:pPr>
              <a:lnSpc>
                <a:spcPct val="150000"/>
              </a:lnSpc>
            </a:pPr>
            <a:r>
              <a:rPr lang="ru-RU" sz="4000" b="1" dirty="0">
                <a:solidFill>
                  <a:srgbClr val="FF0000"/>
                </a:solidFill>
              </a:rPr>
              <a:t>А</a:t>
            </a:r>
            <a:r>
              <a:rPr lang="ru-RU" sz="4000" dirty="0"/>
              <a:t>КТУАЛЬНАЯ</a:t>
            </a:r>
            <a:endParaRPr lang="ru-RU" sz="4000" dirty="0"/>
          </a:p>
          <a:p>
            <a:pPr>
              <a:lnSpc>
                <a:spcPct val="150000"/>
              </a:lnSpc>
            </a:pPr>
            <a:r>
              <a:rPr lang="ru-RU" sz="4000" b="1" dirty="0">
                <a:solidFill>
                  <a:srgbClr val="FF0000"/>
                </a:solidFill>
              </a:rPr>
              <a:t>Я</a:t>
            </a:r>
            <a:r>
              <a:rPr lang="ru-RU" sz="4000" dirty="0"/>
              <a:t>СНАЯ</a:t>
            </a:r>
            <a:endParaRPr lang="ru-RU" sz="4000" dirty="0"/>
          </a:p>
          <a:p>
            <a:pPr marL="8255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71550" y="404813"/>
            <a:ext cx="7874000" cy="6264275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b="1" i="1">
                <a:solidFill>
                  <a:srgbClr val="660066"/>
                </a:solidFill>
              </a:rPr>
              <a:t>Упражнение  «Ресурсные образы»</a:t>
            </a:r>
            <a:endParaRPr lang="ru-RU" b="1" i="1">
              <a:solidFill>
                <a:srgbClr val="660066"/>
              </a:solidFill>
            </a:endParaRP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b="1" i="1">
              <a:solidFill>
                <a:srgbClr val="660066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400" b="1" i="1">
                <a:solidFill>
                  <a:srgbClr val="003399"/>
                </a:solidFill>
              </a:rPr>
              <a:t>Цель:</a:t>
            </a:r>
            <a:r>
              <a:rPr lang="ru-RU" sz="2400">
                <a:solidFill>
                  <a:srgbClr val="003399"/>
                </a:solidFill>
              </a:rPr>
              <a:t> научиться использовать воображаемые образы для достижения нервно-мышечного расслабления.</a:t>
            </a:r>
            <a:br>
              <a:rPr lang="ru-RU" sz="2400">
                <a:solidFill>
                  <a:srgbClr val="003399"/>
                </a:solidFill>
              </a:rPr>
            </a:br>
            <a:endParaRPr lang="ru-RU" sz="2400">
              <a:solidFill>
                <a:srgbClr val="003399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400" b="1" i="1">
                <a:solidFill>
                  <a:srgbClr val="000000"/>
                </a:solidFill>
              </a:rPr>
              <a:t>Инструкция:</a:t>
            </a:r>
            <a:r>
              <a:rPr lang="ru-RU" sz="2400">
                <a:solidFill>
                  <a:srgbClr val="000000"/>
                </a:solidFill>
              </a:rPr>
              <a:t> Вспомните или придумайте место, где вы чувствовали бы себя в безопасности, и вам было бы хорошо и спокойно. Это может быть картина цветущего луга, берег моря, поляны в лесу, освещенной теплым летним солнцем, и т. д. </a:t>
            </a:r>
            <a:br>
              <a:rPr lang="ru-RU" sz="2400">
                <a:solidFill>
                  <a:srgbClr val="000000"/>
                </a:solidFill>
              </a:rPr>
            </a:br>
            <a:r>
              <a:rPr lang="ru-RU" sz="2400">
                <a:solidFill>
                  <a:srgbClr val="000000"/>
                </a:solidFill>
              </a:rPr>
              <a:t>Представьте себе, что вы находитесь именно в этом месте. Ощутите запахи, прислушайтесь к шелесту травы или шуму волн, посмотрите вокруг, прикоснитесь к теплой поверхности песка или шершавому стволу сосны. Постарайтесь представить это как можно более четко, в мельчайших деталях. </a:t>
            </a:r>
            <a:br>
              <a:rPr lang="ru-RU" sz="2400">
                <a:solidFill>
                  <a:srgbClr val="000000"/>
                </a:solidFill>
              </a:rPr>
            </a:br>
            <a:br>
              <a:rPr lang="ru-RU" sz="2400">
                <a:solidFill>
                  <a:srgbClr val="000000"/>
                </a:solidFill>
              </a:rPr>
            </a:br>
            <a:endParaRPr lang="ru-RU" sz="24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endParaRPr lang="ru-RU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146551"/>
            <a:ext cx="749935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Умейте управлять  собой!</a:t>
            </a:r>
            <a:endParaRPr lang="ru-RU" b="1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63" name="Picture 7" descr="J0326876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347864" y="980728"/>
            <a:ext cx="3051919" cy="3068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1"/>
          <p:cNvSpPr>
            <a:spLocks noChangeArrowheads="1"/>
          </p:cNvSpPr>
          <p:nvPr/>
        </p:nvSpPr>
        <p:spPr bwMode="auto">
          <a:xfrm>
            <a:off x="900113" y="1125538"/>
            <a:ext cx="8243887" cy="415498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волнения перед экзаменом</a:t>
            </a:r>
            <a:endParaRPr lang="ru-RU" sz="4000" b="1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 – «А ВДРУГ НЕ СДАМ». 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 подготовки.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Негативные установки.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 заражения. 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431" y="332656"/>
            <a:ext cx="6935781" cy="3265597"/>
          </a:xfrm>
          <a:prstGeom prst="rect">
            <a:avLst/>
          </a:prstGeom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187623" y="3561928"/>
            <a:ext cx="7601396" cy="2963416"/>
          </a:xfrm>
        </p:spPr>
        <p:txBody>
          <a:bodyPr/>
          <a:lstStyle/>
          <a:p>
            <a:r>
              <a:rPr lang="ru-RU" b="1" dirty="0"/>
              <a:t>Стресс </a:t>
            </a:r>
            <a:r>
              <a:rPr lang="ru-RU" dirty="0"/>
              <a:t>– состояние организма, характеризующееся эмоциональным и физическим напряжением, вызванным воздействием различных неблагоприятных факторов.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548680"/>
            <a:ext cx="749935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Визуализация и рационализация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100" y="1691680"/>
            <a:ext cx="7241356" cy="4556720"/>
          </a:xfrm>
        </p:spPr>
        <p:txBody>
          <a:bodyPr/>
          <a:lstStyle/>
          <a:p>
            <a:r>
              <a:rPr lang="ru-RU" dirty="0"/>
              <a:t>1. Где в теле я чувствую проявление стресса?</a:t>
            </a:r>
            <a:endParaRPr lang="ru-RU" dirty="0"/>
          </a:p>
          <a:p>
            <a:r>
              <a:rPr lang="ru-RU" dirty="0"/>
              <a:t>2. На что похоже это чувство? (образ)</a:t>
            </a:r>
            <a:endParaRPr lang="ru-RU" dirty="0"/>
          </a:p>
          <a:p>
            <a:r>
              <a:rPr lang="ru-RU" dirty="0"/>
              <a:t>3. Зачем он мне нужен, что полезного дает?</a:t>
            </a:r>
            <a:endParaRPr lang="ru-RU" dirty="0"/>
          </a:p>
          <a:p>
            <a:r>
              <a:rPr lang="ru-RU" dirty="0"/>
              <a:t>Что происходит с организмом во время стресса?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806334"/>
            <a:ext cx="7406640" cy="1472184"/>
          </a:xfrm>
        </p:spPr>
        <p:txBody>
          <a:bodyPr/>
          <a:lstStyle/>
          <a:p>
            <a:pPr algn="ctr"/>
            <a:r>
              <a:rPr lang="ru-RU" dirty="0"/>
              <a:t>СОГЛАСОВАНИЕ РАБОТЫ </a:t>
            </a:r>
            <a:br>
              <a:rPr lang="ru-RU" dirty="0"/>
            </a:br>
            <a:r>
              <a:rPr lang="ru-RU" dirty="0"/>
              <a:t>ЭМОЦИЙ И РАЗУМА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2" y="3140968"/>
            <a:ext cx="5760640" cy="312075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864" y="2307330"/>
            <a:ext cx="6012160" cy="395439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Прямоугольник 1"/>
          <p:cNvSpPr>
            <a:spLocks noChangeArrowheads="1"/>
          </p:cNvSpPr>
          <p:nvPr/>
        </p:nvSpPr>
        <p:spPr bwMode="auto">
          <a:xfrm>
            <a:off x="1547813" y="692150"/>
            <a:ext cx="7345362" cy="55102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r"/>
            <a:r>
              <a:rPr lang="ru-RU" sz="32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Обеспечьте гармоничную работу</a:t>
            </a:r>
            <a:endParaRPr lang="ru-RU" sz="3200" b="1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32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левого и правого полушария</a:t>
            </a:r>
            <a:endParaRPr lang="ru-RU" sz="3200" b="1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стрессовой ситуации у человека нарушается гармоничная работа левого (логическое) и правого (образное) полушарий. Если доминирует одно из них, то у человека снижается способность оптимально решать стоящие перед ним задачи.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можно восстановить гармонию или приблизиться к ней. Известно, что правое полушарие управляет левой половиной тела, а левое полушарие — правой половиной.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 связь действует в обоих направлениях, поэтому координация обеих частей тела приводит к координации полушарий мозга.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675" name="Picture 4" descr="Стратегия полушарий головного мозга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577850" y="333375"/>
            <a:ext cx="1952625" cy="1123950"/>
          </a:xfrm>
          <a:prstGeom prst="rect">
            <a:avLst/>
          </a:prstGeom>
          <a:solidFill>
            <a:schemeClr val="accent1">
              <a:alpha val="23137"/>
            </a:schemeClr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764704"/>
            <a:ext cx="749935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Снятие напряжения и мышечных зажимов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100" y="2060848"/>
            <a:ext cx="7169348" cy="4187552"/>
          </a:xfrm>
        </p:spPr>
        <p:txBody>
          <a:bodyPr/>
          <a:lstStyle/>
          <a:p>
            <a:r>
              <a:rPr lang="ru-RU" dirty="0"/>
              <a:t>«Стряхни пыль»</a:t>
            </a:r>
            <a:endParaRPr lang="ru-RU" dirty="0"/>
          </a:p>
          <a:p>
            <a:r>
              <a:rPr lang="ru-RU" dirty="0"/>
              <a:t>«Контраст»</a:t>
            </a:r>
            <a:endParaRPr lang="ru-RU" dirty="0"/>
          </a:p>
          <a:p>
            <a:r>
              <a:rPr lang="ru-RU" dirty="0"/>
              <a:t>«Теплые ладони»</a:t>
            </a:r>
            <a:endParaRPr lang="ru-RU" dirty="0"/>
          </a:p>
          <a:p>
            <a:r>
              <a:rPr lang="ru-RU" dirty="0"/>
              <a:t>«Комок» - избавление</a:t>
            </a:r>
            <a:endParaRPr lang="ru-RU" dirty="0"/>
          </a:p>
          <a:p>
            <a:r>
              <a:rPr lang="ru-RU" dirty="0"/>
              <a:t>«Мокрое полотенце»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0825" y="548680"/>
            <a:ext cx="7499350" cy="11430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Кинезиалогические</a:t>
            </a:r>
            <a:r>
              <a:rPr lang="ru-RU" dirty="0"/>
              <a:t> упражнения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101" y="1691680"/>
            <a:ext cx="7313364" cy="4556720"/>
          </a:xfrm>
        </p:spPr>
        <p:txBody>
          <a:bodyPr/>
          <a:lstStyle/>
          <a:p>
            <a:pPr algn="r"/>
            <a:r>
              <a:rPr lang="ru-RU" i="1" dirty="0"/>
              <a:t>«Интеллект находится на кончиках пальцев»</a:t>
            </a:r>
            <a:endParaRPr lang="ru-RU" i="1" dirty="0"/>
          </a:p>
          <a:p>
            <a:r>
              <a:rPr lang="ru-RU" i="1" dirty="0"/>
              <a:t>Массаж рук</a:t>
            </a:r>
            <a:endParaRPr lang="ru-RU" i="1" dirty="0"/>
          </a:p>
          <a:p>
            <a:r>
              <a:rPr lang="ru-RU" i="1" dirty="0"/>
              <a:t>Шестеренки</a:t>
            </a:r>
            <a:endParaRPr lang="ru-RU" i="1" dirty="0"/>
          </a:p>
          <a:p>
            <a:r>
              <a:rPr lang="ru-RU" i="1" dirty="0"/>
              <a:t>Смена позиций</a:t>
            </a:r>
            <a:endParaRPr lang="ru-RU" i="1" dirty="0"/>
          </a:p>
          <a:p>
            <a:r>
              <a:rPr lang="ru-RU" i="1" dirty="0"/>
              <a:t>Энергетический массаж</a:t>
            </a:r>
            <a:endParaRPr lang="ru-RU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Прямоугольник 1"/>
          <p:cNvSpPr>
            <a:spLocks noChangeArrowheads="1"/>
          </p:cNvSpPr>
          <p:nvPr/>
        </p:nvSpPr>
        <p:spPr bwMode="auto">
          <a:xfrm>
            <a:off x="1403350" y="260350"/>
            <a:ext cx="7416800" cy="64944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D60093"/>
                </a:solidFill>
                <a:ea typeface="DejaVu Sans" charset="0"/>
                <a:cs typeface="DejaVu Sans" charset="0"/>
              </a:rPr>
              <a:t>Зевота – зарядка для мозга! </a:t>
            </a:r>
            <a:endParaRPr lang="ru-RU" sz="2400">
              <a:solidFill>
                <a:srgbClr val="002060"/>
              </a:solidFill>
              <a:ea typeface="DejaVu Sans" charset="0"/>
              <a:cs typeface="DejaVu Sans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400">
                <a:solidFill>
                  <a:srgbClr val="002060"/>
                </a:solidFill>
                <a:ea typeface="DejaVu Sans" charset="0"/>
                <a:cs typeface="DejaVu Sans" charset="0"/>
              </a:rPr>
              <a:t>Когда вы зеваете, ваши лицевые мускулы сильно сокращаются, а затем расслабляются, что вызывает приток богатой кислородом крови в префронтальную кору мозга. </a:t>
            </a:r>
            <a:endParaRPr lang="ru-RU" sz="2400">
              <a:solidFill>
                <a:srgbClr val="002060"/>
              </a:solidFill>
              <a:ea typeface="DejaVu Sans" charset="0"/>
              <a:cs typeface="DejaVu Sans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400">
                <a:solidFill>
                  <a:srgbClr val="002060"/>
                </a:solidFill>
                <a:ea typeface="DejaVu Sans" charset="0"/>
                <a:cs typeface="DejaVu Sans" charset="0"/>
              </a:rPr>
              <a:t>Это участки мозга, которые отвечают за планирование, организацию, принятие решений и еще за множество других функций, связанных с человеческой активностью. </a:t>
            </a:r>
            <a:endParaRPr lang="ru-RU" sz="2400">
              <a:solidFill>
                <a:srgbClr val="002060"/>
              </a:solidFill>
              <a:ea typeface="DejaVu Sans" charset="0"/>
              <a:cs typeface="DejaVu Sans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b="1">
                <a:solidFill>
                  <a:srgbClr val="002060"/>
                </a:solidFill>
                <a:ea typeface="DejaVu Sans" charset="0"/>
                <a:cs typeface="DejaVu Sans" charset="0"/>
              </a:rPr>
              <a:t>Как правильно зевать? Во время зевка обеими руками массировать круговыми движениями сухожилия (около ушей), соединяющие нижнюю и верхнюю челюсти. В этих местах находится большое количество нервных волокон. Для того чтобы оградить свой организм от кислородного голодания, достаточно 3–5 зевков. </a:t>
            </a:r>
            <a:endParaRPr lang="ru-RU" sz="2400" b="1">
              <a:solidFill>
                <a:srgbClr val="002060"/>
              </a:solidFill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3849</Words>
  <Application>WPS Presentation</Application>
  <PresentationFormat>Экран (4:3)</PresentationFormat>
  <Paragraphs>98</Paragraphs>
  <Slides>15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31" baseType="lpstr">
      <vt:lpstr>Arial</vt:lpstr>
      <vt:lpstr>SimSun</vt:lpstr>
      <vt:lpstr>Wingdings</vt:lpstr>
      <vt:lpstr>Times New Roman</vt:lpstr>
      <vt:lpstr>Gill Sans MT</vt:lpstr>
      <vt:lpstr>Wingdings 2</vt:lpstr>
      <vt:lpstr>Verdana</vt:lpstr>
      <vt:lpstr>Wingdings 2</vt:lpstr>
      <vt:lpstr>Calibri</vt:lpstr>
      <vt:lpstr>DejaVu Sans</vt:lpstr>
      <vt:lpstr>Georgia</vt:lpstr>
      <vt:lpstr>Monotype Corsiva</vt:lpstr>
      <vt:lpstr>Microsoft YaHei</vt:lpstr>
      <vt:lpstr>Arial Unicode MS</vt:lpstr>
      <vt:lpstr>Corbel</vt:lpstr>
      <vt:lpstr>Солнцестояние</vt:lpstr>
      <vt:lpstr>PowerPoint 演示文稿</vt:lpstr>
      <vt:lpstr>PowerPoint 演示文稿</vt:lpstr>
      <vt:lpstr>PowerPoint 演示文稿</vt:lpstr>
      <vt:lpstr>Визуализация и рационализация</vt:lpstr>
      <vt:lpstr>СОГЛАСОВАНИЕ РАБОТЫ  ЭМОЦИЙ И РАЗУМА</vt:lpstr>
      <vt:lpstr>PowerPoint 演示文稿</vt:lpstr>
      <vt:lpstr>Снятие напряжения и мышечных зажимов</vt:lpstr>
      <vt:lpstr>Кинезиалогические упражнения</vt:lpstr>
      <vt:lpstr>PowerPoint 演示文稿</vt:lpstr>
      <vt:lpstr>PowerPoint 演示文稿</vt:lpstr>
      <vt:lpstr>Дыхание по квадрату</vt:lpstr>
      <vt:lpstr>PowerPoint 演示文稿</vt:lpstr>
      <vt:lpstr>ЦЕЛЬ – конечный результат</vt:lpstr>
      <vt:lpstr>PowerPoint 演示文稿</vt:lpstr>
      <vt:lpstr>Умейте управлять  собой!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user</cp:lastModifiedBy>
  <cp:revision>187</cp:revision>
  <cp:lastPrinted>2113-01-01T00:00:00Z</cp:lastPrinted>
  <dcterms:created xsi:type="dcterms:W3CDTF">2113-01-01T00:00:00Z</dcterms:created>
  <dcterms:modified xsi:type="dcterms:W3CDTF">2025-05-29T12:53:14Z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170C6863598C4008B8AA601FC197F601_12</vt:lpwstr>
  </property>
  <property fmtid="{D5CDD505-2E9C-101B-9397-08002B2CF9AE}" pid="3" name="KSOProductBuildVer">
    <vt:lpwstr>1049-12.2.0.21179</vt:lpwstr>
  </property>
</Properties>
</file>