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87" r:id="rId5"/>
    <p:sldId id="262" r:id="rId6"/>
    <p:sldId id="263" r:id="rId7"/>
    <p:sldId id="286" r:id="rId8"/>
    <p:sldId id="264" r:id="rId9"/>
    <p:sldId id="265" r:id="rId10"/>
    <p:sldId id="266" r:id="rId11"/>
    <p:sldId id="267" r:id="rId12"/>
    <p:sldId id="268" r:id="rId13"/>
    <p:sldId id="269" r:id="rId14"/>
    <p:sldId id="270" r:id="rId15"/>
    <p:sldId id="271" r:id="rId16"/>
    <p:sldId id="272" r:id="rId17"/>
    <p:sldId id="273" r:id="rId18"/>
    <p:sldId id="288" r:id="rId19"/>
    <p:sldId id="283" r:id="rId20"/>
    <p:sldId id="284" r:id="rId21"/>
    <p:sldId id="285"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88E199-8AC2-443E-B5C3-9F94C562CA55}"/>
              </a:ext>
            </a:extLst>
          </p:cNvPr>
          <p:cNvSpPr>
            <a:spLocks noGrp="1"/>
          </p:cNvSpPr>
          <p:nvPr>
            <p:ph type="ctrTitle"/>
          </p:nvPr>
        </p:nvSpPr>
        <p:spPr>
          <a:xfrm>
            <a:off x="1943721" y="732623"/>
            <a:ext cx="9643675"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C3EF203-1DBF-489B-BD8A-B3D2B9C50A49}"/>
              </a:ext>
            </a:extLst>
          </p:cNvPr>
          <p:cNvSpPr>
            <a:spLocks noGrp="1"/>
          </p:cNvSpPr>
          <p:nvPr>
            <p:ph type="subTitle" idx="1"/>
          </p:nvPr>
        </p:nvSpPr>
        <p:spPr>
          <a:xfrm>
            <a:off x="1943721" y="3212298"/>
            <a:ext cx="96436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47C1332-AD23-4769-A529-4E89A79A915E}"/>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0018C03D-B20D-4DA2-9248-D2338BA65C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CB73E7-273F-4EE6-93EB-5E3FF2741EF2}"/>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222917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94D084-2427-46FE-A37D-30FAC19E501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09475C0-62C8-4315-81E2-EF12F77F91E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C057C69-444C-4530-86A4-E5ADC7D69ADD}"/>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75153471-5350-4756-8E11-7D7287B417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AA70A5-ADC1-453E-B16C-A752A623BAF2}"/>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258781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5B3707E-7B89-467F-90B2-22C401B976B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7F2764-9A52-4232-BE61-C5E9210D835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53E8508-FDBA-4F6C-B392-286EC511903C}"/>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3C8B1577-2378-4B21-AE86-8B25817884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CDC6B5B-FEE9-4293-B1E0-1FB2C16DB9DE}"/>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388884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396AD8-A663-46E8-B2EF-B0E5E2D9020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678DF20-28F3-4E69-BD29-87F14DB49CD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CF4C31A-CDFB-41AE-8342-4942D8AE4E50}"/>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D46166EF-A3F0-4A5F-9EE7-120D9E204A3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89FFAD-7E5E-4CB7-A1EE-5A4357AC2242}"/>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347135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008E0D-9627-4D77-A97B-6DDB638D12AA}"/>
              </a:ext>
            </a:extLst>
          </p:cNvPr>
          <p:cNvSpPr>
            <a:spLocks noGrp="1"/>
          </p:cNvSpPr>
          <p:nvPr>
            <p:ph type="title"/>
          </p:nvPr>
        </p:nvSpPr>
        <p:spPr>
          <a:xfrm>
            <a:off x="1543987" y="735378"/>
            <a:ext cx="10283146" cy="2852737"/>
          </a:xfrm>
        </p:spPr>
        <p:txBody>
          <a:bodyPr anchor="b"/>
          <a:lstStyle>
            <a:lvl1pPr algn="ctr">
              <a:defRPr sz="6000"/>
            </a:lvl1pPr>
          </a:lstStyle>
          <a:p>
            <a:r>
              <a:rPr lang="ru-RU"/>
              <a:t>Образец заголовка</a:t>
            </a:r>
          </a:p>
        </p:txBody>
      </p:sp>
      <p:sp>
        <p:nvSpPr>
          <p:cNvPr id="3" name="Текст 2">
            <a:extLst>
              <a:ext uri="{FF2B5EF4-FFF2-40B4-BE49-F238E27FC236}">
                <a16:creationId xmlns:a16="http://schemas.microsoft.com/office/drawing/2014/main" id="{6DBDB196-0CD3-4909-BF93-4D1E65CB4D6A}"/>
              </a:ext>
            </a:extLst>
          </p:cNvPr>
          <p:cNvSpPr>
            <a:spLocks noGrp="1"/>
          </p:cNvSpPr>
          <p:nvPr>
            <p:ph type="body" idx="1"/>
          </p:nvPr>
        </p:nvSpPr>
        <p:spPr>
          <a:xfrm>
            <a:off x="1543987" y="3615103"/>
            <a:ext cx="10283146" cy="1500187"/>
          </a:xfrm>
        </p:spPr>
        <p:txBody>
          <a:bodyPr/>
          <a:lstStyle>
            <a:lvl1pPr marL="0" indent="0" algn="ctr">
              <a:buNone/>
              <a:defRPr sz="2400">
                <a:solidFill>
                  <a:srgbClr val="19090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0D3DD09-7BCD-4D7D-8978-AF26906FE0C8}"/>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966FB80D-C33D-43FA-83B7-BF2C4F3812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7BC032-F3C2-4CAF-AE0D-1F6B04610530}"/>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2912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1D33C3-D5A8-45CF-B604-DC60519EEF9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CA62A9F-E067-496E-89E6-5A8BADB16116}"/>
              </a:ext>
            </a:extLst>
          </p:cNvPr>
          <p:cNvSpPr>
            <a:spLocks noGrp="1"/>
          </p:cNvSpPr>
          <p:nvPr>
            <p:ph sz="half" idx="1"/>
          </p:nvPr>
        </p:nvSpPr>
        <p:spPr>
          <a:xfrm>
            <a:off x="838200" y="1825625"/>
            <a:ext cx="5372724"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4AA890F-BAB3-46B0-8968-F0B5C421AA46}"/>
              </a:ext>
            </a:extLst>
          </p:cNvPr>
          <p:cNvSpPr>
            <a:spLocks noGrp="1"/>
          </p:cNvSpPr>
          <p:nvPr>
            <p:ph sz="half" idx="2"/>
          </p:nvPr>
        </p:nvSpPr>
        <p:spPr>
          <a:xfrm>
            <a:off x="6325849" y="1825625"/>
            <a:ext cx="5372724"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9084DCF-4CA6-4F3F-9580-68D3F45B0A86}"/>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6" name="Нижний колонтитул 5">
            <a:extLst>
              <a:ext uri="{FF2B5EF4-FFF2-40B4-BE49-F238E27FC236}">
                <a16:creationId xmlns:a16="http://schemas.microsoft.com/office/drawing/2014/main" id="{17F9B569-02DC-4DFD-A259-B3785810529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2790701-EC32-4EF7-8883-5244AF4C64C4}"/>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5748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52249-CD94-40B6-A56E-0C64D66BFCAE}"/>
              </a:ext>
            </a:extLst>
          </p:cNvPr>
          <p:cNvSpPr>
            <a:spLocks noGrp="1"/>
          </p:cNvSpPr>
          <p:nvPr>
            <p:ph type="title"/>
          </p:nvPr>
        </p:nvSpPr>
        <p:spPr>
          <a:xfrm>
            <a:off x="101966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1211133-0815-4731-9B8D-AECC73C57577}"/>
              </a:ext>
            </a:extLst>
          </p:cNvPr>
          <p:cNvSpPr>
            <a:spLocks noGrp="1"/>
          </p:cNvSpPr>
          <p:nvPr>
            <p:ph type="body" idx="1"/>
          </p:nvPr>
        </p:nvSpPr>
        <p:spPr>
          <a:xfrm>
            <a:off x="101966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E92FB9D-D6B3-42FD-BF36-E39366D3A05C}"/>
              </a:ext>
            </a:extLst>
          </p:cNvPr>
          <p:cNvSpPr>
            <a:spLocks noGrp="1"/>
          </p:cNvSpPr>
          <p:nvPr>
            <p:ph sz="half" idx="2"/>
          </p:nvPr>
        </p:nvSpPr>
        <p:spPr>
          <a:xfrm>
            <a:off x="101966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B0E5DD2-1B82-4E9F-81D7-7D899752671E}"/>
              </a:ext>
            </a:extLst>
          </p:cNvPr>
          <p:cNvSpPr>
            <a:spLocks noGrp="1"/>
          </p:cNvSpPr>
          <p:nvPr>
            <p:ph type="body" sz="quarter" idx="3"/>
          </p:nvPr>
        </p:nvSpPr>
        <p:spPr>
          <a:xfrm>
            <a:off x="635208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DEAC7AD-890C-46CF-A2B1-C8D61DAD1065}"/>
              </a:ext>
            </a:extLst>
          </p:cNvPr>
          <p:cNvSpPr>
            <a:spLocks noGrp="1"/>
          </p:cNvSpPr>
          <p:nvPr>
            <p:ph sz="quarter" idx="4"/>
          </p:nvPr>
        </p:nvSpPr>
        <p:spPr>
          <a:xfrm>
            <a:off x="635208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721060C-0F32-41CE-9445-994FE76715F7}"/>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8" name="Нижний колонтитул 7">
            <a:extLst>
              <a:ext uri="{FF2B5EF4-FFF2-40B4-BE49-F238E27FC236}">
                <a16:creationId xmlns:a16="http://schemas.microsoft.com/office/drawing/2014/main" id="{5DEA274D-1713-4800-8003-EC14704C58C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D48ED15-F7EA-4E24-B685-B1E7AE17471B}"/>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332625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51418-0F32-48D3-A837-7AB8A752A3E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088FEBA-6061-413E-BA59-E053B6BCF996}"/>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4" name="Нижний колонтитул 3">
            <a:extLst>
              <a:ext uri="{FF2B5EF4-FFF2-40B4-BE49-F238E27FC236}">
                <a16:creationId xmlns:a16="http://schemas.microsoft.com/office/drawing/2014/main" id="{FD24EE7E-47AC-4365-8A9A-07E183AD1E3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6DD4D6A-5042-4B64-8018-0C27F952E366}"/>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274188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14ABE33-8D25-4365-9021-26388B573F74}"/>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3" name="Нижний колонтитул 2">
            <a:extLst>
              <a:ext uri="{FF2B5EF4-FFF2-40B4-BE49-F238E27FC236}">
                <a16:creationId xmlns:a16="http://schemas.microsoft.com/office/drawing/2014/main" id="{001FF4E8-CC6A-4B4F-A8C3-5605BA6B7B0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7F06F5-C467-48EB-BB56-BF23E7D29656}"/>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297909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E460B-BF71-4345-B05B-688E534591E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10F75F8-0F4A-402B-97D4-BAD8C5CC56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86472FF-A4D4-47D2-AB40-BD0BDC636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CC07CDC-4DCD-47D9-A63F-EEA8755C06A8}"/>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6" name="Нижний колонтитул 5">
            <a:extLst>
              <a:ext uri="{FF2B5EF4-FFF2-40B4-BE49-F238E27FC236}">
                <a16:creationId xmlns:a16="http://schemas.microsoft.com/office/drawing/2014/main" id="{3B8DF89D-5B59-407F-9046-F64AB01B54A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87AC890-AEC6-4307-8528-EE15D9D2750E}"/>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201608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777309-1FDE-4108-B69C-B91C1B222F9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068CECB-0A1F-435E-955A-CFEB08ACA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B30B3610-2D2D-46EC-832C-CFDAC1058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D8E92E-1AFD-4D83-9FCB-72DBCC4FF776}"/>
              </a:ext>
            </a:extLst>
          </p:cNvPr>
          <p:cNvSpPr>
            <a:spLocks noGrp="1"/>
          </p:cNvSpPr>
          <p:nvPr>
            <p:ph type="dt" sz="half" idx="10"/>
          </p:nvPr>
        </p:nvSpPr>
        <p:spPr/>
        <p:txBody>
          <a:bodyPr/>
          <a:lstStyle/>
          <a:p>
            <a:fld id="{2CDF8D9C-1FD4-4164-85DC-99AAD0EEBFF2}" type="datetimeFigureOut">
              <a:rPr lang="ru-RU" smtClean="0"/>
              <a:t>12.05.2025</a:t>
            </a:fld>
            <a:endParaRPr lang="ru-RU"/>
          </a:p>
        </p:txBody>
      </p:sp>
      <p:sp>
        <p:nvSpPr>
          <p:cNvPr id="6" name="Нижний колонтитул 5">
            <a:extLst>
              <a:ext uri="{FF2B5EF4-FFF2-40B4-BE49-F238E27FC236}">
                <a16:creationId xmlns:a16="http://schemas.microsoft.com/office/drawing/2014/main" id="{E868EDD5-9D9A-4672-931D-A6550EE2DF4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A2636F-9280-4CA9-8B9F-BA919504EC21}"/>
              </a:ext>
            </a:extLst>
          </p:cNvPr>
          <p:cNvSpPr>
            <a:spLocks noGrp="1"/>
          </p:cNvSpPr>
          <p:nvPr>
            <p:ph type="sldNum" sz="quarter" idx="12"/>
          </p:nvPr>
        </p:nvSpPr>
        <p:spPr/>
        <p:txBody>
          <a:bodyPr/>
          <a:lstStyle/>
          <a:p>
            <a:fld id="{C19226F3-FBE9-4461-840D-A5D7A20A103D}" type="slidenum">
              <a:rPr lang="ru-RU" smtClean="0"/>
              <a:t>‹#›</a:t>
            </a:fld>
            <a:endParaRPr lang="ru-RU"/>
          </a:p>
        </p:txBody>
      </p:sp>
    </p:spTree>
    <p:extLst>
      <p:ext uri="{BB962C8B-B14F-4D97-AF65-F5344CB8AC3E}">
        <p14:creationId xmlns:p14="http://schemas.microsoft.com/office/powerpoint/2010/main" val="269174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CB1A9B-8186-47B2-B66E-3413F922F00C}"/>
              </a:ext>
            </a:extLst>
          </p:cNvPr>
          <p:cNvSpPr>
            <a:spLocks noGrp="1"/>
          </p:cNvSpPr>
          <p:nvPr>
            <p:ph type="title"/>
          </p:nvPr>
        </p:nvSpPr>
        <p:spPr>
          <a:xfrm>
            <a:off x="838200" y="485045"/>
            <a:ext cx="10824148" cy="1325563"/>
          </a:xfrm>
          <a:prstGeom prst="rect">
            <a:avLst/>
          </a:prstGeom>
        </p:spPr>
        <p:txBody>
          <a:bodyPr vert="horz" lIns="91440" tIns="45720" rIns="91440" bIns="45720" rtlCol="0" anchor="ctr">
            <a:normAutofit/>
            <a:scene3d>
              <a:camera prst="orthographicFront"/>
              <a:lightRig rig="sunset" dir="t"/>
            </a:scene3d>
            <a:sp3d extrusionH="57150" contourW="12700" prstMaterial="metal">
              <a:bevelT w="82550" h="38100" prst="coolSlant"/>
              <a:bevelB w="38100" h="38100"/>
              <a:contourClr>
                <a:srgbClr val="7A2A35"/>
              </a:contourClr>
            </a:sp3d>
          </a:bodyPr>
          <a:lstStyle/>
          <a:p>
            <a:r>
              <a:rPr lang="ru-RU"/>
              <a:t>Образец заголовка</a:t>
            </a:r>
          </a:p>
        </p:txBody>
      </p:sp>
      <p:sp>
        <p:nvSpPr>
          <p:cNvPr id="3" name="Текст 2">
            <a:extLst>
              <a:ext uri="{FF2B5EF4-FFF2-40B4-BE49-F238E27FC236}">
                <a16:creationId xmlns:a16="http://schemas.microsoft.com/office/drawing/2014/main" id="{F375280E-AFB4-4D25-9D20-78A29D9719E7}"/>
              </a:ext>
            </a:extLst>
          </p:cNvPr>
          <p:cNvSpPr>
            <a:spLocks noGrp="1"/>
          </p:cNvSpPr>
          <p:nvPr>
            <p:ph type="body" idx="1"/>
          </p:nvPr>
        </p:nvSpPr>
        <p:spPr>
          <a:xfrm>
            <a:off x="838200" y="1945545"/>
            <a:ext cx="10824148"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15CA39F-E66C-44BB-8219-AD12BEBF9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F8D9C-1FD4-4164-85DC-99AAD0EEBFF2}"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22BBDFB2-A635-43C6-ADA3-9BAABC76E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53BF5E3-5BB3-4F0F-BCE4-C4D09D3DF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226F3-FBE9-4461-840D-A5D7A20A103D}" type="slidenum">
              <a:rPr lang="ru-RU" smtClean="0"/>
              <a:t>‹#›</a:t>
            </a:fld>
            <a:endParaRPr lang="ru-RU"/>
          </a:p>
        </p:txBody>
      </p:sp>
    </p:spTree>
    <p:extLst>
      <p:ext uri="{BB962C8B-B14F-4D97-AF65-F5344CB8AC3E}">
        <p14:creationId xmlns:p14="http://schemas.microsoft.com/office/powerpoint/2010/main" val="1719601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35E073-2E55-4ABF-BDEB-19C74597E100}"/>
              </a:ext>
            </a:extLst>
          </p:cNvPr>
          <p:cNvSpPr>
            <a:spLocks noGrp="1"/>
          </p:cNvSpPr>
          <p:nvPr>
            <p:ph type="ctrTitle"/>
          </p:nvPr>
        </p:nvSpPr>
        <p:spPr>
          <a:xfrm>
            <a:off x="1763417" y="1376567"/>
            <a:ext cx="9643675" cy="2387600"/>
          </a:xfrm>
        </p:spPr>
        <p:txBody>
          <a:bodyPr>
            <a:normAutofit/>
          </a:bodyPr>
          <a:lstStyle/>
          <a:p>
            <a:r>
              <a:rPr lang="ru-RU" sz="6600" b="1" dirty="0">
                <a:effectLst>
                  <a:outerShdw blurRad="38100" dist="38100" dir="2700000" algn="tl">
                    <a:srgbClr val="000000">
                      <a:alpha val="43137"/>
                    </a:srgbClr>
                  </a:outerShdw>
                </a:effectLst>
                <a:latin typeface="Times New Roman" pitchFamily="18" charset="0"/>
                <a:cs typeface="Times New Roman" pitchFamily="18" charset="0"/>
              </a:rPr>
              <a:t>ОКРУЖАЮЩИЙ МИР</a:t>
            </a:r>
            <a:br>
              <a:rPr lang="ru-RU" sz="6600" b="1" dirty="0">
                <a:effectLst>
                  <a:outerShdw blurRad="38100" dist="38100" dir="2700000" algn="tl">
                    <a:srgbClr val="000000">
                      <a:alpha val="43137"/>
                    </a:srgbClr>
                  </a:outerShdw>
                </a:effectLst>
                <a:latin typeface="Times New Roman" pitchFamily="18" charset="0"/>
                <a:cs typeface="Times New Roman" pitchFamily="18" charset="0"/>
              </a:rPr>
            </a:br>
            <a:r>
              <a:rPr lang="ru-RU" sz="6600" b="1" dirty="0">
                <a:effectLst>
                  <a:outerShdw blurRad="38100" dist="38100" dir="2700000" algn="tl">
                    <a:srgbClr val="000000">
                      <a:alpha val="43137"/>
                    </a:srgbClr>
                  </a:outerShdw>
                </a:effectLst>
                <a:latin typeface="Times New Roman" pitchFamily="18" charset="0"/>
                <a:cs typeface="Times New Roman" pitchFamily="18" charset="0"/>
              </a:rPr>
              <a:t>3 класс</a:t>
            </a:r>
          </a:p>
        </p:txBody>
      </p:sp>
    </p:spTree>
    <p:extLst>
      <p:ext uri="{BB962C8B-B14F-4D97-AF65-F5344CB8AC3E}">
        <p14:creationId xmlns:p14="http://schemas.microsoft.com/office/powerpoint/2010/main" val="1079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356" y="77916"/>
            <a:ext cx="11425133" cy="2246769"/>
          </a:xfrm>
          <a:prstGeom prst="rect">
            <a:avLst/>
          </a:prstGeom>
        </p:spPr>
        <p:txBody>
          <a:bodyPr wrap="square">
            <a:spAutoFit/>
          </a:bodyPr>
          <a:lstStyle/>
          <a:p>
            <a:pPr algn="just"/>
            <a:r>
              <a:rPr lang="ru-RU" sz="2000" b="1" dirty="0">
                <a:latin typeface="Times New Roman" pitchFamily="18" charset="0"/>
                <a:cs typeface="Times New Roman" pitchFamily="18" charset="0"/>
              </a:rPr>
              <a:t>16 апреля 2019г в соборе парижской Богоматери произошел пожар. Главной  причиной пожара стали работы по реставрации здания. Пламя уничтожило шпиль, несущую конструкцию, часы, крышу на каркасе из дубовых брёвен XIII века. Что интересно, священники вызвали пожарных спустя почти полчаса после срабатывания тревоги — приняли сирену за ложное срабатывание, так как не сразу увидели, что горит именно крыша. На место трагедии прибыл президент Франции Эммануэль </a:t>
            </a:r>
            <a:r>
              <a:rPr lang="ru-RU" sz="2000" b="1" dirty="0" err="1">
                <a:latin typeface="Times New Roman" pitchFamily="18" charset="0"/>
                <a:cs typeface="Times New Roman" pitchFamily="18" charset="0"/>
              </a:rPr>
              <a:t>Макрон</a:t>
            </a:r>
            <a:r>
              <a:rPr lang="ru-RU" sz="2000" b="1" dirty="0">
                <a:latin typeface="Times New Roman" pitchFamily="18" charset="0"/>
                <a:cs typeface="Times New Roman" pitchFamily="18" charset="0"/>
              </a:rPr>
              <a:t>. Он назвал произошедшее «настоящей драмой для всех», а также заявил, что сгорела «история Франции».  </a:t>
            </a:r>
          </a:p>
        </p:txBody>
      </p:sp>
      <p:pic>
        <p:nvPicPr>
          <p:cNvPr id="2052" name="Picture 4" descr="https://u2.9111s.ru/uploads/202204/17/900f257eda993c7274c9283b1426a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55" y="2444621"/>
            <a:ext cx="6256175" cy="4170783"/>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54" name="Picture 6" descr="https://storage.myseldon.com/news-pict-4e/4EA9F8472A8EAB97D787FBD0CCAE5D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253" y="2444620"/>
            <a:ext cx="5001208" cy="4170783"/>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7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73731" y="130628"/>
            <a:ext cx="11378783" cy="1380931"/>
          </a:xfrm>
          <a:prstGeom prst="rect">
            <a:avLst/>
          </a:prstGeom>
        </p:spPr>
        <p:txBody>
          <a:bodyPr vert="horz" lIns="91440" tIns="45720" rIns="91440" bIns="45720" rtlCol="0" anchor="ctr">
            <a:no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pPr algn="just"/>
            <a:r>
              <a:rPr lang="ru-RU" sz="2600" dirty="0">
                <a:solidFill>
                  <a:schemeClr val="tx1"/>
                </a:solidFill>
                <a:latin typeface="Times New Roman" pitchFamily="18" charset="0"/>
                <a:cs typeface="Times New Roman" pitchFamily="18" charset="0"/>
              </a:rPr>
              <a:t>Лувр  — один из крупнейших художественных музеев мира. знаменитый музей- Лувр. В 13 веке Лувр был поставлен на берегу реки Сены. Создавался он для войны, французский король хранил там казну и архивы. Лувр знаменит художественной галереей, в нем насчитывается около 400 тыс. экспонатов.</a:t>
            </a:r>
          </a:p>
        </p:txBody>
      </p:sp>
      <p:pic>
        <p:nvPicPr>
          <p:cNvPr id="4" name="Picture 2" descr="ÐÑÐ²Ñ. ÐÐ°Ñ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522" y="2464658"/>
            <a:ext cx="5442992" cy="3961047"/>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074" name="Picture 2" descr="https://traveltimes.ru/wp-content/uploads/2021/07/The.Louvre.original.151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731" y="1887635"/>
            <a:ext cx="5723371" cy="3870542"/>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7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5klass.net/datas/izo/Kartiny-Leonardo-da-Vinchi/0010-010-Mona-Liza.jpg"/>
          <p:cNvPicPr>
            <a:picLocks noChangeAspect="1" noChangeArrowheads="1"/>
          </p:cNvPicPr>
          <p:nvPr/>
        </p:nvPicPr>
        <p:blipFill rotWithShape="1">
          <a:blip r:embed="rId2">
            <a:extLst>
              <a:ext uri="{28A0092B-C50C-407E-A947-70E740481C1C}">
                <a14:useLocalDpi xmlns:a14="http://schemas.microsoft.com/office/drawing/2010/main" val="0"/>
              </a:ext>
            </a:extLst>
          </a:blip>
          <a:srcRect l="60748" t="19278" r="1191" b="12966"/>
          <a:stretch/>
        </p:blipFill>
        <p:spPr bwMode="auto">
          <a:xfrm flipH="1">
            <a:off x="737118" y="429209"/>
            <a:ext cx="4488024" cy="59920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5483187" y="257766"/>
            <a:ext cx="6118225" cy="750888"/>
          </a:xfrm>
          <a:prstGeom prst="rect">
            <a:avLst/>
          </a:prstGeom>
        </p:spPr>
        <p:txBody>
          <a:bodyPr vert="horz" lIns="91440" tIns="45720" rIns="91440" bIns="45720" rtlCol="0" anchor="ctr">
            <a:normAutofit fontScale="92500"/>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b="1" dirty="0" err="1">
                <a:latin typeface="Times New Roman" pitchFamily="18" charset="0"/>
              </a:rPr>
              <a:t>Мона</a:t>
            </a:r>
            <a:r>
              <a:rPr lang="ru-RU" b="1" dirty="0">
                <a:latin typeface="Times New Roman" pitchFamily="18" charset="0"/>
              </a:rPr>
              <a:t> Лиза, </a:t>
            </a:r>
            <a:r>
              <a:rPr lang="ru-RU" b="1" dirty="0" err="1">
                <a:latin typeface="Times New Roman" pitchFamily="18" charset="0"/>
              </a:rPr>
              <a:t>Джокондо</a:t>
            </a:r>
            <a:endParaRPr lang="ru-RU" b="1" dirty="0">
              <a:latin typeface="Times New Roman" pitchFamily="18" charset="0"/>
            </a:endParaRPr>
          </a:p>
        </p:txBody>
      </p:sp>
      <p:sp>
        <p:nvSpPr>
          <p:cNvPr id="3" name="Прямоугольник 2"/>
          <p:cNvSpPr/>
          <p:nvPr/>
        </p:nvSpPr>
        <p:spPr>
          <a:xfrm>
            <a:off x="5585927" y="1129952"/>
            <a:ext cx="6096000" cy="4893647"/>
          </a:xfrm>
          <a:prstGeom prst="rect">
            <a:avLst/>
          </a:prstGeom>
        </p:spPr>
        <p:txBody>
          <a:bodyPr>
            <a:spAutoFit/>
          </a:bodyPr>
          <a:lstStyle/>
          <a:p>
            <a:pPr algn="just" defTabSz="822960"/>
            <a:r>
              <a:rPr lang="ru-RU" sz="2400" b="1" dirty="0">
                <a:latin typeface="Times New Roman" pitchFamily="18" charset="0"/>
                <a:cs typeface="Times New Roman" pitchFamily="18" charset="0"/>
              </a:rPr>
              <a:t>В Лувре огромное количество картин и скульптур. Самая известная картина «Джоконда» великого итальянского художника Леонардо да Винчи.</a:t>
            </a:r>
          </a:p>
          <a:p>
            <a:pPr algn="just" defTabSz="822960"/>
            <a:r>
              <a:rPr lang="ru-RU" sz="2400" b="1" dirty="0">
                <a:latin typeface="Times New Roman" pitchFamily="18" charset="0"/>
                <a:cs typeface="Times New Roman" pitchFamily="18" charset="0"/>
              </a:rPr>
              <a:t>	Около 1503 года художник приступил к работе над портретом жены богатого флорентинца Франческо Джоконда.</a:t>
            </a:r>
          </a:p>
          <a:p>
            <a:pPr algn="just" defTabSz="822960"/>
            <a:r>
              <a:rPr lang="ru-RU" sz="2400" b="1" dirty="0">
                <a:latin typeface="Times New Roman" pitchFamily="18" charset="0"/>
                <a:cs typeface="Times New Roman" pitchFamily="18" charset="0"/>
              </a:rPr>
              <a:t>Улыбка на лице </a:t>
            </a:r>
            <a:r>
              <a:rPr lang="ru-RU" sz="2400" b="1" dirty="0" err="1">
                <a:latin typeface="Times New Roman" pitchFamily="18" charset="0"/>
                <a:cs typeface="Times New Roman" pitchFamily="18" charset="0"/>
              </a:rPr>
              <a:t>Моны</a:t>
            </a:r>
            <a:r>
              <a:rPr lang="ru-RU" sz="2400" b="1" dirty="0">
                <a:latin typeface="Times New Roman" pitchFamily="18" charset="0"/>
                <a:cs typeface="Times New Roman" pitchFamily="18" charset="0"/>
              </a:rPr>
              <a:t> Лизы не выражает превосходства или пренебрежения, она воспринимается как результат спокойной уверенности в себе и полноты самообладания.</a:t>
            </a:r>
          </a:p>
        </p:txBody>
      </p:sp>
    </p:spTree>
    <p:extLst>
      <p:ext uri="{BB962C8B-B14F-4D97-AF65-F5344CB8AC3E}">
        <p14:creationId xmlns:p14="http://schemas.microsoft.com/office/powerpoint/2010/main" val="251367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C686F65E-374A-44AE-AFC8-6B323A3A3205}"/>
              </a:ext>
            </a:extLst>
          </p:cNvPr>
          <p:cNvSpPr/>
          <p:nvPr/>
        </p:nvSpPr>
        <p:spPr>
          <a:xfrm>
            <a:off x="528310" y="5853299"/>
            <a:ext cx="11489517" cy="830997"/>
          </a:xfrm>
          <a:prstGeom prst="rect">
            <a:avLst/>
          </a:prstGeom>
        </p:spPr>
        <p:txBody>
          <a:bodyPr wrap="square">
            <a:spAutoFit/>
          </a:bodyPr>
          <a:lstStyle/>
          <a:p>
            <a:pPr algn="ctr" defTabSz="822960"/>
            <a:r>
              <a:rPr lang="ru-RU" sz="2400" b="1" dirty="0">
                <a:solidFill>
                  <a:prstClr val="black"/>
                </a:solidFill>
                <a:latin typeface="Times New Roman" pitchFamily="18" charset="0"/>
                <a:cs typeface="Times New Roman" pitchFamily="18" charset="0"/>
              </a:rPr>
              <a:t>Этот мост назван в честь русского царя Александра </a:t>
            </a:r>
            <a:r>
              <a:rPr lang="en-US" sz="2400" b="1" dirty="0">
                <a:solidFill>
                  <a:prstClr val="black"/>
                </a:solidFill>
                <a:latin typeface="Times New Roman" pitchFamily="18" charset="0"/>
                <a:cs typeface="Times New Roman" pitchFamily="18" charset="0"/>
              </a:rPr>
              <a:t>III</a:t>
            </a:r>
            <a:r>
              <a:rPr lang="ru-RU" sz="2400" b="1" dirty="0">
                <a:solidFill>
                  <a:prstClr val="black"/>
                </a:solidFill>
                <a:latin typeface="Times New Roman" pitchFamily="18" charset="0"/>
                <a:cs typeface="Times New Roman" pitchFamily="18" charset="0"/>
              </a:rPr>
              <a:t>. По краям моста на высоких колоннах установлены золотые кони.</a:t>
            </a:r>
          </a:p>
        </p:txBody>
      </p:sp>
      <p:sp>
        <p:nvSpPr>
          <p:cNvPr id="6" name="Rectangle 6"/>
          <p:cNvSpPr txBox="1">
            <a:spLocks noChangeArrowheads="1"/>
          </p:cNvSpPr>
          <p:nvPr/>
        </p:nvSpPr>
        <p:spPr>
          <a:xfrm>
            <a:off x="3713480" y="158240"/>
            <a:ext cx="6118225" cy="750888"/>
          </a:xfrm>
          <a:prstGeom prst="rect">
            <a:avLst/>
          </a:prstGeom>
        </p:spPr>
        <p:txBody>
          <a:bodyPr vert="horz" lIns="91440" tIns="45720" rIns="91440" bIns="45720" rtlCol="0" anchor="ctr">
            <a:norm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b="1" dirty="0">
                <a:latin typeface="Times New Roman" pitchFamily="18" charset="0"/>
              </a:rPr>
              <a:t>Мост Александра </a:t>
            </a:r>
            <a:r>
              <a:rPr lang="en-US" b="1" dirty="0">
                <a:latin typeface="Times New Roman" pitchFamily="18" charset="0"/>
              </a:rPr>
              <a:t>III</a:t>
            </a:r>
            <a:endParaRPr lang="ru-RU" b="1" dirty="0">
              <a:latin typeface="Times New Roman" pitchFamily="18" charset="0"/>
            </a:endParaRPr>
          </a:p>
        </p:txBody>
      </p:sp>
      <p:pic>
        <p:nvPicPr>
          <p:cNvPr id="6146" name="Picture 2" descr="https://classpic.ru/wp-content/uploads/2015/10/3740/most-aleksandra-III-v-pariz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459" y="993738"/>
            <a:ext cx="8639218" cy="4859561"/>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6C751-7C4E-4001-9D50-0B0D9CA67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29165" y="552833"/>
            <a:ext cx="5704664" cy="4149789"/>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C686F65E-374A-44AE-AFC8-6B323A3A3205}"/>
              </a:ext>
            </a:extLst>
          </p:cNvPr>
          <p:cNvSpPr/>
          <p:nvPr/>
        </p:nvSpPr>
        <p:spPr>
          <a:xfrm>
            <a:off x="6368484" y="1196806"/>
            <a:ext cx="5564578" cy="1200329"/>
          </a:xfrm>
          <a:prstGeom prst="rect">
            <a:avLst/>
          </a:prstGeom>
        </p:spPr>
        <p:txBody>
          <a:bodyPr wrap="square">
            <a:spAutoFit/>
          </a:bodyPr>
          <a:lstStyle/>
          <a:p>
            <a:pPr algn="ctr" defTabSz="822960"/>
            <a:r>
              <a:rPr lang="ru-RU" sz="2400" b="1" dirty="0">
                <a:solidFill>
                  <a:prstClr val="black"/>
                </a:solidFill>
                <a:latin typeface="Times New Roman" pitchFamily="18" charset="0"/>
                <a:cs typeface="Times New Roman" pitchFamily="18" charset="0"/>
              </a:rPr>
              <a:t>Дворцово-парковый ансамбль во Франции, бывшая резиденция французских королей. Сейчас – музей.</a:t>
            </a:r>
          </a:p>
        </p:txBody>
      </p:sp>
      <p:pic>
        <p:nvPicPr>
          <p:cNvPr id="7174" name="Picture 6" descr="https://smapse.ru/storage/2020/06/versal-smap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587" y="2736420"/>
            <a:ext cx="5531475" cy="3683041"/>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6776552" y="268865"/>
            <a:ext cx="4076691" cy="750888"/>
          </a:xfrm>
          <a:prstGeom prst="rect">
            <a:avLst/>
          </a:prstGeom>
        </p:spPr>
        <p:txBody>
          <a:bodyPr vert="horz" lIns="91440" tIns="45720" rIns="91440" bIns="45720" rtlCol="0" anchor="ctr">
            <a:no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sz="5400" b="1" dirty="0">
                <a:latin typeface="Times New Roman" pitchFamily="18" charset="0"/>
              </a:rPr>
              <a:t>Версаль</a:t>
            </a:r>
          </a:p>
        </p:txBody>
      </p:sp>
      <p:sp>
        <p:nvSpPr>
          <p:cNvPr id="7" name="Прямоугольник 6"/>
          <p:cNvSpPr/>
          <p:nvPr/>
        </p:nvSpPr>
        <p:spPr>
          <a:xfrm>
            <a:off x="635040" y="4966577"/>
            <a:ext cx="5492914" cy="1569660"/>
          </a:xfrm>
          <a:prstGeom prst="rect">
            <a:avLst/>
          </a:prstGeom>
        </p:spPr>
        <p:txBody>
          <a:bodyPr wrap="none">
            <a:spAutoFit/>
          </a:bodyPr>
          <a:lstStyle/>
          <a:p>
            <a:r>
              <a:rPr lang="ru-RU" sz="2400" b="1" dirty="0">
                <a:latin typeface="Times New Roman" pitchFamily="18" charset="0"/>
                <a:cs typeface="Times New Roman" pitchFamily="18" charset="0"/>
              </a:rPr>
              <a:t>Одним из самых замечательных мест </a:t>
            </a:r>
          </a:p>
          <a:p>
            <a:pPr algn="ctr"/>
            <a:r>
              <a:rPr lang="ru-RU" sz="2400" b="1" dirty="0">
                <a:latin typeface="Times New Roman" pitchFamily="18" charset="0"/>
                <a:cs typeface="Times New Roman" pitchFamily="18" charset="0"/>
              </a:rPr>
              <a:t>Парижа является Версаль - </a:t>
            </a:r>
          </a:p>
          <a:p>
            <a:pPr algn="ctr"/>
            <a:r>
              <a:rPr lang="ru-RU" sz="2400" b="1" dirty="0">
                <a:latin typeface="Times New Roman" pitchFamily="18" charset="0"/>
                <a:cs typeface="Times New Roman" pitchFamily="18" charset="0"/>
              </a:rPr>
              <a:t> дворцово-парковый ансамбль</a:t>
            </a:r>
          </a:p>
          <a:p>
            <a:pPr algn="ctr"/>
            <a:r>
              <a:rPr lang="ru-RU" sz="2400" b="1" dirty="0">
                <a:latin typeface="Times New Roman" pitchFamily="18" charset="0"/>
                <a:cs typeface="Times New Roman" pitchFamily="18" charset="0"/>
              </a:rPr>
              <a:t> во Франции</a:t>
            </a:r>
          </a:p>
        </p:txBody>
      </p:sp>
    </p:spTree>
    <p:extLst>
      <p:ext uri="{BB962C8B-B14F-4D97-AF65-F5344CB8AC3E}">
        <p14:creationId xmlns:p14="http://schemas.microsoft.com/office/powerpoint/2010/main" val="25136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6C751-7C4E-4001-9D50-0B0D9CA67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82147" y="142689"/>
            <a:ext cx="4291070" cy="3218302"/>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C686F65E-374A-44AE-AFC8-6B323A3A3205}"/>
              </a:ext>
            </a:extLst>
          </p:cNvPr>
          <p:cNvSpPr/>
          <p:nvPr/>
        </p:nvSpPr>
        <p:spPr>
          <a:xfrm>
            <a:off x="5178835" y="5404777"/>
            <a:ext cx="6904307" cy="1200329"/>
          </a:xfrm>
          <a:prstGeom prst="rect">
            <a:avLst/>
          </a:prstGeom>
        </p:spPr>
        <p:txBody>
          <a:bodyPr wrap="square">
            <a:spAutoFit/>
          </a:bodyPr>
          <a:lstStyle/>
          <a:p>
            <a:pPr algn="just" defTabSz="822960"/>
            <a:r>
              <a:rPr lang="ru-RU" sz="2400" b="1" dirty="0">
                <a:solidFill>
                  <a:prstClr val="black"/>
                </a:solidFill>
                <a:latin typeface="Times New Roman" pitchFamily="18" charset="0"/>
                <a:cs typeface="Times New Roman" pitchFamily="18" charset="0"/>
              </a:rPr>
              <a:t>На реке Лауры много старинных замков. Одни из них – неприступные крепости, другие, скорее, назовёшь дворцами</a:t>
            </a:r>
            <a:r>
              <a:rPr lang="ru-RU" sz="2400" b="1" dirty="0">
                <a:solidFill>
                  <a:prstClr val="black"/>
                </a:solidFill>
                <a:latin typeface="Comic Sans MS" pitchFamily="66" charset="0"/>
              </a:rPr>
              <a:t>.</a:t>
            </a:r>
          </a:p>
        </p:txBody>
      </p:sp>
      <p:pic>
        <p:nvPicPr>
          <p:cNvPr id="5" name="Picture 2">
            <a:extLst>
              <a:ext uri="{FF2B5EF4-FFF2-40B4-BE49-F238E27FC236}">
                <a16:creationId xmlns:a16="http://schemas.microsoft.com/office/drawing/2014/main" id="{49E6C751-7C4E-4001-9D50-0B0D9CA676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2147" y="3496313"/>
            <a:ext cx="4308090" cy="3231068"/>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9E6C751-7C4E-4001-9D50-0B0D9CA676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588598" y="981021"/>
            <a:ext cx="6130651" cy="4423756"/>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Rectangle 6"/>
          <p:cNvSpPr txBox="1">
            <a:spLocks noChangeArrowheads="1"/>
          </p:cNvSpPr>
          <p:nvPr/>
        </p:nvSpPr>
        <p:spPr>
          <a:xfrm>
            <a:off x="5415982" y="159188"/>
            <a:ext cx="6118225" cy="750888"/>
          </a:xfrm>
          <a:prstGeom prst="rect">
            <a:avLst/>
          </a:prstGeom>
        </p:spPr>
        <p:txBody>
          <a:bodyPr vert="horz" lIns="91440" tIns="45720" rIns="91440" bIns="45720" rtlCol="0" anchor="ctr">
            <a:norm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b="1" dirty="0">
                <a:latin typeface="Times New Roman" pitchFamily="18" charset="0"/>
              </a:rPr>
              <a:t>Замки на реке Лауры</a:t>
            </a:r>
          </a:p>
        </p:txBody>
      </p:sp>
    </p:spTree>
    <p:extLst>
      <p:ext uri="{BB962C8B-B14F-4D97-AF65-F5344CB8AC3E}">
        <p14:creationId xmlns:p14="http://schemas.microsoft.com/office/powerpoint/2010/main" val="251367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686F65E-374A-44AE-AFC8-6B323A3A3205}"/>
              </a:ext>
            </a:extLst>
          </p:cNvPr>
          <p:cNvSpPr/>
          <p:nvPr/>
        </p:nvSpPr>
        <p:spPr>
          <a:xfrm>
            <a:off x="5540504" y="5495731"/>
            <a:ext cx="6258696" cy="1200329"/>
          </a:xfrm>
          <a:prstGeom prst="rect">
            <a:avLst/>
          </a:prstGeom>
        </p:spPr>
        <p:txBody>
          <a:bodyPr wrap="square">
            <a:spAutoFit/>
          </a:bodyPr>
          <a:lstStyle/>
          <a:p>
            <a:pPr algn="just" defTabSz="822960"/>
            <a:r>
              <a:rPr lang="ru-RU" sz="2400" b="1" dirty="0">
                <a:solidFill>
                  <a:prstClr val="black"/>
                </a:solidFill>
                <a:latin typeface="Times New Roman" pitchFamily="18" charset="0"/>
                <a:cs typeface="Times New Roman" pitchFamily="18" charset="0"/>
              </a:rPr>
              <a:t>Грандиозный парк развлечений, в котором каждый ребёнок найдёт аттракционы по своему вкусу.</a:t>
            </a:r>
          </a:p>
        </p:txBody>
      </p:sp>
      <p:pic>
        <p:nvPicPr>
          <p:cNvPr id="8196" name="Picture 4" descr="https://eus-www.sway-cdn.com/s/yIWvIEIWonksKtfJ/images/k_Wpn9l5uK4zVu?quality=1024&amp;allow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56" y="256604"/>
            <a:ext cx="4716812" cy="6289084"/>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AutoShape 6" descr="https://www.tourprom.ru/site_media/images/upload/2015/10/26/poiphoto/disneilend-parizh-shou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0" name="Picture 8" descr="https://www.tourprom.ru/site_media/images/upload/2015/10/26/poiphoto/disneilend-parizh-shou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860" y="1475631"/>
            <a:ext cx="6415662" cy="4020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txBox="1">
            <a:spLocks noChangeArrowheads="1"/>
          </p:cNvSpPr>
          <p:nvPr/>
        </p:nvSpPr>
        <p:spPr>
          <a:xfrm>
            <a:off x="6593440" y="160338"/>
            <a:ext cx="4851197" cy="750888"/>
          </a:xfrm>
          <a:prstGeom prst="rect">
            <a:avLst/>
          </a:prstGeom>
        </p:spPr>
        <p:txBody>
          <a:bodyPr vert="horz" lIns="91440" tIns="45720" rIns="91440" bIns="45720" rtlCol="0" anchor="ctr">
            <a:no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sz="5400" b="1" dirty="0">
                <a:latin typeface="Times New Roman" pitchFamily="18" charset="0"/>
              </a:rPr>
              <a:t>Диснейленд -</a:t>
            </a:r>
          </a:p>
        </p:txBody>
      </p:sp>
      <p:sp>
        <p:nvSpPr>
          <p:cNvPr id="2" name="TextBox 1"/>
          <p:cNvSpPr txBox="1"/>
          <p:nvPr/>
        </p:nvSpPr>
        <p:spPr>
          <a:xfrm>
            <a:off x="5626359" y="944658"/>
            <a:ext cx="6298163" cy="461665"/>
          </a:xfrm>
          <a:prstGeom prst="rect">
            <a:avLst/>
          </a:prstGeom>
          <a:noFill/>
        </p:spPr>
        <p:txBody>
          <a:bodyPr wrap="square" rtlCol="0">
            <a:spAutoFit/>
          </a:bodyPr>
          <a:lstStyle/>
          <a:p>
            <a:pPr algn="ctr"/>
            <a:r>
              <a:rPr lang="ru-RU" sz="2400" b="1" dirty="0">
                <a:latin typeface="Times New Roman" pitchFamily="18" charset="0"/>
                <a:cs typeface="Times New Roman" pitchFamily="18" charset="0"/>
              </a:rPr>
              <a:t>называют европейской страной сказкой</a:t>
            </a:r>
          </a:p>
        </p:txBody>
      </p:sp>
    </p:spTree>
    <p:extLst>
      <p:ext uri="{BB962C8B-B14F-4D97-AF65-F5344CB8AC3E}">
        <p14:creationId xmlns:p14="http://schemas.microsoft.com/office/powerpoint/2010/main" val="251367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6C751-7C4E-4001-9D50-0B0D9CA676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4" r="27787"/>
          <a:stretch/>
        </p:blipFill>
        <p:spPr bwMode="auto">
          <a:xfrm>
            <a:off x="642038" y="1375685"/>
            <a:ext cx="4422224" cy="4586576"/>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Text Box 8"/>
          <p:cNvSpPr txBox="1">
            <a:spLocks noChangeArrowheads="1"/>
          </p:cNvSpPr>
          <p:nvPr/>
        </p:nvSpPr>
        <p:spPr bwMode="auto">
          <a:xfrm>
            <a:off x="4688431" y="952670"/>
            <a:ext cx="67779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822960">
              <a:spcBef>
                <a:spcPct val="0"/>
              </a:spcBef>
            </a:pPr>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Жак–Ив Кусто (1910-1997)</a:t>
            </a:r>
          </a:p>
        </p:txBody>
      </p:sp>
      <p:sp>
        <p:nvSpPr>
          <p:cNvPr id="6" name="Rectangle 6"/>
          <p:cNvSpPr txBox="1">
            <a:spLocks noChangeArrowheads="1"/>
          </p:cNvSpPr>
          <p:nvPr/>
        </p:nvSpPr>
        <p:spPr>
          <a:xfrm>
            <a:off x="3241223" y="201782"/>
            <a:ext cx="6901152" cy="750888"/>
          </a:xfrm>
          <a:prstGeom prst="rect">
            <a:avLst/>
          </a:prstGeom>
        </p:spPr>
        <p:txBody>
          <a:bodyPr vert="horz" lIns="91440" tIns="45720" rIns="91440" bIns="45720" rtlCol="0" anchor="ctr">
            <a:no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sz="5400" b="1" dirty="0">
                <a:latin typeface="Times New Roman" pitchFamily="18" charset="0"/>
              </a:rPr>
              <a:t>Знаменитые люди</a:t>
            </a:r>
          </a:p>
        </p:txBody>
      </p:sp>
      <p:pic>
        <p:nvPicPr>
          <p:cNvPr id="7" name="Picture 4" descr="https://ds05.infourok.ru/uploads/ex/0d8e/00115f25-c91c55d7/img11.jpg"/>
          <p:cNvPicPr>
            <a:picLocks noChangeAspect="1" noChangeArrowheads="1"/>
          </p:cNvPicPr>
          <p:nvPr/>
        </p:nvPicPr>
        <p:blipFill rotWithShape="1">
          <a:blip r:embed="rId3">
            <a:extLst>
              <a:ext uri="{28A0092B-C50C-407E-A947-70E740481C1C}">
                <a14:useLocalDpi xmlns:a14="http://schemas.microsoft.com/office/drawing/2010/main" val="0"/>
              </a:ext>
            </a:extLst>
          </a:blip>
          <a:srcRect l="3196" t="5810" r="3131" b="62082"/>
          <a:stretch/>
        </p:blipFill>
        <p:spPr bwMode="auto">
          <a:xfrm>
            <a:off x="5312228" y="1660921"/>
            <a:ext cx="6705602" cy="266848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biografii.net/wp-content/uploads/2018/09/09_YEL2Jei.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5384512" y="4544043"/>
            <a:ext cx="1613447" cy="215126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op10a.ru/wp-content/uploads/2019/04/4-1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6498" y="4523835"/>
            <a:ext cx="2638483" cy="217147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https://shareslide.ru/img/thumbs/9d9f26a6ff208ab3b8280e55f62192f1-800x.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72" name="Picture 8" descr="https://ds05.infourok.ru/uploads/ex/01c4/0016be13-d07e7aa6/1/img5.jpg"/>
          <p:cNvPicPr>
            <a:picLocks noChangeAspect="1" noChangeArrowheads="1"/>
          </p:cNvPicPr>
          <p:nvPr/>
        </p:nvPicPr>
        <p:blipFill rotWithShape="1">
          <a:blip r:embed="rId6">
            <a:extLst>
              <a:ext uri="{28A0092B-C50C-407E-A947-70E740481C1C}">
                <a14:useLocalDpi xmlns:a14="http://schemas.microsoft.com/office/drawing/2010/main" val="0"/>
              </a:ext>
            </a:extLst>
          </a:blip>
          <a:srcRect l="51495" t="22350" r="2382" b="30423"/>
          <a:stretch/>
        </p:blipFill>
        <p:spPr bwMode="auto">
          <a:xfrm>
            <a:off x="9927771" y="4835903"/>
            <a:ext cx="2041142" cy="156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3119"/>
            <a:ext cx="10824148" cy="541322"/>
          </a:xfrm>
        </p:spPr>
        <p:txBody>
          <a:bodyPr>
            <a:noAutofit/>
          </a:bodyPr>
          <a:lstStyle/>
          <a:p>
            <a:r>
              <a:rPr lang="ru-RU" sz="6600" b="1" dirty="0">
                <a:latin typeface="Times New Roman" pitchFamily="18" charset="0"/>
                <a:cs typeface="Times New Roman" pitchFamily="18" charset="0"/>
              </a:rPr>
              <a:t>Это интересно!</a:t>
            </a:r>
          </a:p>
        </p:txBody>
      </p:sp>
      <p:sp>
        <p:nvSpPr>
          <p:cNvPr id="4" name="Прямоугольник 3"/>
          <p:cNvSpPr/>
          <p:nvPr/>
        </p:nvSpPr>
        <p:spPr>
          <a:xfrm>
            <a:off x="734008" y="967408"/>
            <a:ext cx="11181184" cy="5632311"/>
          </a:xfrm>
          <a:prstGeom prst="rect">
            <a:avLst/>
          </a:prstGeom>
        </p:spPr>
        <p:txBody>
          <a:bodyPr wrap="square">
            <a:spAutoFit/>
          </a:bodyPr>
          <a:lstStyle/>
          <a:p>
            <a:pPr algn="just"/>
            <a:r>
              <a:rPr lang="ru-RU" sz="2400" dirty="0">
                <a:latin typeface="Times New Roman" pitchFamily="18" charset="0"/>
                <a:cs typeface="Times New Roman" pitchFamily="18" charset="0"/>
              </a:rPr>
              <a:t>Французы не любят разговаривать на других языках, кроме французского.  Французы очень вежливые. Во Франции принято здороваться и прощаться даже в очереди. Французы не задерживаются на работе. В воскресенье все магазины закрыты.</a:t>
            </a:r>
          </a:p>
          <a:p>
            <a:pPr algn="just"/>
            <a:r>
              <a:rPr lang="ru-RU" sz="2400" dirty="0">
                <a:latin typeface="Times New Roman" pitchFamily="18" charset="0"/>
                <a:cs typeface="Times New Roman" pitchFamily="18" charset="0"/>
              </a:rPr>
              <a:t> В воскресенье и понедельник закрыты все банки.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Французы любят мясо. Франция – крупнейший в мире импортер лягушек. Но французы не едят лягушек, это деликатес для туристов. Мясо лягушек низкокалорийное, напоминает по вкусу куриное. Во Франции после концертов артистам не дарят цветы (в театре, опере и т.д.). Во Франции государство платит пособие даже на содержание собак. В среднем, французы спят около 9 часов в сутки. Обеденный перерыв во многих компаниях – с 12 до 14 часов. Французы ВСЕГДА опаздывают. Опоздание 15 минут – это норма общения и ведения дел. Прежде чем пригласить на обед хозяйка дома поинтересуется вашими вкусовыми пристрастиями. В гостях принято смотреть фотографии. Круассаны – это самая известная французская выпечка.</a:t>
            </a:r>
          </a:p>
        </p:txBody>
      </p:sp>
    </p:spTree>
    <p:extLst>
      <p:ext uri="{BB962C8B-B14F-4D97-AF65-F5344CB8AC3E}">
        <p14:creationId xmlns:p14="http://schemas.microsoft.com/office/powerpoint/2010/main" val="401287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816429" y="456818"/>
            <a:ext cx="10823510" cy="750888"/>
          </a:xfrm>
          <a:prstGeom prst="rect">
            <a:avLst/>
          </a:prstGeom>
        </p:spPr>
        <p:txBody>
          <a:bodyPr vert="horz" lIns="91440" tIns="45720" rIns="91440" bIns="45720" rtlCol="0" anchor="ctr">
            <a:no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sz="5400" b="1" dirty="0">
                <a:latin typeface="Times New Roman" pitchFamily="18" charset="0"/>
              </a:rPr>
              <a:t>Работа в печатной тетради</a:t>
            </a:r>
          </a:p>
        </p:txBody>
      </p:sp>
      <p:sp>
        <p:nvSpPr>
          <p:cNvPr id="3" name="TextBox 2"/>
          <p:cNvSpPr txBox="1"/>
          <p:nvPr/>
        </p:nvSpPr>
        <p:spPr>
          <a:xfrm>
            <a:off x="2827176" y="1838130"/>
            <a:ext cx="7268546" cy="1107996"/>
          </a:xfrm>
          <a:prstGeom prst="rect">
            <a:avLst/>
          </a:prstGeom>
          <a:noFill/>
        </p:spPr>
        <p:txBody>
          <a:bodyPr wrap="square" rtlCol="0">
            <a:spAutoFit/>
          </a:bodyPr>
          <a:lstStyle/>
          <a:p>
            <a:pPr algn="ctr"/>
            <a:r>
              <a:rPr lang="ru-RU" sz="6600" b="1" dirty="0">
                <a:latin typeface="Times New Roman" pitchFamily="18" charset="0"/>
                <a:cs typeface="Times New Roman" pitchFamily="18" charset="0"/>
              </a:rPr>
              <a:t>С. 79 №2</a:t>
            </a:r>
          </a:p>
        </p:txBody>
      </p:sp>
    </p:spTree>
    <p:extLst>
      <p:ext uri="{BB962C8B-B14F-4D97-AF65-F5344CB8AC3E}">
        <p14:creationId xmlns:p14="http://schemas.microsoft.com/office/powerpoint/2010/main" val="251367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4581" y="355374"/>
            <a:ext cx="8182946" cy="3046988"/>
          </a:xfrm>
          <a:prstGeom prst="rect">
            <a:avLst/>
          </a:prstGeom>
        </p:spPr>
        <p:txBody>
          <a:bodyPr wrap="square">
            <a:spAutoFit/>
          </a:bodyPr>
          <a:lstStyle/>
          <a:p>
            <a:pPr algn="ctr">
              <a:buNone/>
            </a:pPr>
            <a:r>
              <a:rPr lang="ru-RU" sz="4800" dirty="0">
                <a:latin typeface="Times New Roman" pitchFamily="18" charset="0"/>
                <a:cs typeface="Times New Roman" pitchFamily="18" charset="0"/>
              </a:rPr>
              <a:t>Ну-ка проверь, дружок,</a:t>
            </a:r>
          </a:p>
          <a:p>
            <a:pPr algn="ctr">
              <a:buNone/>
            </a:pPr>
            <a:r>
              <a:rPr lang="ru-RU" sz="4800" dirty="0">
                <a:latin typeface="Times New Roman" pitchFamily="18" charset="0"/>
                <a:cs typeface="Times New Roman" pitchFamily="18" charset="0"/>
              </a:rPr>
              <a:t>Ты готов начать урок?</a:t>
            </a:r>
          </a:p>
          <a:p>
            <a:pPr algn="ctr">
              <a:buNone/>
            </a:pPr>
            <a:r>
              <a:rPr lang="en-US" sz="4800" dirty="0">
                <a:latin typeface="Times New Roman" pitchFamily="18" charset="0"/>
                <a:cs typeface="Times New Roman" pitchFamily="18" charset="0"/>
              </a:rPr>
              <a:t>    </a:t>
            </a:r>
            <a:r>
              <a:rPr lang="ru-RU" sz="4800" dirty="0">
                <a:latin typeface="Times New Roman" pitchFamily="18" charset="0"/>
                <a:cs typeface="Times New Roman" pitchFamily="18" charset="0"/>
              </a:rPr>
              <a:t>Будь внимателен, дружок</a:t>
            </a:r>
          </a:p>
          <a:p>
            <a:pPr algn="ctr">
              <a:buNone/>
            </a:pPr>
            <a:r>
              <a:rPr lang="ru-RU" sz="4800" dirty="0">
                <a:latin typeface="Times New Roman" pitchFamily="18" charset="0"/>
                <a:cs typeface="Times New Roman" pitchFamily="18" charset="0"/>
              </a:rPr>
              <a:t>Будет важен наш урок!</a:t>
            </a:r>
          </a:p>
        </p:txBody>
      </p:sp>
      <p:pic>
        <p:nvPicPr>
          <p:cNvPr id="4098" name="Picture 2" descr="https://avatars.mds.yandex.net/get-zen_doc/3443049/pub_604743f444edc66681c5bd93_6047874344edc666815680bd/scale_120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566314" y="3255152"/>
            <a:ext cx="4219480" cy="421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82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4.infourok.ru/uploads/ex/1019/000651a8-da64b451/img2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611" b="54306" l="9375" r="27500"/>
                    </a14:imgEffect>
                  </a14:imgLayer>
                </a14:imgProps>
              </a:ext>
              <a:ext uri="{28A0092B-C50C-407E-A947-70E740481C1C}">
                <a14:useLocalDpi xmlns:a14="http://schemas.microsoft.com/office/drawing/2010/main" val="0"/>
              </a:ext>
            </a:extLst>
          </a:blip>
          <a:srcRect l="11054" t="32340" r="70477" b="43852"/>
          <a:stretch/>
        </p:blipFill>
        <p:spPr bwMode="auto">
          <a:xfrm>
            <a:off x="1436913" y="1298455"/>
            <a:ext cx="1688841" cy="1632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5714" y="1930145"/>
            <a:ext cx="8117633" cy="646331"/>
          </a:xfrm>
          <a:prstGeom prst="rect">
            <a:avLst/>
          </a:prstGeom>
          <a:noFill/>
        </p:spPr>
        <p:txBody>
          <a:bodyPr wrap="square" rtlCol="0">
            <a:spAutoFit/>
          </a:bodyPr>
          <a:lstStyle/>
          <a:p>
            <a:r>
              <a:rPr lang="ru-RU" sz="3600" b="1" dirty="0">
                <a:latin typeface="Times New Roman" pitchFamily="18" charset="0"/>
                <a:cs typeface="Times New Roman" pitchFamily="18" charset="0"/>
              </a:rPr>
              <a:t>Я узнала много нового и интересного</a:t>
            </a:r>
          </a:p>
        </p:txBody>
      </p:sp>
      <p:sp>
        <p:nvSpPr>
          <p:cNvPr id="4" name="TextBox 3"/>
          <p:cNvSpPr txBox="1"/>
          <p:nvPr/>
        </p:nvSpPr>
        <p:spPr>
          <a:xfrm>
            <a:off x="3265714" y="3715520"/>
            <a:ext cx="8117633" cy="646331"/>
          </a:xfrm>
          <a:prstGeom prst="rect">
            <a:avLst/>
          </a:prstGeom>
          <a:noFill/>
        </p:spPr>
        <p:txBody>
          <a:bodyPr wrap="square" rtlCol="0">
            <a:spAutoFit/>
          </a:bodyPr>
          <a:lstStyle/>
          <a:p>
            <a:r>
              <a:rPr lang="ru-RU" sz="3600" b="1" dirty="0">
                <a:latin typeface="Times New Roman" pitchFamily="18" charset="0"/>
                <a:cs typeface="Times New Roman" pitchFamily="18" charset="0"/>
              </a:rPr>
              <a:t>Я об этом знала, но было интересно</a:t>
            </a:r>
          </a:p>
        </p:txBody>
      </p:sp>
      <p:sp>
        <p:nvSpPr>
          <p:cNvPr id="5" name="TextBox 4"/>
          <p:cNvSpPr txBox="1"/>
          <p:nvPr/>
        </p:nvSpPr>
        <p:spPr>
          <a:xfrm>
            <a:off x="3368351" y="5501951"/>
            <a:ext cx="7939044" cy="646331"/>
          </a:xfrm>
          <a:prstGeom prst="rect">
            <a:avLst/>
          </a:prstGeom>
          <a:noFill/>
        </p:spPr>
        <p:txBody>
          <a:bodyPr wrap="square" rtlCol="0">
            <a:spAutoFit/>
          </a:bodyPr>
          <a:lstStyle/>
          <a:p>
            <a:r>
              <a:rPr lang="ru-RU" sz="3600" b="1" dirty="0">
                <a:latin typeface="Times New Roman" pitchFamily="18" charset="0"/>
                <a:cs typeface="Times New Roman" pitchFamily="18" charset="0"/>
              </a:rPr>
              <a:t>Мне было неинтересно.</a:t>
            </a:r>
          </a:p>
        </p:txBody>
      </p:sp>
      <p:pic>
        <p:nvPicPr>
          <p:cNvPr id="7" name="Picture 2" descr="https://ds04.infourok.ru/uploads/ex/1019/000651a8-da64b451/img28.jp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9028" b="75139" l="11875" r="27500"/>
                    </a14:imgEffect>
                  </a14:imgLayer>
                </a14:imgProps>
              </a:ext>
              <a:ext uri="{28A0092B-C50C-407E-A947-70E740481C1C}">
                <a14:useLocalDpi xmlns:a14="http://schemas.microsoft.com/office/drawing/2010/main" val="0"/>
              </a:ext>
            </a:extLst>
          </a:blip>
          <a:srcRect l="10238" t="50000" r="71293" b="27126"/>
          <a:stretch/>
        </p:blipFill>
        <p:spPr bwMode="auto">
          <a:xfrm>
            <a:off x="1436912" y="2931167"/>
            <a:ext cx="1688841" cy="1568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ds04.infourok.ru/uploads/ex/1019/000651a8-da64b451/img28.jpg"/>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9028" b="97222" l="10313" r="28542"/>
                    </a14:imgEffect>
                  </a14:imgLayer>
                </a14:imgProps>
              </a:ext>
              <a:ext uri="{28A0092B-C50C-407E-A947-70E740481C1C}">
                <a14:useLocalDpi xmlns:a14="http://schemas.microsoft.com/office/drawing/2010/main" val="0"/>
              </a:ext>
            </a:extLst>
          </a:blip>
          <a:srcRect l="11054" t="74378" r="70477" b="3581"/>
          <a:stretch/>
        </p:blipFill>
        <p:spPr bwMode="auto">
          <a:xfrm>
            <a:off x="1436911" y="4998098"/>
            <a:ext cx="1688841" cy="1511559"/>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id="{3D35E073-2E55-4ABF-BDEB-19C74597E100}"/>
              </a:ext>
            </a:extLst>
          </p:cNvPr>
          <p:cNvSpPr txBox="1">
            <a:spLocks/>
          </p:cNvSpPr>
          <p:nvPr/>
        </p:nvSpPr>
        <p:spPr>
          <a:xfrm>
            <a:off x="1617238" y="205273"/>
            <a:ext cx="9643675" cy="1061400"/>
          </a:xfrm>
          <a:prstGeom prst="rect">
            <a:avLst/>
          </a:prstGeom>
        </p:spPr>
        <p:txBody>
          <a:bodyPr vert="horz" lIns="91440" tIns="45720" rIns="91440" bIns="45720" rtlCol="0" anchor="b">
            <a:norm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6000" kern="1200">
                <a:solidFill>
                  <a:srgbClr val="7A2A35"/>
                </a:solidFill>
                <a:latin typeface="Arial Black" panose="020B0A04020102020204" pitchFamily="34" charset="0"/>
                <a:ea typeface="+mj-ea"/>
                <a:cs typeface="Arial" panose="020B0604020202020204" pitchFamily="34" charset="0"/>
              </a:defRPr>
            </a:lvl1pPr>
          </a:lstStyle>
          <a:p>
            <a:r>
              <a:rPr lang="ru-RU" sz="6600" b="1" dirty="0">
                <a:effectLst>
                  <a:outerShdw blurRad="38100" dist="38100" dir="2700000" algn="tl">
                    <a:srgbClr val="000000">
                      <a:alpha val="43137"/>
                    </a:srgbClr>
                  </a:outerShdw>
                </a:effectLst>
                <a:latin typeface="Times New Roman" pitchFamily="18" charset="0"/>
                <a:cs typeface="Times New Roman" pitchFamily="18" charset="0"/>
              </a:rPr>
              <a:t>Рефлексия</a:t>
            </a:r>
          </a:p>
        </p:txBody>
      </p:sp>
    </p:spTree>
    <p:extLst>
      <p:ext uri="{BB962C8B-B14F-4D97-AF65-F5344CB8AC3E}">
        <p14:creationId xmlns:p14="http://schemas.microsoft.com/office/powerpoint/2010/main" val="2513672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resent5.com/presentation/-104136487_437579625/image-1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37" b="100000" l="48229" r="85104"/>
                    </a14:imgEffect>
                  </a14:imgLayer>
                </a14:imgProps>
              </a:ext>
              <a:ext uri="{28A0092B-C50C-407E-A947-70E740481C1C}">
                <a14:useLocalDpi xmlns:a14="http://schemas.microsoft.com/office/drawing/2010/main" val="0"/>
              </a:ext>
            </a:extLst>
          </a:blip>
          <a:srcRect l="47346" r="13572"/>
          <a:stretch/>
        </p:blipFill>
        <p:spPr bwMode="auto">
          <a:xfrm>
            <a:off x="1978089" y="302628"/>
            <a:ext cx="4226767" cy="6083567"/>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a:extLst>
              <a:ext uri="{FF2B5EF4-FFF2-40B4-BE49-F238E27FC236}">
                <a16:creationId xmlns:a16="http://schemas.microsoft.com/office/drawing/2014/main" id="{3D35E073-2E55-4ABF-BDEB-19C74597E100}"/>
              </a:ext>
            </a:extLst>
          </p:cNvPr>
          <p:cNvSpPr txBox="1">
            <a:spLocks/>
          </p:cNvSpPr>
          <p:nvPr/>
        </p:nvSpPr>
        <p:spPr>
          <a:xfrm>
            <a:off x="5225143" y="1819469"/>
            <a:ext cx="6186196" cy="3769568"/>
          </a:xfrm>
          <a:prstGeom prst="rect">
            <a:avLst/>
          </a:prstGeom>
        </p:spPr>
        <p:txBody>
          <a:bodyPr vert="horz" lIns="91440" tIns="45720" rIns="91440" bIns="45720" rtlCol="0" anchor="b">
            <a:norm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6000" kern="1200">
                <a:solidFill>
                  <a:srgbClr val="7A2A35"/>
                </a:solidFill>
                <a:latin typeface="Arial Black" panose="020B0A04020102020204" pitchFamily="34" charset="0"/>
                <a:ea typeface="+mj-ea"/>
                <a:cs typeface="Arial" panose="020B0604020202020204" pitchFamily="34" charset="0"/>
              </a:defRPr>
            </a:lvl1pPr>
          </a:lstStyle>
          <a:p>
            <a:r>
              <a:rPr lang="ru-RU" sz="6600" b="1" dirty="0">
                <a:effectLst>
                  <a:outerShdw blurRad="38100" dist="38100" dir="2700000" algn="tl">
                    <a:srgbClr val="000000">
                      <a:alpha val="43137"/>
                    </a:srgbClr>
                  </a:outerShdw>
                </a:effectLst>
                <a:latin typeface="Times New Roman" pitchFamily="18" charset="0"/>
                <a:cs typeface="Times New Roman" pitchFamily="18" charset="0"/>
              </a:rPr>
              <a:t>СПАСИБО</a:t>
            </a:r>
          </a:p>
          <a:p>
            <a:r>
              <a:rPr lang="ru-RU" sz="6600" b="1" dirty="0">
                <a:effectLst>
                  <a:outerShdw blurRad="38100" dist="38100" dir="2700000" algn="tl">
                    <a:srgbClr val="000000">
                      <a:alpha val="43137"/>
                    </a:srgbClr>
                  </a:outerShdw>
                </a:effectLst>
                <a:latin typeface="Times New Roman" pitchFamily="18" charset="0"/>
                <a:cs typeface="Times New Roman" pitchFamily="18" charset="0"/>
              </a:rPr>
              <a:t>за работу</a:t>
            </a:r>
          </a:p>
          <a:p>
            <a:r>
              <a:rPr lang="ru-RU" sz="6600" b="1" dirty="0">
                <a:effectLst>
                  <a:outerShdw blurRad="38100" dist="38100" dir="2700000" algn="tl">
                    <a:srgbClr val="000000">
                      <a:alpha val="43137"/>
                    </a:srgbClr>
                  </a:outerShdw>
                </a:effectLst>
                <a:latin typeface="Times New Roman" pitchFamily="18" charset="0"/>
                <a:cs typeface="Times New Roman" pitchFamily="18" charset="0"/>
              </a:rPr>
              <a:t>на уроке!</a:t>
            </a:r>
          </a:p>
          <a:p>
            <a:endParaRPr lang="ru-RU" sz="4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1367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3D35E073-2E55-4ABF-BDEB-19C74597E100}"/>
              </a:ext>
            </a:extLst>
          </p:cNvPr>
          <p:cNvSpPr txBox="1">
            <a:spLocks/>
          </p:cNvSpPr>
          <p:nvPr/>
        </p:nvSpPr>
        <p:spPr>
          <a:xfrm>
            <a:off x="1956600" y="314742"/>
            <a:ext cx="9643675" cy="995209"/>
          </a:xfrm>
          <a:prstGeom prst="rect">
            <a:avLst/>
          </a:prstGeom>
        </p:spPr>
        <p:txBody>
          <a:bodyPr vert="horz" lIns="91440" tIns="45720" rIns="91440" bIns="45720" rtlCol="0" anchor="b">
            <a:normAutofit lnSpcReduction="10000"/>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6000" kern="1200">
                <a:solidFill>
                  <a:srgbClr val="7A2A35"/>
                </a:solidFill>
                <a:latin typeface="Arial Black" panose="020B0A04020102020204" pitchFamily="34" charset="0"/>
                <a:ea typeface="+mj-ea"/>
                <a:cs typeface="Arial" panose="020B0604020202020204" pitchFamily="34" charset="0"/>
              </a:defRPr>
            </a:lvl1pPr>
          </a:lstStyle>
          <a:p>
            <a:r>
              <a:rPr lang="ru-RU" sz="6600" b="1" dirty="0">
                <a:effectLst>
                  <a:outerShdw blurRad="38100" dist="38100" dir="2700000" algn="tl">
                    <a:srgbClr val="000000">
                      <a:alpha val="43137"/>
                    </a:srgbClr>
                  </a:outerShdw>
                </a:effectLst>
                <a:latin typeface="Times New Roman" pitchFamily="18" charset="0"/>
                <a:cs typeface="Times New Roman" pitchFamily="18" charset="0"/>
              </a:rPr>
              <a:t>Домашнее задание:</a:t>
            </a:r>
          </a:p>
        </p:txBody>
      </p:sp>
      <p:pic>
        <p:nvPicPr>
          <p:cNvPr id="1026" name="Picture 2" descr="https://phonoteka.org/uploads/posts/2021-05/1620175580_53-phonoteka_org-p-domashnee-zadanie-fon-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611" y="3957441"/>
            <a:ext cx="3284537" cy="2642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1780" y="1431963"/>
            <a:ext cx="7193901" cy="2308324"/>
          </a:xfrm>
          <a:prstGeom prst="rect">
            <a:avLst/>
          </a:prstGeom>
          <a:noFill/>
        </p:spPr>
        <p:txBody>
          <a:bodyPr wrap="square" rtlCol="0">
            <a:spAutoFit/>
          </a:bodyPr>
          <a:lstStyle/>
          <a:p>
            <a:pPr algn="ctr"/>
            <a:r>
              <a:rPr lang="ru-RU" sz="4800" b="1" dirty="0">
                <a:effectLst>
                  <a:outerShdw blurRad="38100" dist="38100" dir="2700000" algn="tl">
                    <a:srgbClr val="000000">
                      <a:alpha val="43137"/>
                    </a:srgbClr>
                  </a:outerShdw>
                </a:effectLst>
                <a:latin typeface="Times New Roman" pitchFamily="18" charset="0"/>
                <a:cs typeface="Times New Roman" pitchFamily="18" charset="0"/>
              </a:rPr>
              <a:t>У. с. 133-137</a:t>
            </a:r>
          </a:p>
          <a:p>
            <a:pPr algn="ctr"/>
            <a:r>
              <a:rPr lang="ru-RU" sz="4800" b="1" dirty="0">
                <a:effectLst>
                  <a:outerShdw blurRad="38100" dist="38100" dir="2700000" algn="tl">
                    <a:srgbClr val="000000">
                      <a:alpha val="43137"/>
                    </a:srgbClr>
                  </a:outerShdw>
                </a:effectLst>
                <a:latin typeface="Times New Roman" pitchFamily="18" charset="0"/>
                <a:cs typeface="Times New Roman" pitchFamily="18" charset="0"/>
              </a:rPr>
              <a:t>П/т. 73 – 83, все, что касается Франции</a:t>
            </a:r>
          </a:p>
        </p:txBody>
      </p:sp>
    </p:spTree>
    <p:extLst>
      <p:ext uri="{BB962C8B-B14F-4D97-AF65-F5344CB8AC3E}">
        <p14:creationId xmlns:p14="http://schemas.microsoft.com/office/powerpoint/2010/main" val="345018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ipbap.ru/wp-content/uploads/2018/01/a11-1536x14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3486" y="1062061"/>
            <a:ext cx="1729526" cy="1687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atherineasquithgallery.com/uploads/posts/2021-02/1614515439_116-p-bukvi-na-belom-fone-1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52" y="1074425"/>
            <a:ext cx="1623014" cy="1675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pinimg.com/736x/29/ab/6a/29ab6a9515d08c0d36301e7a34123f38--lucky-number-number-.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38" b="89946" l="10000" r="90000"/>
                    </a14:imgEffect>
                  </a14:imgLayer>
                </a14:imgProps>
              </a:ext>
              <a:ext uri="{28A0092B-C50C-407E-A947-70E740481C1C}">
                <a14:useLocalDpi xmlns:a14="http://schemas.microsoft.com/office/drawing/2010/main" val="0"/>
              </a:ext>
            </a:extLst>
          </a:blip>
          <a:srcRect/>
          <a:stretch>
            <a:fillRect/>
          </a:stretch>
        </p:blipFill>
        <p:spPr bwMode="auto">
          <a:xfrm>
            <a:off x="6372277" y="977745"/>
            <a:ext cx="1630203" cy="199971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https://memax.club/wp-content/uploads/2019/06/krasivye_detskie_bukvy_26_120627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https://memax.club/wp-content/uploads/2019/06/krasivye_detskie_bukvy_26_1206274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https://memax.club/wp-content/uploads/2019/06/krasivye_detskie_bukvy_26_12062745.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2" name="Picture 18" descr="https://avatars.mds.yandex.net/i?id=2a0000017a0fdbdadafe463c7385de134683-4054969-images-thumbs&amp;n=1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8265" t="22041" r="7551" b="13980"/>
          <a:stretch/>
        </p:blipFill>
        <p:spPr bwMode="auto">
          <a:xfrm>
            <a:off x="8332238" y="930944"/>
            <a:ext cx="2565918" cy="19500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clipartkey.com/mpngs/m/321-3217955_comma-background-transparent-title-comma.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7000" r="100000"/>
                    </a14:imgEffect>
                  </a14:imgLayer>
                </a14:imgProps>
              </a:ext>
              <a:ext uri="{28A0092B-C50C-407E-A947-70E740481C1C}">
                <a14:useLocalDpi xmlns:a14="http://schemas.microsoft.com/office/drawing/2010/main" val="0"/>
              </a:ext>
            </a:extLst>
          </a:blip>
          <a:srcRect/>
          <a:stretch>
            <a:fillRect/>
          </a:stretch>
        </p:blipFill>
        <p:spPr bwMode="auto">
          <a:xfrm>
            <a:off x="5673012" y="772495"/>
            <a:ext cx="1158057" cy="109758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2008305" y="4041637"/>
            <a:ext cx="9440771" cy="1950098"/>
            <a:chOff x="1605357" y="3916702"/>
            <a:chExt cx="9440771" cy="1950098"/>
          </a:xfrm>
        </p:grpSpPr>
        <p:pic>
          <p:nvPicPr>
            <p:cNvPr id="17" name="Picture 2" descr="https://bipbap.ru/wp-content/uploads/2018/01/a11-1536x14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9004" y="4041637"/>
              <a:ext cx="1729526" cy="16878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therineasquithgallery.com/uploads/posts/2021-02/1614515439_116-p-bukvi-na-belom-fone-1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357" y="4054001"/>
              <a:ext cx="1623014" cy="167550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atherineasquithgallery.com/uploads/posts/2021-02/1614515484_155-p-bukvi-na-belom-fone-15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8691" y="4054001"/>
              <a:ext cx="1751519" cy="167550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i.pinimg.com/originals/b1/88/e8/b188e82a5b9b54779b728bb77d57e84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68098" y="4041637"/>
              <a:ext cx="1394129" cy="1673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avatars.mds.yandex.net/i?id=2a0000017a0fdbdadafe463c7385de134683-4054969-images-thumbs&amp;n=1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8265" t="22041" r="7551" b="13980"/>
            <a:stretch/>
          </p:blipFill>
          <p:spPr bwMode="auto">
            <a:xfrm>
              <a:off x="8480210" y="3916702"/>
              <a:ext cx="2565918" cy="19500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09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ChangeArrowheads="1"/>
          </p:cNvSpPr>
          <p:nvPr>
            <p:ph type="title"/>
          </p:nvPr>
        </p:nvSpPr>
        <p:spPr>
          <a:xfrm>
            <a:off x="3186405" y="103060"/>
            <a:ext cx="6118225" cy="750888"/>
          </a:xfrm>
        </p:spPr>
        <p:txBody>
          <a:bodyPr/>
          <a:lstStyle/>
          <a:p>
            <a:pPr algn="ctr"/>
            <a:r>
              <a:rPr lang="ru-RU" sz="4800" b="1" dirty="0">
                <a:latin typeface="Times New Roman" pitchFamily="18" charset="0"/>
                <a:cs typeface="Times New Roman" pitchFamily="18" charset="0"/>
              </a:rPr>
              <a:t>Карта Франции</a:t>
            </a:r>
          </a:p>
        </p:txBody>
      </p:sp>
      <p:pic>
        <p:nvPicPr>
          <p:cNvPr id="3" name="Picture 7" descr="map"/>
          <p:cNvPicPr>
            <a:picLocks noChangeAspect="1" noChangeArrowheads="1"/>
          </p:cNvPicPr>
          <p:nvPr/>
        </p:nvPicPr>
        <p:blipFill>
          <a:blip r:embed="rId2"/>
          <a:srcRect/>
          <a:stretch>
            <a:fillRect/>
          </a:stretch>
        </p:blipFill>
        <p:spPr bwMode="auto">
          <a:xfrm>
            <a:off x="649104" y="916833"/>
            <a:ext cx="6278249" cy="5591227"/>
          </a:xfrm>
          <a:prstGeom prst="rect">
            <a:avLst/>
          </a:prstGeom>
          <a:noFill/>
          <a:ln w="28575">
            <a:solidFill>
              <a:schemeClr val="bg1">
                <a:lumMod val="65000"/>
              </a:schemeClr>
            </a:solidFill>
            <a:miter lim="800000"/>
            <a:headEnd/>
            <a:tailEnd/>
          </a:ln>
        </p:spPr>
      </p:pic>
      <p:sp>
        <p:nvSpPr>
          <p:cNvPr id="7" name="Овал 6"/>
          <p:cNvSpPr/>
          <p:nvPr/>
        </p:nvSpPr>
        <p:spPr>
          <a:xfrm>
            <a:off x="3788229" y="2491385"/>
            <a:ext cx="1045028" cy="5599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072603" y="865513"/>
            <a:ext cx="4935893" cy="5693866"/>
          </a:xfrm>
          <a:prstGeom prst="rect">
            <a:avLst/>
          </a:prstGeom>
        </p:spPr>
        <p:txBody>
          <a:bodyPr wrap="square">
            <a:spAutoFit/>
          </a:bodyPr>
          <a:lstStyle/>
          <a:p>
            <a:pPr algn="ctr" defTabSz="822960"/>
            <a:r>
              <a:rPr lang="ru-RU" sz="2800" b="1" dirty="0">
                <a:solidFill>
                  <a:prstClr val="black"/>
                </a:solidFill>
                <a:latin typeface="Times New Roman" pitchFamily="18" charset="0"/>
                <a:cs typeface="Times New Roman" pitchFamily="18" charset="0"/>
              </a:rPr>
              <a:t>Франция- большое государство в западной части Европы.</a:t>
            </a:r>
          </a:p>
          <a:p>
            <a:pPr algn="ctr" defTabSz="822960"/>
            <a:r>
              <a:rPr lang="ru-RU" sz="2800" b="1" dirty="0">
                <a:solidFill>
                  <a:prstClr val="black"/>
                </a:solidFill>
                <a:latin typeface="Times New Roman" pitchFamily="18" charset="0"/>
                <a:cs typeface="Times New Roman" pitchFamily="18" charset="0"/>
              </a:rPr>
              <a:t>Граничит с Бельгией, Люксембургом, Германией, Швейцарией, Италией, Монако, Испанией. </a:t>
            </a:r>
          </a:p>
          <a:p>
            <a:pPr algn="ctr" defTabSz="822960"/>
            <a:r>
              <a:rPr lang="ru-RU" sz="2800" b="1" dirty="0">
                <a:solidFill>
                  <a:prstClr val="black"/>
                </a:solidFill>
                <a:latin typeface="Times New Roman" pitchFamily="18" charset="0"/>
                <a:cs typeface="Times New Roman" pitchFamily="18" charset="0"/>
              </a:rPr>
              <a:t>Омывается 4 водными пространствами: Ла-Манш, Атлантический океан, Северное море и Средиземное море. </a:t>
            </a:r>
          </a:p>
          <a:p>
            <a:pPr algn="ctr" defTabSz="822960"/>
            <a:r>
              <a:rPr lang="ru-RU" sz="2800" b="1" dirty="0">
                <a:solidFill>
                  <a:prstClr val="black"/>
                </a:solidFill>
                <a:latin typeface="Times New Roman" pitchFamily="18" charset="0"/>
                <a:cs typeface="Times New Roman" pitchFamily="18" charset="0"/>
              </a:rPr>
              <a:t>Столица- город Париж.</a:t>
            </a:r>
          </a:p>
        </p:txBody>
      </p:sp>
    </p:spTree>
    <p:extLst>
      <p:ext uri="{BB962C8B-B14F-4D97-AF65-F5344CB8AC3E}">
        <p14:creationId xmlns:p14="http://schemas.microsoft.com/office/powerpoint/2010/main" val="251367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aveltimes.ru/wp-content/uploads/2021/12/pari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674" y="734482"/>
            <a:ext cx="9525000" cy="5953125"/>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3250061" y="-16405"/>
            <a:ext cx="6118225" cy="750888"/>
          </a:xfrm>
          <a:prstGeom prst="rect">
            <a:avLst/>
          </a:prstGeom>
        </p:spPr>
        <p:txBody>
          <a:bodyPr vert="horz" lIns="91440" tIns="45720" rIns="91440" bIns="45720" rtlCol="0" anchor="ctr">
            <a:norm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b="1" dirty="0">
                <a:latin typeface="Times New Roman" pitchFamily="18" charset="0"/>
              </a:rPr>
              <a:t>Столица - Париж</a:t>
            </a:r>
          </a:p>
        </p:txBody>
      </p:sp>
    </p:spTree>
    <p:extLst>
      <p:ext uri="{BB962C8B-B14F-4D97-AF65-F5344CB8AC3E}">
        <p14:creationId xmlns:p14="http://schemas.microsoft.com/office/powerpoint/2010/main" val="251367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517" y="158474"/>
            <a:ext cx="4609323" cy="746596"/>
          </a:xfrm>
        </p:spPr>
        <p:txBody>
          <a:bodyPr>
            <a:noAutofit/>
          </a:bodyPr>
          <a:lstStyle/>
          <a:p>
            <a:r>
              <a:rPr lang="ru-RU" sz="6000" b="1" dirty="0">
                <a:effectLst>
                  <a:outerShdw blurRad="38100" dist="38100" dir="2700000" algn="tl">
                    <a:srgbClr val="000000">
                      <a:alpha val="43137"/>
                    </a:srgbClr>
                  </a:outerShdw>
                </a:effectLst>
                <a:latin typeface="Times New Roman" pitchFamily="18" charset="0"/>
                <a:cs typeface="Times New Roman" pitchFamily="18" charset="0"/>
              </a:rPr>
              <a:t>Франция</a:t>
            </a:r>
          </a:p>
        </p:txBody>
      </p:sp>
      <p:pic>
        <p:nvPicPr>
          <p:cNvPr id="5" name="Picture 2">
            <a:extLst>
              <a:ext uri="{FF2B5EF4-FFF2-40B4-BE49-F238E27FC236}">
                <a16:creationId xmlns:a16="http://schemas.microsoft.com/office/drawing/2014/main" id="{49E6C751-7C4E-4001-9D50-0B0D9CA676E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86723" y="2055408"/>
            <a:ext cx="3985990" cy="3452015"/>
          </a:xfrm>
          <a:prstGeom prst="rect">
            <a:avLst/>
          </a:prstGeom>
          <a:noFill/>
          <a:ln w="28575">
            <a:solidFill>
              <a:schemeClr val="bg1">
                <a:lumMod val="50000"/>
              </a:schemeClr>
            </a:solidFill>
          </a:ln>
        </p:spPr>
      </p:pic>
      <p:pic>
        <p:nvPicPr>
          <p:cNvPr id="6" name="Picture 2">
            <a:extLst>
              <a:ext uri="{FF2B5EF4-FFF2-40B4-BE49-F238E27FC236}">
                <a16:creationId xmlns:a16="http://schemas.microsoft.com/office/drawing/2014/main" id="{49E6C751-7C4E-4001-9D50-0B0D9CA676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431812" y="1465859"/>
            <a:ext cx="2864498" cy="1611280"/>
          </a:xfrm>
          <a:prstGeom prst="rect">
            <a:avLst/>
          </a:prstGeom>
          <a:noFill/>
          <a:ln w="28575">
            <a:solidFill>
              <a:schemeClr val="bg1">
                <a:lumMod val="50000"/>
              </a:schemeClr>
            </a:solidFill>
          </a:ln>
        </p:spPr>
      </p:pic>
      <p:sp>
        <p:nvSpPr>
          <p:cNvPr id="8" name="Скругленный прямоугольник 7"/>
          <p:cNvSpPr/>
          <p:nvPr/>
        </p:nvSpPr>
        <p:spPr>
          <a:xfrm>
            <a:off x="1147681" y="681135"/>
            <a:ext cx="4264074" cy="12977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tx1"/>
              </a:solidFill>
              <a:latin typeface="Times New Roman" pitchFamily="18" charset="0"/>
              <a:cs typeface="Times New Roman" pitchFamily="18" charset="0"/>
            </a:endParaRPr>
          </a:p>
          <a:p>
            <a:pPr algn="ctr"/>
            <a:r>
              <a:rPr lang="ru-RU" sz="2800" b="1" dirty="0">
                <a:solidFill>
                  <a:schemeClr val="tx1"/>
                </a:solidFill>
                <a:latin typeface="Times New Roman" pitchFamily="18" charset="0"/>
                <a:cs typeface="Times New Roman" pitchFamily="18" charset="0"/>
              </a:rPr>
              <a:t>Глава государства</a:t>
            </a:r>
          </a:p>
          <a:p>
            <a:pPr algn="ctr" defTabSz="822960"/>
            <a:r>
              <a:rPr lang="ru-RU" sz="2800" b="1" dirty="0">
                <a:solidFill>
                  <a:schemeClr val="tx1"/>
                </a:solidFill>
                <a:latin typeface="Times New Roman" pitchFamily="18" charset="0"/>
                <a:cs typeface="Times New Roman" pitchFamily="18" charset="0"/>
              </a:rPr>
              <a:t>Президент</a:t>
            </a:r>
          </a:p>
          <a:p>
            <a:pPr algn="ctr" defTabSz="822960"/>
            <a:r>
              <a:rPr lang="ru-RU" sz="2800" b="1" dirty="0">
                <a:solidFill>
                  <a:schemeClr val="tx1"/>
                </a:solidFill>
                <a:latin typeface="Times New Roman" pitchFamily="18" charset="0"/>
                <a:cs typeface="Times New Roman" pitchFamily="18" charset="0"/>
              </a:rPr>
              <a:t> Эммануэль </a:t>
            </a:r>
            <a:r>
              <a:rPr lang="ru-RU" sz="2800" b="1" dirty="0" err="1">
                <a:solidFill>
                  <a:schemeClr val="tx1"/>
                </a:solidFill>
                <a:latin typeface="Times New Roman" pitchFamily="18" charset="0"/>
                <a:cs typeface="Times New Roman" pitchFamily="18" charset="0"/>
              </a:rPr>
              <a:t>Макрон</a:t>
            </a:r>
            <a:endParaRPr lang="ru-RU" sz="2800" b="1" dirty="0">
              <a:solidFill>
                <a:schemeClr val="tx1"/>
              </a:solidFill>
              <a:latin typeface="Times New Roman" pitchFamily="18" charset="0"/>
              <a:cs typeface="Times New Roman" pitchFamily="18" charset="0"/>
            </a:endParaRPr>
          </a:p>
          <a:p>
            <a:pPr algn="ctr"/>
            <a:endParaRPr lang="ru-RU" sz="2800" b="1"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6344775" y="786221"/>
            <a:ext cx="5318490" cy="818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latin typeface="Times New Roman" pitchFamily="18" charset="0"/>
                <a:cs typeface="Times New Roman" pitchFamily="18" charset="0"/>
              </a:rPr>
              <a:t>Государственный флаг</a:t>
            </a:r>
          </a:p>
        </p:txBody>
      </p:sp>
      <p:sp>
        <p:nvSpPr>
          <p:cNvPr id="10" name="Скругленный прямоугольник 9"/>
          <p:cNvSpPr/>
          <p:nvPr/>
        </p:nvSpPr>
        <p:spPr>
          <a:xfrm>
            <a:off x="1208322" y="5537777"/>
            <a:ext cx="4142792" cy="12292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latin typeface="Times New Roman" pitchFamily="18" charset="0"/>
                <a:cs typeface="Times New Roman" pitchFamily="18" charset="0"/>
              </a:rPr>
              <a:t>Государственный язык</a:t>
            </a:r>
          </a:p>
          <a:p>
            <a:pPr algn="ctr"/>
            <a:r>
              <a:rPr lang="ru-RU" sz="2800" b="1" dirty="0">
                <a:solidFill>
                  <a:prstClr val="black"/>
                </a:solidFill>
                <a:latin typeface="Times New Roman" pitchFamily="18" charset="0"/>
                <a:cs typeface="Times New Roman" pitchFamily="18" charset="0"/>
              </a:rPr>
              <a:t>Французский </a:t>
            </a:r>
          </a:p>
        </p:txBody>
      </p:sp>
      <p:sp>
        <p:nvSpPr>
          <p:cNvPr id="3" name="Прямоугольник 2"/>
          <p:cNvSpPr/>
          <p:nvPr/>
        </p:nvSpPr>
        <p:spPr>
          <a:xfrm>
            <a:off x="5567264" y="3197136"/>
            <a:ext cx="6385249" cy="3477875"/>
          </a:xfrm>
          <a:prstGeom prst="rect">
            <a:avLst/>
          </a:prstGeom>
        </p:spPr>
        <p:txBody>
          <a:bodyPr wrap="square">
            <a:spAutoFit/>
          </a:bodyPr>
          <a:lstStyle/>
          <a:p>
            <a:pPr algn="just"/>
            <a:r>
              <a:rPr lang="ru-RU" sz="2000" dirty="0">
                <a:latin typeface="Times New Roman" pitchFamily="18" charset="0"/>
                <a:cs typeface="Times New Roman" pitchFamily="18" charset="0"/>
              </a:rPr>
              <a:t>Флаг Франции - является национальной эмблемой. Он состоит из трех вертикальных полос: синей, белой и красной.</a:t>
            </a:r>
          </a:p>
          <a:p>
            <a:pPr algn="just"/>
            <a:r>
              <a:rPr lang="ru-RU" sz="2000" b="1" u="sng" dirty="0">
                <a:latin typeface="Times New Roman" pitchFamily="18" charset="0"/>
                <a:cs typeface="Times New Roman" pitchFamily="18" charset="0"/>
              </a:rPr>
              <a:t>Красный цвет</a:t>
            </a:r>
            <a:r>
              <a:rPr lang="ru-RU" sz="2000" dirty="0">
                <a:latin typeface="Times New Roman" pitchFamily="18" charset="0"/>
                <a:cs typeface="Times New Roman" pitchFamily="18" charset="0"/>
              </a:rPr>
              <a:t> является символом огня домашнего очага. </a:t>
            </a:r>
          </a:p>
          <a:p>
            <a:pPr algn="just"/>
            <a:r>
              <a:rPr lang="ru-RU" sz="2000" b="1" i="1" dirty="0">
                <a:latin typeface="Times New Roman" pitchFamily="18" charset="0"/>
                <a:cs typeface="Times New Roman" pitchFamily="18" charset="0"/>
              </a:rPr>
              <a:t>Белый цвет</a:t>
            </a:r>
            <a:r>
              <a:rPr lang="ru-RU" sz="2000" dirty="0">
                <a:latin typeface="Times New Roman" pitchFamily="18" charset="0"/>
                <a:cs typeface="Times New Roman" pitchFamily="18" charset="0"/>
              </a:rPr>
              <a:t> считается символом Бога и его божественного порядка. </a:t>
            </a:r>
          </a:p>
          <a:p>
            <a:pPr algn="just"/>
            <a:r>
              <a:rPr lang="ru-RU" sz="2000" b="1" i="1" dirty="0">
                <a:latin typeface="Times New Roman" pitchFamily="18" charset="0"/>
                <a:cs typeface="Times New Roman" pitchFamily="18" charset="0"/>
              </a:rPr>
              <a:t>Синий цвет</a:t>
            </a:r>
            <a:r>
              <a:rPr lang="ru-RU" sz="2000" dirty="0">
                <a:latin typeface="Times New Roman" pitchFamily="18" charset="0"/>
                <a:cs typeface="Times New Roman" pitchFamily="18" charset="0"/>
              </a:rPr>
              <a:t> — символ святого </a:t>
            </a:r>
            <a:r>
              <a:rPr lang="ru-RU" sz="2000" dirty="0" err="1">
                <a:latin typeface="Times New Roman" pitchFamily="18" charset="0"/>
                <a:cs typeface="Times New Roman" pitchFamily="18" charset="0"/>
              </a:rPr>
              <a:t>Мартиния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Турского</a:t>
            </a:r>
            <a:r>
              <a:rPr lang="ru-RU" sz="2000" dirty="0">
                <a:latin typeface="Times New Roman" pitchFamily="18" charset="0"/>
                <a:cs typeface="Times New Roman" pitchFamily="18" charset="0"/>
              </a:rPr>
              <a:t>, являющегося покровителем Парижа. По легенде именно этот человек снял со своего плеча синий плащ и передал его нищему, чтобы тот не замерз от холода.</a:t>
            </a:r>
          </a:p>
        </p:txBody>
      </p:sp>
    </p:spTree>
    <p:extLst>
      <p:ext uri="{BB962C8B-B14F-4D97-AF65-F5344CB8AC3E}">
        <p14:creationId xmlns:p14="http://schemas.microsoft.com/office/powerpoint/2010/main" val="220462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807" y="746924"/>
            <a:ext cx="11094099" cy="1569660"/>
          </a:xfrm>
          <a:prstGeom prst="rect">
            <a:avLst/>
          </a:prstGeom>
        </p:spPr>
        <p:txBody>
          <a:bodyPr wrap="square">
            <a:spAutoFit/>
          </a:bodyPr>
          <a:lstStyle/>
          <a:p>
            <a:pPr algn="just"/>
            <a:r>
              <a:rPr lang="ru-RU" sz="2400" b="1" dirty="0">
                <a:latin typeface="Times New Roman" pitchFamily="18" charset="0"/>
                <a:cs typeface="Times New Roman" pitchFamily="18" charset="0"/>
              </a:rPr>
              <a:t>Является символом Парижа и одной из главных туристических достопримечательностей во Франции. Её высота составляет 321 метр, это примерно 70 –этажное здание. Была построена больше 100 лет назад. Ажурная, на вид кажется легкой, состоит из 15000 металлических деталей</a:t>
            </a:r>
            <a:endParaRPr lang="ru-RU" sz="2400" dirty="0"/>
          </a:p>
        </p:txBody>
      </p:sp>
      <p:pic>
        <p:nvPicPr>
          <p:cNvPr id="3" name="Picture 6" descr="https://get.wallhere.com/photo/longexposure-travel-bridge-Paris-France-tower-Tourism-water-Canon-reflections-canal-movement-eiffel-tourist-lee-1635mm-shannonrolfe-travelscape-aaronradford-bigstopper-5dmkiii-5d3-theofficialphotographers-10766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79" y="2452757"/>
            <a:ext cx="6411022" cy="4276102"/>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3682380" y="70680"/>
            <a:ext cx="6118225" cy="750888"/>
          </a:xfrm>
          <a:prstGeom prst="rect">
            <a:avLst/>
          </a:prstGeom>
        </p:spPr>
        <p:txBody>
          <a:bodyPr vert="horz" lIns="91440" tIns="45720" rIns="91440" bIns="45720" rtlCol="0" anchor="ctr">
            <a:normAutofit/>
            <a:scene3d>
              <a:camera prst="orthographicFront"/>
              <a:lightRig rig="sunset" dir="t"/>
            </a:scene3d>
            <a:sp3d extrusionH="57150" contourW="12700" prstMaterial="metal">
              <a:bevelT w="82550" h="38100" prst="coolSlant"/>
              <a:bevelB w="38100" h="38100"/>
              <a:contourClr>
                <a:srgbClr val="7A2A35"/>
              </a:contourClr>
            </a:sp3d>
          </a:bodyPr>
          <a:lstStyle>
            <a:lvl1pPr algn="ctr" defTabSz="914400" rtl="0" eaLnBrk="1" latinLnBrk="0" hangingPunct="1">
              <a:lnSpc>
                <a:spcPct val="90000"/>
              </a:lnSpc>
              <a:spcBef>
                <a:spcPct val="0"/>
              </a:spcBef>
              <a:buNone/>
              <a:defRPr sz="4800" kern="1200">
                <a:solidFill>
                  <a:srgbClr val="7A2A35"/>
                </a:solidFill>
                <a:latin typeface="Arial Black" panose="020B0A04020102020204" pitchFamily="34" charset="0"/>
                <a:ea typeface="+mj-ea"/>
                <a:cs typeface="Arial" panose="020B0604020202020204" pitchFamily="34" charset="0"/>
              </a:defRPr>
            </a:lvl1pPr>
          </a:lstStyle>
          <a:p>
            <a:r>
              <a:rPr lang="ru-RU" sz="4000" b="1" dirty="0">
                <a:latin typeface="Times New Roman" pitchFamily="18" charset="0"/>
              </a:rPr>
              <a:t>Эйфелева башня</a:t>
            </a:r>
          </a:p>
        </p:txBody>
      </p:sp>
      <p:pic>
        <p:nvPicPr>
          <p:cNvPr id="4104" name="Picture 8" descr="https://mota.ru/upload/resize/1280/1024/upload/wallpapers/source/2016/09/23/22/01/49860/mota.ru_2016092321-7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517" y="2452758"/>
            <a:ext cx="4579030" cy="4276102"/>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7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c.pics.livejournal.com/iterra_travel/72188446/42951/42951_900.jpg"/>
          <p:cNvPicPr>
            <a:picLocks noChangeAspect="1" noChangeArrowheads="1"/>
          </p:cNvPicPr>
          <p:nvPr/>
        </p:nvPicPr>
        <p:blipFill rotWithShape="1">
          <a:blip r:embed="rId2">
            <a:extLst>
              <a:ext uri="{28A0092B-C50C-407E-A947-70E740481C1C}">
                <a14:useLocalDpi xmlns:a14="http://schemas.microsoft.com/office/drawing/2010/main" val="0"/>
              </a:ext>
            </a:extLst>
          </a:blip>
          <a:srcRect b="2671"/>
          <a:stretch/>
        </p:blipFill>
        <p:spPr bwMode="auto">
          <a:xfrm>
            <a:off x="4599598" y="1777344"/>
            <a:ext cx="7382235" cy="4782076"/>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0" name="Picture 6" descr="http://static.esosedi.org/fiber/166579/fit/1400x1000/sobor_parizhskoy_bogomater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6" y="1777344"/>
            <a:ext cx="3811615" cy="4782076"/>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522514" y="153670"/>
            <a:ext cx="11571286" cy="2099535"/>
          </a:xfrm>
        </p:spPr>
        <p:txBody>
          <a:bodyPr>
            <a:normAutofit fontScale="90000"/>
          </a:bodyPr>
          <a:lstStyle/>
          <a:p>
            <a:pPr algn="just"/>
            <a:r>
              <a:rPr lang="ru-RU" sz="3600" dirty="0">
                <a:solidFill>
                  <a:schemeClr val="tx1"/>
                </a:solidFill>
                <a:latin typeface="Times New Roman" pitchFamily="18" charset="0"/>
                <a:cs typeface="Times New Roman" pitchFamily="18" charset="0"/>
              </a:rPr>
              <a:t>В центральной части города сохранилось одно из самых древних сооружений 12 века – </a:t>
            </a:r>
            <a:r>
              <a:rPr lang="ru-RU" sz="3600" b="1" dirty="0">
                <a:solidFill>
                  <a:srgbClr val="990000"/>
                </a:solidFill>
                <a:latin typeface="Times New Roman" pitchFamily="18" charset="0"/>
                <a:cs typeface="Times New Roman" pitchFamily="18" charset="0"/>
              </a:rPr>
              <a:t>собор Парижской Богоматери. </a:t>
            </a:r>
            <a:r>
              <a:rPr lang="ru-RU" sz="3600" dirty="0">
                <a:solidFill>
                  <a:schemeClr val="tx1"/>
                </a:solidFill>
                <a:latin typeface="Times New Roman" pitchFamily="18" charset="0"/>
                <a:cs typeface="Times New Roman" pitchFamily="18" charset="0"/>
              </a:rPr>
              <a:t>Главный католический собор Франции, который вмещает 10000 человек</a:t>
            </a:r>
            <a:br>
              <a:rPr lang="ru-RU" dirty="0"/>
            </a:br>
            <a:endParaRPr lang="ru-RU" dirty="0"/>
          </a:p>
        </p:txBody>
      </p:sp>
    </p:spTree>
    <p:extLst>
      <p:ext uri="{BB962C8B-B14F-4D97-AF65-F5344CB8AC3E}">
        <p14:creationId xmlns:p14="http://schemas.microsoft.com/office/powerpoint/2010/main" val="2513672991"/>
      </p:ext>
    </p:extLst>
  </p:cSld>
  <p:clrMapOvr>
    <a:masterClrMapping/>
  </p:clrMapOvr>
</p:sld>
</file>

<file path=ppt/theme/theme1.xml><?xml version="1.0" encoding="utf-8"?>
<a:theme xmlns:a="http://schemas.openxmlformats.org/drawingml/2006/main" name="+универсал2">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универсал1.potx" id="{FDBB0FB3-210D-4A66-9C57-4221D1EBB65A}" vid="{D3D6E0F1-C57E-4FBB-9F75-EA8DDBC5BF82}"/>
    </a:ext>
  </a:extLst>
</a:theme>
</file>

<file path=docProps/app.xml><?xml version="1.0" encoding="utf-8"?>
<Properties xmlns="http://schemas.openxmlformats.org/officeDocument/2006/extended-properties" xmlns:vt="http://schemas.openxmlformats.org/officeDocument/2006/docPropsVTypes">
  <Template>+универсал2</Template>
  <TotalTime>486</TotalTime>
  <Words>778</Words>
  <Application>Microsoft Office PowerPoint</Application>
  <PresentationFormat>Широкоэкранный</PresentationFormat>
  <Paragraphs>62</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Arial Black</vt:lpstr>
      <vt:lpstr>Calibri</vt:lpstr>
      <vt:lpstr>Comic Sans MS</vt:lpstr>
      <vt:lpstr>Times New Roman</vt:lpstr>
      <vt:lpstr>+универсал2</vt:lpstr>
      <vt:lpstr>ОКРУЖАЮЩИЙ МИР 3 класс</vt:lpstr>
      <vt:lpstr>Презентация PowerPoint</vt:lpstr>
      <vt:lpstr>Презентация PowerPoint</vt:lpstr>
      <vt:lpstr>Презентация PowerPoint</vt:lpstr>
      <vt:lpstr>Карта Франции</vt:lpstr>
      <vt:lpstr>Презентация PowerPoint</vt:lpstr>
      <vt:lpstr>Франция</vt:lpstr>
      <vt:lpstr>Презентация PowerPoint</vt:lpstr>
      <vt:lpstr>В центральной части города сохранилось одно из самых древних сооружений 12 века – собор Парижской Богоматери. Главный католический собор Франции, который вмещает 10000 человек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Это интересно!</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Универсальный</dc:title>
  <dc:creator>Эрика</dc:creator>
  <cp:lastModifiedBy>ПК</cp:lastModifiedBy>
  <cp:revision>32</cp:revision>
  <dcterms:created xsi:type="dcterms:W3CDTF">2020-05-21T08:34:07Z</dcterms:created>
  <dcterms:modified xsi:type="dcterms:W3CDTF">2025-05-12T08:01:40Z</dcterms:modified>
</cp:coreProperties>
</file>