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71" r:id="rId3"/>
    <p:sldId id="272" r:id="rId4"/>
    <p:sldId id="273" r:id="rId5"/>
    <p:sldId id="274" r:id="rId6"/>
    <p:sldId id="275" r:id="rId7"/>
    <p:sldId id="277" r:id="rId8"/>
    <p:sldId id="278" r:id="rId9"/>
    <p:sldId id="279" r:id="rId10"/>
    <p:sldId id="280" r:id="rId11"/>
    <p:sldId id="269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90" r:id="rId22"/>
    <p:sldId id="291" r:id="rId23"/>
    <p:sldId id="292" r:id="rId24"/>
    <p:sldId id="293" r:id="rId25"/>
    <p:sldId id="294" r:id="rId26"/>
    <p:sldId id="264" r:id="rId27"/>
    <p:sldId id="267" r:id="rId28"/>
    <p:sldId id="268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649A0-1C24-4DB4-A1FE-CD34A3932748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54A81-8926-4E5B-8BE3-D4AD578EC6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2946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649A0-1C24-4DB4-A1FE-CD34A3932748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54A81-8926-4E5B-8BE3-D4AD578EC6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323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649A0-1C24-4DB4-A1FE-CD34A3932748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54A81-8926-4E5B-8BE3-D4AD578EC6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3754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649A0-1C24-4DB4-A1FE-CD34A3932748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54A81-8926-4E5B-8BE3-D4AD578EC6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795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649A0-1C24-4DB4-A1FE-CD34A3932748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54A81-8926-4E5B-8BE3-D4AD578EC6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2903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649A0-1C24-4DB4-A1FE-CD34A3932748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54A81-8926-4E5B-8BE3-D4AD578EC6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591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649A0-1C24-4DB4-A1FE-CD34A3932748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54A81-8926-4E5B-8BE3-D4AD578EC6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4816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649A0-1C24-4DB4-A1FE-CD34A3932748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54A81-8926-4E5B-8BE3-D4AD578EC6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217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649A0-1C24-4DB4-A1FE-CD34A3932748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54A81-8926-4E5B-8BE3-D4AD578EC6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5946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649A0-1C24-4DB4-A1FE-CD34A3932748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54A81-8926-4E5B-8BE3-D4AD578EC6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5475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649A0-1C24-4DB4-A1FE-CD34A3932748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54A81-8926-4E5B-8BE3-D4AD578EC6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936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7649A0-1C24-4DB4-A1FE-CD34A3932748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154A81-8926-4E5B-8BE3-D4AD578EC6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2091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microsoft.com/office/2007/relationships/hdphoto" Target="../media/hdphoto4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microsoft.com/office/2007/relationships/hdphoto" Target="../media/hdphoto6.wdp"/><Relationship Id="rId5" Type="http://schemas.openxmlformats.org/officeDocument/2006/relationships/image" Target="../media/image16.png"/><Relationship Id="rId4" Type="http://schemas.microsoft.com/office/2007/relationships/hdphoto" Target="../media/hdphoto5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383971"/>
            <a:ext cx="5810224" cy="1785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543" y="2276871"/>
            <a:ext cx="3931071" cy="1634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243951" y="5949280"/>
            <a:ext cx="241764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_AlternaTitul3D" pitchFamily="34" charset="-52"/>
              </a:rPr>
              <a:t>Апрель, 2025</a:t>
            </a:r>
          </a:p>
        </p:txBody>
      </p:sp>
    </p:spTree>
    <p:extLst>
      <p:ext uri="{BB962C8B-B14F-4D97-AF65-F5344CB8AC3E}">
        <p14:creationId xmlns:p14="http://schemas.microsoft.com/office/powerpoint/2010/main" val="359646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1628800"/>
            <a:ext cx="6408712" cy="363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80000"/>
              </a:lnSpc>
              <a:buClr>
                <a:srgbClr val="99FF66"/>
              </a:buClr>
              <a:defRPr/>
            </a:pPr>
            <a:r>
              <a:rPr lang="ru-RU" sz="24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Родителям необходимо помнить, что в учении важна не столько отметка, сколько реальные знания и умения ученика, его трудолюбие, ответственность, потребность в получении новых знаний. </a:t>
            </a:r>
          </a:p>
          <a:p>
            <a:pPr lvl="0">
              <a:lnSpc>
                <a:spcPct val="80000"/>
              </a:lnSpc>
              <a:buClr>
                <a:srgbClr val="99FF66"/>
              </a:buClr>
              <a:defRPr/>
            </a:pPr>
            <a:r>
              <a:rPr lang="ru-RU" sz="24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К тому же следует учитывать, что успешность ребенка в учении определяется множеством факторов. Не последнюю роль среди них играет вера родителей в возможности своего ребенка, а также их способность оказать ему реальную помощь в учебе.</a:t>
            </a:r>
          </a:p>
        </p:txBody>
      </p:sp>
    </p:spTree>
    <p:extLst>
      <p:ext uri="{BB962C8B-B14F-4D97-AF65-F5344CB8AC3E}">
        <p14:creationId xmlns:p14="http://schemas.microsoft.com/office/powerpoint/2010/main" val="35556554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251520" y="3725101"/>
            <a:ext cx="7864588" cy="2418849"/>
            <a:chOff x="255741" y="3650905"/>
            <a:chExt cx="7864588" cy="2418849"/>
          </a:xfrm>
        </p:grpSpPr>
        <p:pic>
          <p:nvPicPr>
            <p:cNvPr id="2052" name="Picture 4" descr="https://res.cloudinary.com/teamhodl/image/upload/v1646193227/teamhodl_content/meta_fn4wzt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741" y="3913904"/>
              <a:ext cx="4145866" cy="2155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https://avatars.mds.yandex.net/i?id=8abe406ad7bb032c684cd209bf148861_l-9291521-images-thumbs&amp;n=1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>
                          <a14:foregroundMark x1="41889" y1="43333" x2="41889" y2="43333"/>
                          <a14:foregroundMark x1="70556" y1="44222" x2="70556" y2="44222"/>
                          <a14:foregroundMark x1="63222" y1="45778" x2="63222" y2="45778"/>
                          <a14:foregroundMark x1="44222" y1="44778" x2="44222" y2="44778"/>
                          <a14:foregroundMark x1="39222" y1="44556" x2="39222" y2="44556"/>
                          <a14:foregroundMark x1="36000" y1="43778" x2="41889" y2="49444"/>
                          <a14:foregroundMark x1="63889" y1="41000" x2="65667" y2="477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01480" y="3650905"/>
              <a:ext cx="2418849" cy="24188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6" name="Picture 8" descr="https://avatars.mds.yandex.net/i?id=961774460557a6654896d26e0446a03c_l-5222263-images-thumbs&amp;n=13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52889" l="34917" r="656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832" r="33084" b="47500"/>
            <a:stretch/>
          </p:blipFill>
          <p:spPr bwMode="auto">
            <a:xfrm>
              <a:off x="3851920" y="4104245"/>
              <a:ext cx="1694095" cy="15121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TextBox 2"/>
          <p:cNvSpPr txBox="1"/>
          <p:nvPr/>
        </p:nvSpPr>
        <p:spPr>
          <a:xfrm>
            <a:off x="2324453" y="1916832"/>
            <a:ext cx="49118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ПОЕХАЛИ ( или как мы «добрались» до окончания учебного года)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89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Математика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1. Таблица умножения и деления.</a:t>
            </a:r>
          </a:p>
          <a:p>
            <a:r>
              <a:rPr lang="ru-RU" b="1" dirty="0" smtClean="0"/>
              <a:t>2. Действия с именованными числами, перевод из одних единиц измерения в другие. </a:t>
            </a:r>
          </a:p>
          <a:p>
            <a:r>
              <a:rPr lang="ru-RU" b="1" dirty="0" smtClean="0"/>
              <a:t>3. Периметр геометрических фигур.</a:t>
            </a:r>
          </a:p>
          <a:p>
            <a:r>
              <a:rPr lang="ru-RU" b="1" dirty="0" smtClean="0"/>
              <a:t>4. Решение текстовых задач, преимущественно </a:t>
            </a:r>
            <a:r>
              <a:rPr lang="ru-RU" b="1" dirty="0" smtClean="0"/>
              <a:t>в 2- </a:t>
            </a:r>
            <a:r>
              <a:rPr lang="ru-RU" b="1" dirty="0" smtClean="0"/>
              <a:t>3 действия.</a:t>
            </a:r>
          </a:p>
          <a:p>
            <a:r>
              <a:rPr lang="ru-RU" b="1" dirty="0" smtClean="0"/>
              <a:t>5. Названия компонентов.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8372753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Русский язык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Части речи.</a:t>
            </a:r>
          </a:p>
          <a:p>
            <a:r>
              <a:rPr lang="ru-RU" dirty="0" smtClean="0"/>
              <a:t>2. Работа с предложением. </a:t>
            </a:r>
          </a:p>
          <a:p>
            <a:r>
              <a:rPr lang="ru-RU" dirty="0" smtClean="0"/>
              <a:t>3. Фонетика.</a:t>
            </a:r>
          </a:p>
          <a:p>
            <a:r>
              <a:rPr lang="ru-RU" dirty="0" smtClean="0"/>
              <a:t>4. Орфография ( безударные гласные, парные согласные)</a:t>
            </a:r>
          </a:p>
          <a:p>
            <a:r>
              <a:rPr lang="ru-RU" dirty="0" smtClean="0"/>
              <a:t>5. Работа по развитию речи.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05702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Окружающий мир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1. Живая и неживая природа.</a:t>
            </a:r>
          </a:p>
          <a:p>
            <a:r>
              <a:rPr lang="ru-RU" sz="3600" b="1" dirty="0" smtClean="0"/>
              <a:t>2. Страна, государственные символы.</a:t>
            </a:r>
          </a:p>
          <a:p>
            <a:r>
              <a:rPr lang="ru-RU" sz="3600" b="1" dirty="0" smtClean="0"/>
              <a:t>3. Группы животных.</a:t>
            </a:r>
          </a:p>
          <a:p>
            <a:r>
              <a:rPr lang="ru-RU" sz="3600" b="1" dirty="0" smtClean="0"/>
              <a:t>4. Географические объекты.</a:t>
            </a:r>
          </a:p>
          <a:p>
            <a:r>
              <a:rPr lang="ru-RU" sz="3600" b="1" dirty="0" smtClean="0"/>
              <a:t>5. Правила безопасности.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38458836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Литературное чтение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1. Вдумчивое, осмысленное чтение каждого произведения.</a:t>
            </a:r>
          </a:p>
          <a:p>
            <a:r>
              <a:rPr lang="ru-RU" b="1" dirty="0" smtClean="0"/>
              <a:t>2. Знакомство с жанрами.</a:t>
            </a:r>
          </a:p>
          <a:p>
            <a:r>
              <a:rPr lang="ru-RU" b="1" dirty="0" smtClean="0"/>
              <a:t>3. Художественные средства выразительности.</a:t>
            </a:r>
          </a:p>
          <a:p>
            <a:r>
              <a:rPr lang="ru-RU" b="1" dirty="0" smtClean="0"/>
              <a:t>4. Уроки внеклассного чтения.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1221945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Список литературы на лето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/>
              <a:t>1. Русские народные сказки («Волшебное кольцо», «Царевна </a:t>
            </a:r>
            <a:r>
              <a:rPr lang="ru-RU" dirty="0" err="1"/>
              <a:t>Несмеяна</a:t>
            </a:r>
            <a:r>
              <a:rPr lang="ru-RU" dirty="0"/>
              <a:t>», «Иван-царевич и серый волк», «</a:t>
            </a:r>
            <a:r>
              <a:rPr lang="ru-RU" dirty="0" err="1"/>
              <a:t>Финист</a:t>
            </a:r>
            <a:r>
              <a:rPr lang="ru-RU" dirty="0"/>
              <a:t> – Ясный сокол», «Сказка о </a:t>
            </a:r>
            <a:r>
              <a:rPr lang="ru-RU" dirty="0" err="1"/>
              <a:t>молодильных</a:t>
            </a:r>
            <a:r>
              <a:rPr lang="ru-RU" dirty="0"/>
              <a:t> яблоках и живой воде»). 2. Сказки зарубежных писателей. (Х. К. Андерсен. «Огниво», «Русалочка», «Дикие лебеди»). 3. А. Пушкин. «Сказка о царе </a:t>
            </a:r>
            <a:r>
              <a:rPr lang="ru-RU" dirty="0" err="1"/>
              <a:t>Салтане</a:t>
            </a:r>
            <a:r>
              <a:rPr lang="ru-RU" dirty="0"/>
              <a:t>», «Сказка о золотом петушке». 4. Стихотворения А. Пушкина, М. Лермонтова, Ф. Тютчева, А. Фета, А. </a:t>
            </a:r>
            <a:r>
              <a:rPr lang="ru-RU" dirty="0" err="1"/>
              <a:t>Майкова</a:t>
            </a:r>
            <a:r>
              <a:rPr lang="ru-RU" dirty="0"/>
              <a:t>, А. Плещеева, И. Никитина, А. Блока, К. Бальмонта. 5. Стихотворения А. </a:t>
            </a:r>
            <a:r>
              <a:rPr lang="ru-RU" dirty="0" err="1"/>
              <a:t>Барто</a:t>
            </a:r>
            <a:r>
              <a:rPr lang="ru-RU" dirty="0"/>
              <a:t>, С. Михалкова, Б. </a:t>
            </a:r>
            <a:r>
              <a:rPr lang="ru-RU" dirty="0" err="1"/>
              <a:t>Заходера</a:t>
            </a:r>
            <a:r>
              <a:rPr lang="ru-RU" dirty="0"/>
              <a:t>, В. </a:t>
            </a:r>
            <a:r>
              <a:rPr lang="ru-RU" dirty="0" err="1"/>
              <a:t>Берестова</a:t>
            </a:r>
            <a:r>
              <a:rPr lang="ru-RU" dirty="0"/>
              <a:t>, И. </a:t>
            </a:r>
            <a:r>
              <a:rPr lang="ru-RU" dirty="0" err="1"/>
              <a:t>Токмаковой</a:t>
            </a:r>
            <a:r>
              <a:rPr lang="ru-RU" dirty="0"/>
              <a:t>, З. Александровой, Г. Сапгира, О. Григорьева. 6. И. Акимушкин. «Природа чудесница», «Кто без крыльев летает». 7. Рассказы. </a:t>
            </a:r>
            <a:r>
              <a:rPr lang="ru-RU" dirty="0" err="1"/>
              <a:t>Б.Житков</a:t>
            </a:r>
            <a:r>
              <a:rPr lang="ru-RU" dirty="0"/>
              <a:t>, Э. </a:t>
            </a:r>
            <a:r>
              <a:rPr lang="ru-RU" dirty="0" err="1"/>
              <a:t>Шим</a:t>
            </a:r>
            <a:r>
              <a:rPr lang="ru-RU" dirty="0"/>
              <a:t>, С. </a:t>
            </a:r>
            <a:r>
              <a:rPr lang="ru-RU" dirty="0" err="1"/>
              <a:t>Баруздин</a:t>
            </a:r>
            <a:r>
              <a:rPr lang="ru-RU" dirty="0"/>
              <a:t>, Г. </a:t>
            </a:r>
            <a:r>
              <a:rPr lang="ru-RU" dirty="0" err="1"/>
              <a:t>Скребицкий</a:t>
            </a:r>
            <a:r>
              <a:rPr lang="ru-RU" dirty="0"/>
              <a:t>. Б. Никольский. B. Драгунский. 8. C. Прокофьева. «Ученик волшебника». 9. В. Губарев. «Королевство кривых зеркал». 10.Л. </a:t>
            </a:r>
            <a:r>
              <a:rPr lang="ru-RU" dirty="0" err="1"/>
              <a:t>Лагин</a:t>
            </a:r>
            <a:r>
              <a:rPr lang="ru-RU" dirty="0"/>
              <a:t>. «Старик Хоттабыч». 11.Ю. Коваль. «Приключения Васи </a:t>
            </a:r>
            <a:r>
              <a:rPr lang="ru-RU" dirty="0" err="1"/>
              <a:t>Куролесова</a:t>
            </a:r>
            <a:r>
              <a:rPr lang="ru-RU" dirty="0"/>
              <a:t>», «Чистый Дор». 12.Г. Остер. «Бабушка Удава». 13.Стихотворения Я </a:t>
            </a:r>
            <a:r>
              <a:rPr lang="ru-RU" dirty="0" err="1"/>
              <a:t>Бжехвы</a:t>
            </a:r>
            <a:r>
              <a:rPr lang="ru-RU" dirty="0"/>
              <a:t>, </a:t>
            </a:r>
            <a:r>
              <a:rPr lang="ru-RU" dirty="0" err="1"/>
              <a:t>Ю.Тувима</a:t>
            </a:r>
            <a:r>
              <a:rPr lang="ru-RU" dirty="0"/>
              <a:t>, </a:t>
            </a:r>
            <a:r>
              <a:rPr lang="ru-RU" dirty="0" err="1"/>
              <a:t>Э.Лира</a:t>
            </a:r>
            <a:r>
              <a:rPr lang="ru-RU" dirty="0"/>
              <a:t>, </a:t>
            </a:r>
            <a:r>
              <a:rPr lang="ru-RU" dirty="0" err="1"/>
              <a:t>Д.Чиарди</a:t>
            </a:r>
            <a:r>
              <a:rPr lang="ru-RU" dirty="0"/>
              <a:t>, </a:t>
            </a:r>
            <a:r>
              <a:rPr lang="ru-RU" dirty="0" err="1"/>
              <a:t>Л.Е.Керна</a:t>
            </a:r>
            <a:r>
              <a:rPr lang="ru-RU" dirty="0"/>
              <a:t>, С. </a:t>
            </a:r>
            <a:r>
              <a:rPr lang="ru-RU" dirty="0" err="1"/>
              <a:t>Миллигана</a:t>
            </a:r>
            <a:r>
              <a:rPr lang="ru-RU" dirty="0"/>
              <a:t>. 14.И. Акимушкин. «Природа чудесница», «Кто без крыльев летает». 15.Дж. </a:t>
            </a:r>
            <a:r>
              <a:rPr lang="ru-RU" dirty="0" err="1"/>
              <a:t>Родари</a:t>
            </a:r>
            <a:r>
              <a:rPr lang="ru-RU" dirty="0"/>
              <a:t>. «Приключения </a:t>
            </a:r>
            <a:r>
              <a:rPr lang="ru-RU" dirty="0" err="1"/>
              <a:t>Джельсомино</a:t>
            </a:r>
            <a:r>
              <a:rPr lang="ru-RU" dirty="0"/>
              <a:t>». 16.Р. Киплинг. «Откуда взялись броненосцы», «Слоненок», «</a:t>
            </a:r>
            <a:r>
              <a:rPr lang="ru-RU" dirty="0" err="1"/>
              <a:t>Маугли</a:t>
            </a:r>
            <a:r>
              <a:rPr lang="ru-RU" dirty="0"/>
              <a:t>». 17.А. </a:t>
            </a:r>
            <a:r>
              <a:rPr lang="ru-RU" dirty="0" err="1"/>
              <a:t>Милн</a:t>
            </a:r>
            <a:r>
              <a:rPr lang="ru-RU" dirty="0"/>
              <a:t>. «Винни-Пух и все-все-все». 18.А. Линдгрен. «</a:t>
            </a:r>
            <a:r>
              <a:rPr lang="ru-RU" dirty="0" err="1"/>
              <a:t>Пеппи</a:t>
            </a:r>
            <a:r>
              <a:rPr lang="ru-RU" dirty="0"/>
              <a:t> Длинный чулок». 19.Д. Харрис. «Сказки дядюшки </a:t>
            </a:r>
            <a:r>
              <a:rPr lang="ru-RU" dirty="0" err="1"/>
              <a:t>Римуса</a:t>
            </a:r>
            <a:r>
              <a:rPr lang="ru-RU" dirty="0"/>
              <a:t>». 20.О. </a:t>
            </a:r>
            <a:r>
              <a:rPr lang="ru-RU" dirty="0" err="1"/>
              <a:t>Пройслер</a:t>
            </a:r>
            <a:r>
              <a:rPr lang="ru-RU" dirty="0"/>
              <a:t>. «Маленький Водяной». 21.Д. </a:t>
            </a:r>
            <a:r>
              <a:rPr lang="ru-RU" dirty="0" err="1"/>
              <a:t>Биссет</a:t>
            </a:r>
            <a:r>
              <a:rPr lang="ru-RU" dirty="0"/>
              <a:t>. «Путешествие дядюшки Тик-Так»</a:t>
            </a:r>
          </a:p>
        </p:txBody>
      </p:sp>
    </p:spTree>
    <p:extLst>
      <p:ext uri="{BB962C8B-B14F-4D97-AF65-F5344CB8AC3E}">
        <p14:creationId xmlns:p14="http://schemas.microsoft.com/office/powerpoint/2010/main" val="8859379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Промежуточная аттестация (математика)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Выполняли работу: </a:t>
            </a:r>
            <a:r>
              <a:rPr lang="ru-RU" dirty="0" smtClean="0"/>
              <a:t>33 человека</a:t>
            </a:r>
            <a:endParaRPr lang="ru-RU" dirty="0" smtClean="0"/>
          </a:p>
          <a:p>
            <a:r>
              <a:rPr lang="ru-RU" dirty="0" smtClean="0"/>
              <a:t>Подтвердили годовую оценку ( оценка за год и оценка за промежуточную аттестацию совпадают) более, чем у 70 %.</a:t>
            </a:r>
          </a:p>
          <a:p>
            <a:r>
              <a:rPr lang="ru-RU" dirty="0" smtClean="0"/>
              <a:t>Балл выше за работу, чем за год – у 3 человек</a:t>
            </a:r>
          </a:p>
          <a:p>
            <a:r>
              <a:rPr lang="ru-RU" dirty="0" smtClean="0"/>
              <a:t>Балл ниже за работу, чем за год- у 4 человек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11047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Промежуточная аттестация ( русский язык)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Выполняли работу: </a:t>
            </a:r>
            <a:r>
              <a:rPr lang="ru-RU" dirty="0" smtClean="0"/>
              <a:t>34человека</a:t>
            </a:r>
            <a:endParaRPr lang="ru-RU" dirty="0"/>
          </a:p>
          <a:p>
            <a:r>
              <a:rPr lang="ru-RU" dirty="0"/>
              <a:t>Подтвердили годовую оценку ( оценка за год и оценка за промежуточную аттестацию совпадают) более, чем у 70 %.</a:t>
            </a:r>
          </a:p>
          <a:p>
            <a:r>
              <a:rPr lang="ru-RU" dirty="0"/>
              <a:t>Балл выше за работу, чем за год – у </a:t>
            </a:r>
            <a:r>
              <a:rPr lang="ru-RU" dirty="0" smtClean="0"/>
              <a:t>2 </a:t>
            </a:r>
            <a:r>
              <a:rPr lang="ru-RU" dirty="0"/>
              <a:t>человек</a:t>
            </a:r>
          </a:p>
          <a:p>
            <a:r>
              <a:rPr lang="ru-RU" dirty="0"/>
              <a:t>Балл ниже за работу, чем за год- у 4 человек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39136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Промежуточная аттестация (окружающий мир)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Выполняли работу: </a:t>
            </a:r>
            <a:r>
              <a:rPr lang="ru-RU" dirty="0" smtClean="0"/>
              <a:t>32 человека</a:t>
            </a:r>
            <a:endParaRPr lang="ru-RU" dirty="0"/>
          </a:p>
          <a:p>
            <a:r>
              <a:rPr lang="ru-RU" dirty="0"/>
              <a:t>Подтвердили годовую оценку ( оценка за год и оценка за промежуточную аттестацию совпадают) более, чем у 70 %.</a:t>
            </a:r>
          </a:p>
          <a:p>
            <a:r>
              <a:rPr lang="ru-RU" dirty="0"/>
              <a:t>Балл выше за работу, чем за год – у </a:t>
            </a:r>
            <a:r>
              <a:rPr lang="ru-RU" dirty="0" smtClean="0"/>
              <a:t>3 </a:t>
            </a:r>
            <a:r>
              <a:rPr lang="ru-RU" dirty="0"/>
              <a:t>человек</a:t>
            </a:r>
          </a:p>
          <a:p>
            <a:r>
              <a:rPr lang="ru-RU" dirty="0"/>
              <a:t>Балл ниже за работу, чем за год- у </a:t>
            </a:r>
            <a:r>
              <a:rPr lang="ru-RU" dirty="0" smtClean="0"/>
              <a:t>1 человека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2491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8074" y="548680"/>
            <a:ext cx="7996740" cy="50783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Повестка дня</a:t>
            </a:r>
          </a:p>
          <a:p>
            <a:pPr marL="914400" indent="-914400" algn="ctr">
              <a:buAutoNum type="arabicPeriod"/>
            </a:pP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краткий отчет об </a:t>
            </a:r>
          </a:p>
          <a:p>
            <a:pPr marL="914400" indent="-914400"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окончании 2 класса</a:t>
            </a:r>
          </a:p>
          <a:p>
            <a:pPr marL="914400" indent="-914400"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2. Итоговая аттестация</a:t>
            </a:r>
          </a:p>
          <a:p>
            <a:pPr marL="914400" indent="-914400"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3. переезд</a:t>
            </a:r>
          </a:p>
          <a:p>
            <a:pPr marL="914400" indent="-914400"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4. разное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9507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Промежуточная аттестация (литературное чтение)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Выполняли работу: 33 человека</a:t>
            </a:r>
          </a:p>
          <a:p>
            <a:r>
              <a:rPr lang="ru-RU" dirty="0"/>
              <a:t>Подтвердили годовую оценку ( оценка за год и оценка за промежуточную аттестацию совпадают) </a:t>
            </a:r>
            <a:r>
              <a:rPr lang="ru-RU" dirty="0" smtClean="0"/>
              <a:t>менее, </a:t>
            </a:r>
            <a:r>
              <a:rPr lang="ru-RU" dirty="0"/>
              <a:t>чем у 70 %.</a:t>
            </a:r>
          </a:p>
          <a:p>
            <a:r>
              <a:rPr lang="ru-RU" dirty="0"/>
              <a:t>Балл выше за работу, чем за год – у </a:t>
            </a:r>
            <a:r>
              <a:rPr lang="ru-RU" dirty="0" smtClean="0"/>
              <a:t>0 </a:t>
            </a:r>
            <a:r>
              <a:rPr lang="ru-RU" dirty="0"/>
              <a:t>человек</a:t>
            </a:r>
          </a:p>
          <a:p>
            <a:r>
              <a:rPr lang="ru-RU" dirty="0"/>
              <a:t>Балл ниже за работу, чем за год- у </a:t>
            </a:r>
            <a:r>
              <a:rPr lang="ru-RU" dirty="0" smtClean="0"/>
              <a:t>13 человек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99977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Резервные дни промежуточной аттестации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b="1" dirty="0" smtClean="0"/>
              <a:t>12 мая- литературное чтение</a:t>
            </a:r>
          </a:p>
          <a:p>
            <a:pPr marL="0" indent="0">
              <a:buNone/>
            </a:pPr>
            <a:r>
              <a:rPr lang="ru-RU" sz="4800" b="1" dirty="0" smtClean="0"/>
              <a:t>13 мая- русский язык</a:t>
            </a:r>
          </a:p>
          <a:p>
            <a:pPr marL="0" indent="0">
              <a:buNone/>
            </a:pPr>
            <a:r>
              <a:rPr lang="ru-RU" sz="4800" b="1" dirty="0" smtClean="0"/>
              <a:t>15 мая-окружающий мир</a:t>
            </a:r>
          </a:p>
          <a:p>
            <a:pPr marL="0" indent="0">
              <a:buNone/>
            </a:pPr>
            <a:r>
              <a:rPr lang="ru-RU" sz="4800" b="1" dirty="0" smtClean="0"/>
              <a:t>16 мая-английский язык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40115167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Сдаем учебники в библиотеку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600" dirty="0" smtClean="0">
                <a:solidFill>
                  <a:srgbClr val="FFC000"/>
                </a:solidFill>
              </a:rPr>
              <a:t>13 мая</a:t>
            </a:r>
            <a:endParaRPr lang="ru-RU" sz="6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1831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Окончание учебного года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20 мая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( до 26 мая будет электронное обучение, материалы для повторения будут прикреплены в МЭШ)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поставить отсутствие в МЭШ с 21 по 26 или написать письменное заявление </a:t>
            </a:r>
            <a:endParaRPr lang="ru-RU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9356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Каникулы 2025-2026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Осенние (25 октября-2 ноября)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Зимние (31 декабря-11 января, 21 февраля-1 марта)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Весенние ( 11 апреля-19 апреля)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Летние каникулы</a:t>
            </a:r>
          </a:p>
        </p:txBody>
      </p:sp>
    </p:spTree>
    <p:extLst>
      <p:ext uri="{BB962C8B-B14F-4D97-AF65-F5344CB8AC3E}">
        <p14:creationId xmlns:p14="http://schemas.microsoft.com/office/powerpoint/2010/main" val="2775546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dirty="0" smtClean="0">
                <a:solidFill>
                  <a:srgbClr val="FFC000"/>
                </a:solidFill>
              </a:rPr>
              <a:t>Участие в олимпиадах и конкурсах</a:t>
            </a:r>
            <a:endParaRPr lang="ru-RU" sz="6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7301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35" y="1124744"/>
            <a:ext cx="6669087" cy="529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https://upload.wikimedia.org/wikipedia/commons/thumb/4/46/Noto_Emoji_v2.034_1f3d6.svg/2048px-Noto_Emoji_v2.034_1f3d6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432269"/>
            <a:ext cx="1401063" cy="1401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1000logos.net/wp-content/uploads/2023/11/Brain-Emojis-2048x115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453674"/>
            <a:ext cx="2774450" cy="1560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Загрузки\Icons-Land-Flat-Emoticons-Study.102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7" y="4573014"/>
            <a:ext cx="1119571" cy="1119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930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431" y="1196752"/>
            <a:ext cx="7083425" cy="482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1151419" y="3696285"/>
            <a:ext cx="6233872" cy="2085910"/>
            <a:chOff x="1349159" y="3848560"/>
            <a:chExt cx="6233872" cy="2085910"/>
          </a:xfrm>
        </p:grpSpPr>
        <p:pic>
          <p:nvPicPr>
            <p:cNvPr id="6146" name="Picture 2" descr="https://avatars.mds.yandex.net/i?id=dd6197a49e9be06e19543c8147659067_l-12519183-images-thumbs&amp;n=1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8778" l="10000" r="94444">
                          <a14:foregroundMark x1="83444" y1="48111" x2="83444" y2="48111"/>
                          <a14:foregroundMark x1="84556" y1="60556" x2="84556" y2="60556"/>
                          <a14:foregroundMark x1="84111" y1="73778" x2="84111" y2="737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9159" y="3848560"/>
              <a:ext cx="2085910" cy="20859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50" name="Picture 6" descr="https://upload.wikimedia.org/wikipedia/commons/thumb/2/2d/Noto_Emoji_v2.034_1f64b_200d_2642.svg/1024px-Noto_Emoji_v2.034_1f64b_200d_2642.svg.png?2022082116493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7943" y="4401069"/>
              <a:ext cx="1533401" cy="15334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52" name="Picture 8" descr="https://d2ikyu8xyuibjx.cloudfront.net/optimized/4X/c/f/2/cf28e7f6a2c2722b8f0c98eff35315fa7cdb3f7f_2_1332x1000.jpe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>
                          <a14:foregroundMark x1="59910" y1="44600" x2="60511" y2="428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4" t="16350" r="23487" b="16770"/>
            <a:stretch/>
          </p:blipFill>
          <p:spPr bwMode="auto">
            <a:xfrm>
              <a:off x="6084168" y="4375720"/>
              <a:ext cx="1498863" cy="14517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9668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456283" y="4384525"/>
            <a:ext cx="6062976" cy="1758909"/>
            <a:chOff x="1393571" y="4314238"/>
            <a:chExt cx="6062976" cy="1758909"/>
          </a:xfrm>
        </p:grpSpPr>
        <p:pic>
          <p:nvPicPr>
            <p:cNvPr id="7170" name="Picture 2" descr="https://upload.wikimedia.org/wikipedia/commons/thumb/8/8d/Emoji_u1f3c6.svg/2048px-Emoji_u1f3c6.svg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3571" y="4432614"/>
              <a:ext cx="1459394" cy="14593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8" descr="https://d2ikyu8xyuibjx.cloudfront.net/optimized/4X/c/f/2/cf28e7f6a2c2722b8f0c98eff35315fa7cdb3f7f_2_1332x1000.jpe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59910" y1="44600" x2="60511" y2="428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4" t="16350" r="23487" b="16770"/>
            <a:stretch/>
          </p:blipFill>
          <p:spPr bwMode="auto">
            <a:xfrm>
              <a:off x="3563888" y="4467829"/>
              <a:ext cx="1498863" cy="14517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2" name="Picture 4" descr="https://24ai.tech/ru/wp-content/uploads/sites/4/2023/09/ubrat-belyy-fon_01_icon_0-1-scaled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313" b="97733" l="29115" r="7255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306" r="26150"/>
            <a:stretch/>
          </p:blipFill>
          <p:spPr bwMode="auto">
            <a:xfrm>
              <a:off x="5661416" y="4314238"/>
              <a:ext cx="1795131" cy="17589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TextBox 2"/>
          <p:cNvSpPr txBox="1"/>
          <p:nvPr/>
        </p:nvSpPr>
        <p:spPr>
          <a:xfrm>
            <a:off x="1907704" y="1700808"/>
            <a:ext cx="53285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Заключение.</a:t>
            </a:r>
          </a:p>
          <a:p>
            <a:r>
              <a:rPr lang="ru-RU" sz="4000" dirty="0" smtClean="0"/>
              <a:t>Можно немного отдохнуть.</a:t>
            </a:r>
          </a:p>
          <a:p>
            <a:r>
              <a:rPr lang="ru-RU" sz="4000" dirty="0" smtClean="0"/>
              <a:t>Впереди 3 класс!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50531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1628800"/>
            <a:ext cx="61206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Начало учебного года -</a:t>
            </a:r>
            <a:r>
              <a:rPr lang="ru-RU" sz="3600" b="1" dirty="0" smtClean="0"/>
              <a:t>34 </a:t>
            </a:r>
            <a:r>
              <a:rPr lang="ru-RU" sz="3600" b="1" dirty="0" smtClean="0"/>
              <a:t>человека</a:t>
            </a:r>
          </a:p>
          <a:p>
            <a:r>
              <a:rPr lang="ru-RU" sz="3600" b="1" dirty="0" smtClean="0"/>
              <a:t>Конец учебного года-34 человека</a:t>
            </a:r>
          </a:p>
          <a:p>
            <a:r>
              <a:rPr lang="ru-RU" sz="3600" b="1" dirty="0" smtClean="0"/>
              <a:t>Мальчики-13 человек</a:t>
            </a:r>
          </a:p>
          <a:p>
            <a:r>
              <a:rPr lang="ru-RU" sz="3600" b="1" dirty="0" smtClean="0"/>
              <a:t>Девочки-21 человек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50774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628800"/>
            <a:ext cx="698477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Наша встреча </a:t>
            </a:r>
            <a:r>
              <a:rPr lang="ru-RU" sz="2800" dirty="0"/>
              <a:t>проходит в конце года, давайте вместе подведём </a:t>
            </a:r>
            <a:r>
              <a:rPr lang="ru-RU" sz="2800" dirty="0">
                <a:solidFill>
                  <a:srgbClr val="FF0000"/>
                </a:solidFill>
              </a:rPr>
              <a:t>итоги, </a:t>
            </a:r>
            <a:r>
              <a:rPr lang="ru-RU" sz="2800" dirty="0"/>
              <a:t>подумаем о работе над ошибками, отметим достижения, оценим результаты. </a:t>
            </a:r>
            <a:endParaRPr lang="ru-RU" sz="2800" dirty="0" smtClean="0"/>
          </a:p>
          <a:p>
            <a:endParaRPr lang="ru-RU" sz="2800" dirty="0"/>
          </a:p>
          <a:p>
            <a:endParaRPr lang="ru-RU" sz="2800" dirty="0" smtClean="0"/>
          </a:p>
          <a:p>
            <a:endParaRPr lang="ru-RU" sz="2800" dirty="0"/>
          </a:p>
          <a:p>
            <a:r>
              <a:rPr lang="ru-RU" sz="2800" dirty="0" smtClean="0"/>
              <a:t>Каким </a:t>
            </a:r>
            <a:r>
              <a:rPr lang="ru-RU" sz="2800" dirty="0"/>
              <a:t>он был для нас, этот учебный </a:t>
            </a:r>
            <a:r>
              <a:rPr lang="ru-RU" sz="2800" dirty="0" smtClean="0"/>
              <a:t>год?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935599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1988840"/>
            <a:ext cx="61206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Во 2 классе ребята изучали 9</a:t>
            </a:r>
            <a:r>
              <a:rPr lang="ru-RU" sz="2800" dirty="0" smtClean="0"/>
              <a:t> предметов: русский язык, математика, литературное чтение, окружающий мир, музыка, физкультура, технология, изобразительное искусство, английский язык.</a:t>
            </a:r>
          </a:p>
          <a:p>
            <a:r>
              <a:rPr lang="ru-RU" sz="2800" dirty="0" smtClean="0"/>
              <a:t>Увеличилась </a:t>
            </a:r>
            <a:r>
              <a:rPr lang="ru-RU" sz="2800" dirty="0"/>
              <a:t>учебная нагрузка. Появились ОБЯЗАТЕЛЬНЫЕ домашние задания. </a:t>
            </a:r>
          </a:p>
        </p:txBody>
      </p:sp>
    </p:spTree>
    <p:extLst>
      <p:ext uri="{BB962C8B-B14F-4D97-AF65-F5344CB8AC3E}">
        <p14:creationId xmlns:p14="http://schemas.microsoft.com/office/powerpoint/2010/main" val="1399883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1772816"/>
            <a:ext cx="619268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kern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Домашние </a:t>
            </a:r>
            <a:r>
              <a:rPr lang="ru-RU" sz="3200" kern="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задания нужны </a:t>
            </a:r>
          </a:p>
          <a:p>
            <a:pPr marL="571500" lvl="0" indent="-5715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200" kern="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для отработки того, что в классе объяснял учитель.</a:t>
            </a:r>
          </a:p>
          <a:p>
            <a:pPr marL="571500" lvl="0" indent="-5715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200" kern="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для закрепления новых знаний.</a:t>
            </a:r>
          </a:p>
          <a:p>
            <a:pPr marL="571500" lvl="0" indent="-5715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200" kern="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для развития навыков самостоятельной работы</a:t>
            </a:r>
            <a:endParaRPr lang="ru-RU" sz="3200" kern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584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1916832"/>
            <a:ext cx="604867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kern="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Навык выполнения домашней работы без помощи и поддержки взрослого практически не формируется, таковы законы усвоения.</a:t>
            </a:r>
            <a:r>
              <a:rPr lang="ru-RU" b="1" kern="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/>
            </a:r>
            <a:br>
              <a:rPr lang="ru-RU" b="1" kern="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29725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1988840"/>
            <a:ext cx="5832648" cy="41919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  <a:buClr>
                <a:srgbClr val="99FF66"/>
              </a:buClr>
              <a:defRPr/>
            </a:pPr>
            <a:r>
              <a:rPr lang="ru-RU" sz="2400" b="1" kern="0" dirty="0" smtClean="0">
                <a:solidFill>
                  <a:schemeClr val="bg2">
                    <a:lumMod val="10000"/>
                  </a:schemeClr>
                </a:solidFill>
                <a:latin typeface="Arial"/>
              </a:rPr>
              <a:t>Помогайте </a:t>
            </a:r>
            <a:r>
              <a:rPr lang="ru-RU" sz="2400" b="1" kern="0" dirty="0">
                <a:solidFill>
                  <a:schemeClr val="bg2">
                    <a:lumMod val="10000"/>
                  </a:schemeClr>
                </a:solidFill>
                <a:latin typeface="Arial"/>
              </a:rPr>
              <a:t>ребенку делать домашнее задание и проверять то, что ребенок сделал </a:t>
            </a:r>
            <a:r>
              <a:rPr lang="ru-RU" sz="2400" b="1" kern="0" dirty="0" smtClean="0">
                <a:solidFill>
                  <a:schemeClr val="bg2">
                    <a:lumMod val="10000"/>
                  </a:schemeClr>
                </a:solidFill>
                <a:latin typeface="Arial"/>
              </a:rPr>
              <a:t>.</a:t>
            </a:r>
            <a:r>
              <a:rPr lang="ru-RU" sz="2400" b="1" kern="0" dirty="0">
                <a:solidFill>
                  <a:schemeClr val="bg2">
                    <a:lumMod val="10000"/>
                  </a:schemeClr>
                </a:solidFill>
                <a:latin typeface="Arial"/>
              </a:rPr>
              <a:t> </a:t>
            </a:r>
            <a:endParaRPr lang="ru-RU" sz="2400" b="1" kern="0" dirty="0" smtClean="0">
              <a:solidFill>
                <a:schemeClr val="bg2">
                  <a:lumMod val="10000"/>
                </a:schemeClr>
              </a:solidFill>
              <a:latin typeface="Arial"/>
            </a:endParaRPr>
          </a:p>
          <a:p>
            <a:pPr>
              <a:spcBef>
                <a:spcPct val="20000"/>
              </a:spcBef>
              <a:buClr>
                <a:srgbClr val="99FF66"/>
              </a:buClr>
              <a:defRPr/>
            </a:pPr>
            <a:r>
              <a:rPr lang="ru-RU" sz="2400" b="1" kern="0" dirty="0" smtClean="0">
                <a:solidFill>
                  <a:schemeClr val="bg2">
                    <a:lumMod val="10000"/>
                  </a:schemeClr>
                </a:solidFill>
                <a:latin typeface="Arial"/>
              </a:rPr>
              <a:t>Родительская </a:t>
            </a:r>
            <a:r>
              <a:rPr lang="ru-RU" sz="2400" b="1" kern="0" dirty="0">
                <a:solidFill>
                  <a:schemeClr val="bg2">
                    <a:lumMod val="10000"/>
                  </a:schemeClr>
                </a:solidFill>
                <a:latin typeface="Arial"/>
              </a:rPr>
              <a:t>заботливость, внимание и контроль, безусловно, необходимы второкласснику, но действовать надо разумно, осторожно, не назойливо, не давая ребёнку повода переложить свои обязанности на чужие плечи. </a:t>
            </a:r>
          </a:p>
          <a:p>
            <a:pPr lvl="0">
              <a:spcBef>
                <a:spcPct val="20000"/>
              </a:spcBef>
              <a:buClr>
                <a:srgbClr val="99FF66"/>
              </a:buClr>
              <a:defRPr/>
            </a:pPr>
            <a:endParaRPr lang="ru-RU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803531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2420888"/>
            <a:ext cx="59046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</a:rPr>
              <a:t>Принять, что «плохие» отметки  в процессе учебы неизбежны, поэтому важно не ругать ребенка за них, а наоборот, помочь </a:t>
            </a:r>
            <a:r>
              <a:rPr lang="ru-RU" sz="3200" b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</a:rPr>
              <a:t>разобраться.</a:t>
            </a:r>
            <a:endParaRPr lang="ru-RU" sz="3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78779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1099</Words>
  <Application>Microsoft Office PowerPoint</Application>
  <PresentationFormat>Экран (4:3)</PresentationFormat>
  <Paragraphs>94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2" baseType="lpstr">
      <vt:lpstr>a_AlternaTitul3D</vt:lpstr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Математика</vt:lpstr>
      <vt:lpstr>Русский язык</vt:lpstr>
      <vt:lpstr>Окружающий мир</vt:lpstr>
      <vt:lpstr>Литературное чтение</vt:lpstr>
      <vt:lpstr>Список литературы на лето</vt:lpstr>
      <vt:lpstr>Промежуточная аттестация (математика)</vt:lpstr>
      <vt:lpstr>Промежуточная аттестация ( русский язык)</vt:lpstr>
      <vt:lpstr>Промежуточная аттестация (окружающий мир)</vt:lpstr>
      <vt:lpstr>Промежуточная аттестация (литературное чтение)</vt:lpstr>
      <vt:lpstr>Резервные дни промежуточной аттестации </vt:lpstr>
      <vt:lpstr>Сдаем учебники в библиотеку</vt:lpstr>
      <vt:lpstr>Окончание учебного года</vt:lpstr>
      <vt:lpstr>Каникулы 2025-2026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Марина</dc:creator>
  <cp:lastModifiedBy>Галина Николаевна Жукова</cp:lastModifiedBy>
  <cp:revision>37</cp:revision>
  <dcterms:created xsi:type="dcterms:W3CDTF">2025-04-09T20:18:04Z</dcterms:created>
  <dcterms:modified xsi:type="dcterms:W3CDTF">2025-04-23T05:44:59Z</dcterms:modified>
</cp:coreProperties>
</file>