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6" r:id="rId5"/>
    <p:sldId id="262" r:id="rId6"/>
    <p:sldId id="264" r:id="rId7"/>
    <p:sldId id="265" r:id="rId8"/>
    <p:sldId id="266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90" r:id="rId25"/>
    <p:sldId id="288" r:id="rId26"/>
    <p:sldId id="289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72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CA392C-96DE-4310-8814-84128718B65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A7E33C-4D61-465E-A77E-99B1A34A06F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964" y="627534"/>
            <a:ext cx="67625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Создание векторных </a:t>
            </a:r>
            <a:endParaRPr lang="ru-RU" sz="54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изображений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54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программе </a:t>
            </a:r>
            <a:endParaRPr lang="ru-RU" sz="54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Inkscape</a:t>
            </a:r>
            <a:endParaRPr lang="ru-RU" sz="54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95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331640" y="411510"/>
            <a:ext cx="6696744" cy="21602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последовательность отрезков прямых линий и кривых Безье, соединённых узлами</a:t>
            </a:r>
            <a:r>
              <a:rPr lang="ru-RU" sz="4800" dirty="0">
                <a:cs typeface="Times New Roman"/>
              </a:rPr>
              <a:t>.</a:t>
            </a: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31840" y="2355726"/>
            <a:ext cx="3684623" cy="21068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3208"/>
            <a:ext cx="7239000" cy="5495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Контуры</a:t>
            </a:r>
          </a:p>
        </p:txBody>
      </p:sp>
    </p:spTree>
    <p:extLst>
      <p:ext uri="{BB962C8B-B14F-4D97-AF65-F5344CB8AC3E}">
        <p14:creationId xmlns:p14="http://schemas.microsoft.com/office/powerpoint/2010/main" val="1659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331640" y="789552"/>
            <a:ext cx="7416824" cy="39424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4000" dirty="0">
                <a:cs typeface="Times New Roman"/>
              </a:rPr>
              <a:t>1) Смещение узлов</a:t>
            </a:r>
            <a:endParaRPr sz="2000" dirty="0"/>
          </a:p>
          <a:p>
            <a:pPr marL="0" indent="0">
              <a:buNone/>
              <a:defRPr/>
            </a:pPr>
            <a:r>
              <a:rPr lang="ru-RU" sz="4000" dirty="0">
                <a:cs typeface="Times New Roman"/>
              </a:rPr>
              <a:t>2) Добавление, удаление узлов</a:t>
            </a:r>
            <a:endParaRPr sz="2000" dirty="0"/>
          </a:p>
          <a:p>
            <a:pPr marL="0" indent="0">
              <a:buNone/>
              <a:defRPr/>
            </a:pPr>
            <a:r>
              <a:rPr lang="ru-RU" sz="4000" dirty="0">
                <a:cs typeface="Times New Roman"/>
              </a:rPr>
              <a:t>3) Разрыв, соединение контура </a:t>
            </a:r>
            <a:endParaRPr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40030"/>
            <a:ext cx="7571184" cy="4955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/>
              <a:t>редактирование контура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29254"/>
          <a:stretch/>
        </p:blipFill>
        <p:spPr bwMode="auto">
          <a:xfrm>
            <a:off x="1187624" y="3127949"/>
            <a:ext cx="7231341" cy="91810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2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4666" y="1059582"/>
            <a:ext cx="7739702" cy="38344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1"/>
          <p:cNvSpPr txBox="1"/>
          <p:nvPr/>
        </p:nvSpPr>
        <p:spPr bwMode="auto">
          <a:xfrm>
            <a:off x="457200" y="240030"/>
            <a:ext cx="7036724" cy="4955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/>
              <a:t>типы </a:t>
            </a:r>
            <a:r>
              <a:rPr lang="ru-RU" sz="4800"/>
              <a:t>узлов</a:t>
            </a:r>
            <a:endParaRPr lang="ru-RU" sz="440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302667" y="1338569"/>
            <a:ext cx="22813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1) острый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95609" y="4155926"/>
            <a:ext cx="3258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3)сглаженный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177786" y="3225406"/>
            <a:ext cx="4012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2) симметричный</a:t>
            </a:r>
          </a:p>
        </p:txBody>
      </p:sp>
    </p:spTree>
    <p:extLst>
      <p:ext uri="{BB962C8B-B14F-4D97-AF65-F5344CB8AC3E}">
        <p14:creationId xmlns:p14="http://schemas.microsoft.com/office/powerpoint/2010/main" val="27388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44469" y="168936"/>
            <a:ext cx="6751688" cy="14727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b="1" dirty="0">
                <a:cs typeface="Times New Roman"/>
              </a:rPr>
              <a:t>Острый узел </a:t>
            </a:r>
            <a:r>
              <a:rPr lang="ru-RU" dirty="0">
                <a:cs typeface="Times New Roman"/>
              </a:rPr>
              <a:t>— рычаги узла разной длины, независимы</a:t>
            </a:r>
            <a:endParaRPr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ru-RU" b="1" dirty="0">
                <a:cs typeface="Times New Roman"/>
              </a:rPr>
              <a:t>Сглаженный узел</a:t>
            </a:r>
            <a:r>
              <a:rPr lang="ru-RU" dirty="0">
                <a:cs typeface="Times New Roman"/>
              </a:rPr>
              <a:t> -  рычаги узла разной длины, взаимно зависимы; </a:t>
            </a:r>
            <a:endParaRPr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ru-RU" b="1" dirty="0">
                <a:cs typeface="Times New Roman"/>
              </a:rPr>
              <a:t>Симметричный узел </a:t>
            </a:r>
            <a:r>
              <a:rPr lang="ru-RU" dirty="0">
                <a:cs typeface="Times New Roman"/>
              </a:rPr>
              <a:t>- рычаги узла одинаковой длины, взаимно зависимы;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3127" t="9551" r="18920" b="25688"/>
          <a:stretch/>
        </p:blipFill>
        <p:spPr bwMode="auto">
          <a:xfrm>
            <a:off x="8004954" y="976030"/>
            <a:ext cx="908457" cy="6645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90737" t="9551" r="1462" b="25688"/>
          <a:stretch/>
        </p:blipFill>
        <p:spPr bwMode="auto">
          <a:xfrm>
            <a:off x="6957809" y="3597864"/>
            <a:ext cx="1200341" cy="8952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316" t="17689" r="11204" b="34572"/>
          <a:stretch/>
        </p:blipFill>
        <p:spPr bwMode="auto">
          <a:xfrm>
            <a:off x="7815480" y="2109750"/>
            <a:ext cx="1097930" cy="72657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815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240030"/>
            <a:ext cx="7242048" cy="44151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/>
              <a:t>Действия с объектами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 bwMode="auto">
          <a:xfrm>
            <a:off x="1115616" y="735546"/>
            <a:ext cx="6768752" cy="232138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1. </a:t>
            </a:r>
            <a:r>
              <a:rPr lang="ru-RU" b="1" dirty="0">
                <a:cs typeface="Times New Roman"/>
              </a:rPr>
              <a:t>Перетаскивание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2. </a:t>
            </a:r>
            <a:r>
              <a:rPr lang="ru-RU" b="1" dirty="0">
                <a:cs typeface="Times New Roman"/>
              </a:rPr>
              <a:t>Изменение размера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3. </a:t>
            </a:r>
            <a:r>
              <a:rPr lang="ru-RU" b="1" dirty="0">
                <a:cs typeface="Times New Roman"/>
              </a:rPr>
              <a:t>Поворот </a:t>
            </a:r>
            <a:r>
              <a:rPr lang="ru-RU" dirty="0">
                <a:cs typeface="Times New Roman"/>
              </a:rPr>
              <a:t>(двойной клик)</a:t>
            </a:r>
            <a:endParaRPr lang="ru-RU" dirty="0"/>
          </a:p>
          <a:p>
            <a:pPr marL="742950" indent="-742950">
              <a:buAutoNum type="arabicPeriod"/>
              <a:defRPr/>
            </a:pPr>
            <a:endParaRPr lang="ru-RU" dirty="0"/>
          </a:p>
          <a:p>
            <a:pPr marL="742950" indent="-742950">
              <a:buAutoNum type="arabicPeriod"/>
              <a:defRPr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45797" y="843559"/>
            <a:ext cx="819401" cy="594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6889" y="2621757"/>
            <a:ext cx="4032448" cy="2210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59337" y="2571750"/>
            <a:ext cx="4084663" cy="21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 bwMode="auto">
          <a:xfrm>
            <a:off x="1259632" y="195486"/>
            <a:ext cx="6912768" cy="232138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4. </a:t>
            </a:r>
            <a:r>
              <a:rPr lang="ru-RU" b="1" dirty="0">
                <a:cs typeface="Times New Roman"/>
              </a:rPr>
              <a:t>Выделение</a:t>
            </a:r>
            <a:r>
              <a:rPr lang="ru-RU" dirty="0">
                <a:cs typeface="Times New Roman"/>
              </a:rPr>
              <a:t> нескольких объектов (обвести рамкой)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5. </a:t>
            </a:r>
            <a:r>
              <a:rPr lang="ru-RU" b="1" dirty="0">
                <a:cs typeface="Times New Roman"/>
              </a:rPr>
              <a:t>Снять</a:t>
            </a:r>
            <a:r>
              <a:rPr lang="ru-RU" dirty="0">
                <a:cs typeface="Times New Roman"/>
              </a:rPr>
              <a:t> выделение (</a:t>
            </a:r>
            <a:r>
              <a:rPr lang="en-US" dirty="0">
                <a:cs typeface="Times New Roman"/>
              </a:rPr>
              <a:t>Esc</a:t>
            </a:r>
            <a:r>
              <a:rPr lang="ru-RU" dirty="0">
                <a:cs typeface="Times New Roman"/>
              </a:rPr>
              <a:t>)</a:t>
            </a:r>
          </a:p>
          <a:p>
            <a:pPr marL="742950" indent="-742950">
              <a:buAutoNum type="arabicPeriod"/>
              <a:defRPr/>
            </a:pPr>
            <a:endParaRPr lang="ru-RU" dirty="0"/>
          </a:p>
          <a:p>
            <a:pPr marL="742950" indent="-742950">
              <a:buAutoNum type="arabicPeriod"/>
              <a:defRPr/>
            </a:pPr>
            <a:endParaRPr lang="ru-RU" dirty="0"/>
          </a:p>
          <a:p>
            <a:pPr marL="742950" indent="-742950">
              <a:buAutoNum type="arabicPeriod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63688" y="2086220"/>
            <a:ext cx="5328591" cy="30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59632" y="195486"/>
            <a:ext cx="6768752" cy="2592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b="1" dirty="0">
                <a:cs typeface="Times New Roman"/>
              </a:rPr>
              <a:t>6. Создание копии</a:t>
            </a:r>
            <a:r>
              <a:rPr lang="ru-RU" dirty="0">
                <a:cs typeface="Times New Roman"/>
              </a:rPr>
              <a:t>: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а) Дублирование</a:t>
            </a:r>
            <a:r>
              <a:rPr lang="ru-RU" b="1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(независимая)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б)Клонирование 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(зависимая)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8025" y="1738841"/>
            <a:ext cx="4170305" cy="32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15616" y="141480"/>
            <a:ext cx="7344816" cy="199822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b="1" dirty="0" smtClean="0">
                <a:cs typeface="Times New Roman"/>
              </a:rPr>
              <a:t>7</a:t>
            </a:r>
            <a:r>
              <a:rPr lang="ru-RU" b="1" dirty="0">
                <a:cs typeface="Times New Roman"/>
              </a:rPr>
              <a:t>. Группировка </a:t>
            </a:r>
          </a:p>
          <a:p>
            <a:pPr marL="0" indent="0">
              <a:buNone/>
              <a:defRPr/>
            </a:pPr>
            <a:r>
              <a:rPr lang="ru-RU" b="1" dirty="0" smtClean="0">
                <a:cs typeface="Times New Roman"/>
              </a:rPr>
              <a:t>8. Изменение </a:t>
            </a:r>
            <a:r>
              <a:rPr lang="ru-RU" b="1" dirty="0">
                <a:cs typeface="Times New Roman"/>
              </a:rPr>
              <a:t>порядка объектов</a:t>
            </a:r>
            <a:r>
              <a:rPr lang="ru-RU" dirty="0">
                <a:cs typeface="Times New Roman"/>
              </a:rPr>
              <a:t>:</a:t>
            </a:r>
            <a:endParaRPr lang="ru-RU" b="1" dirty="0">
              <a:cs typeface="Times New Roman"/>
            </a:endParaRPr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а) Поднять на передний план (</a:t>
            </a:r>
            <a:r>
              <a:rPr lang="ru-RU" dirty="0" err="1">
                <a:cs typeface="Times New Roman"/>
              </a:rPr>
              <a:t>Home</a:t>
            </a:r>
            <a:r>
              <a:rPr lang="ru-RU" dirty="0">
                <a:cs typeface="Times New Roman"/>
              </a:rPr>
              <a:t>) 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б) Опустить на задний план (</a:t>
            </a:r>
            <a:r>
              <a:rPr lang="ru-RU" dirty="0" err="1">
                <a:cs typeface="Times New Roman"/>
              </a:rPr>
              <a:t>End</a:t>
            </a:r>
            <a:r>
              <a:rPr lang="ru-RU" dirty="0">
                <a:cs typeface="Times New Roman"/>
              </a:rPr>
              <a:t>)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3608" y="2715766"/>
            <a:ext cx="3458462" cy="189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64088" y="2723108"/>
            <a:ext cx="3458462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43608" y="141480"/>
            <a:ext cx="7416824" cy="36329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в) Поднять (</a:t>
            </a:r>
            <a:r>
              <a:rPr lang="ru-RU" dirty="0" err="1">
                <a:cs typeface="Times New Roman"/>
              </a:rPr>
              <a:t>PgUp</a:t>
            </a:r>
            <a:r>
              <a:rPr lang="ru-RU" dirty="0">
                <a:cs typeface="Times New Roman"/>
              </a:rPr>
              <a:t>) на один уровень выше 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г) Опустить (</a:t>
            </a:r>
            <a:r>
              <a:rPr lang="ru-RU" dirty="0" err="1">
                <a:cs typeface="Times New Roman"/>
              </a:rPr>
              <a:t>PgDn</a:t>
            </a:r>
            <a:r>
              <a:rPr lang="ru-RU" dirty="0">
                <a:cs typeface="Times New Roman"/>
              </a:rPr>
              <a:t>) на один уровень ниже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3648" y="2283718"/>
            <a:ext cx="3458462" cy="189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36096" y="2283718"/>
            <a:ext cx="3458462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15616" y="141480"/>
            <a:ext cx="7848872" cy="36329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b="1" dirty="0" smtClean="0">
                <a:cs typeface="Times New Roman"/>
              </a:rPr>
              <a:t>9. </a:t>
            </a:r>
            <a:r>
              <a:rPr lang="ru-RU" b="1" dirty="0">
                <a:cs typeface="Times New Roman"/>
              </a:rPr>
              <a:t>Изменение заливки и контура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Вкладки </a:t>
            </a:r>
            <a:r>
              <a:rPr lang="ru-RU" b="1" dirty="0">
                <a:cs typeface="Times New Roman"/>
              </a:rPr>
              <a:t>Заливка, Обводка: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а) Цвет</a:t>
            </a:r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б) Стиль (сплошная, градиент)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в) Прозрачность</a:t>
            </a:r>
            <a:endParaRPr dirty="0"/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3608" y="3082737"/>
            <a:ext cx="3914616" cy="1836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44667" y="3003798"/>
            <a:ext cx="3999333" cy="18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403648" y="483518"/>
            <a:ext cx="7272808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Цель: </a:t>
            </a:r>
            <a:r>
              <a:rPr lang="ru-RU" altLang="ru-RU" sz="2400" dirty="0"/>
              <a:t>познакомиться с структурой редактора </a:t>
            </a:r>
            <a:r>
              <a:rPr lang="ru-RU" altLang="ru-RU" sz="2400" dirty="0" err="1"/>
              <a:t>Inkscape</a:t>
            </a:r>
            <a:r>
              <a:rPr lang="ru-RU" altLang="ru-RU" sz="2400" dirty="0"/>
              <a:t>, инструментами и их </a:t>
            </a:r>
            <a:r>
              <a:rPr lang="ru-RU" altLang="ru-RU" sz="2400" dirty="0" smtClean="0"/>
              <a:t>возможностями.</a:t>
            </a:r>
          </a:p>
          <a:p>
            <a:pPr eaLnBrk="1" hangingPunct="1"/>
            <a:endParaRPr lang="ru-RU" altLang="ru-RU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/>
              <a:t>Новый  графический векторный редактор </a:t>
            </a:r>
            <a:r>
              <a:rPr lang="ru-RU" sz="2400" kern="0" dirty="0" err="1"/>
              <a:t>Inkscape</a:t>
            </a:r>
            <a:r>
              <a:rPr lang="ru-RU" sz="2400" kern="0" dirty="0"/>
              <a:t> появился в 2003 году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/>
              <a:t>Сегодня </a:t>
            </a:r>
            <a:r>
              <a:rPr lang="ru-RU" sz="2400" kern="0" dirty="0" err="1"/>
              <a:t>Inkscape</a:t>
            </a:r>
            <a:r>
              <a:rPr lang="ru-RU" sz="2400" kern="0" dirty="0"/>
              <a:t> является одним из самых популярных векторных графических редакторов в мире</a:t>
            </a:r>
            <a:r>
              <a:rPr lang="ru-RU" sz="2400" kern="0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/>
              <a:t>Скачать программу можно здесь: </a:t>
            </a:r>
            <a:r>
              <a:rPr lang="ru-RU" sz="2400" kern="0" dirty="0">
                <a:hlinkClick r:id="rId2"/>
              </a:rPr>
              <a:t>https://inkscape.org/ru</a:t>
            </a:r>
            <a:r>
              <a:rPr lang="ru-RU" sz="2400" kern="0" dirty="0" smtClean="0">
                <a:hlinkClick r:id="rId2"/>
              </a:rPr>
              <a:t>/</a:t>
            </a:r>
            <a:r>
              <a:rPr lang="ru-RU" sz="2400" kern="0" dirty="0" smtClean="0"/>
              <a:t> </a:t>
            </a:r>
            <a:endParaRPr lang="ru-RU" sz="2400" kern="0" dirty="0"/>
          </a:p>
          <a:p>
            <a:pPr eaLnBrk="1" hangingPunct="1"/>
            <a:endParaRPr lang="ru-RU" alt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31640" y="2411016"/>
            <a:ext cx="7255148" cy="1768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3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59632" y="141480"/>
            <a:ext cx="7704856" cy="36329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Вкладка </a:t>
            </a:r>
            <a:r>
              <a:rPr lang="ru-RU" b="1" dirty="0">
                <a:cs typeface="Times New Roman"/>
              </a:rPr>
              <a:t>стиль обводки 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а) Толщина, тип линий</a:t>
            </a:r>
            <a:endParaRPr dirty="0"/>
          </a:p>
          <a:p>
            <a:pPr marL="0" indent="0">
              <a:buNone/>
              <a:defRPr/>
            </a:pPr>
            <a:r>
              <a:rPr lang="ru-RU" dirty="0">
                <a:cs typeface="Times New Roman"/>
              </a:rPr>
              <a:t>б) тип соединения, маркеры</a:t>
            </a:r>
          </a:p>
          <a:p>
            <a:pPr>
              <a:defRPr/>
            </a:pP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3648" y="2355726"/>
            <a:ext cx="7587807" cy="11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15616" y="141480"/>
            <a:ext cx="6984776" cy="36329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b="1" dirty="0" smtClean="0">
                <a:cs typeface="Times New Roman"/>
              </a:rPr>
              <a:t>10. </a:t>
            </a:r>
            <a:r>
              <a:rPr lang="ru-RU" b="1" dirty="0">
                <a:cs typeface="Times New Roman"/>
              </a:rPr>
              <a:t>Логические операции</a:t>
            </a:r>
            <a:endParaRPr dirty="0"/>
          </a:p>
          <a:p>
            <a:pPr marL="0" indent="0">
              <a:buNone/>
              <a:defRPr/>
            </a:pPr>
            <a:endParaRPr lang="ru-RU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7574"/>
            <a:ext cx="3497411" cy="37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683046" y="0"/>
            <a:ext cx="1721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0" cap="none" spc="0" dirty="0">
                <a:ln w="0"/>
                <a:solidFill>
                  <a:schemeClr val="tx1"/>
                </a:solidFill>
                <a:cs typeface="Times New Roman"/>
              </a:rPr>
              <a:t>а) Сумма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127502" y="-74544"/>
            <a:ext cx="2214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0" cap="none" spc="0" dirty="0">
                <a:ln w="0"/>
                <a:solidFill>
                  <a:schemeClr val="tx1"/>
                </a:solidFill>
                <a:cs typeface="Times New Roman"/>
              </a:rPr>
              <a:t>б) Разность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1910"/>
            <a:ext cx="3090685" cy="31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3737"/>
            <a:ext cx="2968094" cy="22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1864697" y="3219822"/>
            <a:ext cx="2919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0" cap="none" spc="0" dirty="0">
                <a:ln w="0"/>
                <a:solidFill>
                  <a:schemeClr val="tx1"/>
                </a:solidFill>
                <a:cs typeface="Times New Roman"/>
              </a:rPr>
              <a:t>в) Пересечение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28" y="2619821"/>
            <a:ext cx="2716723" cy="212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3"/>
          <a:stretch/>
        </p:blipFill>
        <p:spPr bwMode="auto">
          <a:xfrm>
            <a:off x="2627784" y="123478"/>
            <a:ext cx="4444132" cy="49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6996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20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Примеры домиков, построенных в векторном редакторе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014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.istockphoto.com/id/1432885837/ru/%D0%B2%D0%B5%D0%BA%D1%82%D0%BE%D1%80%D0%BD%D0%B0%D1%8F/%D0%BC%D1%83%D0%BB%D1%8C%D1%82%D1%8F%D1%88%D0%BD%D1%8B%D0%B9-%D0%B4%D0%BE%D0%BC-%D0%BD%D0%B5%D0%B1%D0%BE%D0%BB%D1%8C%D1%88%D0%BE%D0%B9-%D0%B4%D0%BE%D0%BC%D0%B8%D0%BA-%D0%B2%D0%B5%D0%BA%D1%82%D0%BE%D1%80%D0%BD%D0%B0%D1%8F-%D0%B8%D0%BB%D0%BB%D1%8E%D1%81%D1%82%D1%80%D0%B0%D1%86%D0%B8%D1%8F-%D1%81%D1%82%D0%BE%D0%BA%D0%BE%D0%B2%D0%BE%D0%B5-%D0%B8%D0%B7%D0%BE%D0%B1%D1%80%D0%B0%D0%B6%D0%B5%D0%BD%D0%B8%D0%B5.jpg?s=612x612&amp;w=0&amp;k=20&amp;c=FM62xBTiEI2-M_PjisXCAND5NiAZb56yFh-uxJF_4R8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1412"/>
          <a:stretch/>
        </p:blipFill>
        <p:spPr bwMode="auto">
          <a:xfrm>
            <a:off x="1691680" y="631848"/>
            <a:ext cx="5829300" cy="45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2347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Практическая работа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64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5606"/>
            <a:ext cx="78488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4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latin typeface="+mj-lt"/>
                <a:ea typeface="+mj-ea"/>
                <a:cs typeface="+mj-cs"/>
              </a:rPr>
              <a:t>Как запустить программу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77934" r="94810" b="19183"/>
          <a:stretch/>
        </p:blipFill>
        <p:spPr bwMode="auto">
          <a:xfrm>
            <a:off x="3478973" y="2712492"/>
            <a:ext cx="3107795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704588" y="1071563"/>
            <a:ext cx="7439412" cy="9429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</a:rPr>
              <a:t>Пуск </a:t>
            </a:r>
            <a:r>
              <a:rPr lang="ru-RU" sz="3200" b="1" kern="0" dirty="0" smtClean="0">
                <a:latin typeface="+mn-lt"/>
              </a:rPr>
              <a:t>     </a:t>
            </a:r>
            <a:r>
              <a:rPr lang="ru-RU" sz="3200" b="1" kern="0" dirty="0" smtClean="0">
                <a:latin typeface="+mn-lt"/>
              </a:rPr>
              <a:t> Все </a:t>
            </a:r>
            <a:r>
              <a:rPr lang="ru-RU" sz="3200" b="1" kern="0" dirty="0">
                <a:latin typeface="+mn-lt"/>
              </a:rPr>
              <a:t>программы        </a:t>
            </a:r>
            <a:endParaRPr lang="ru-RU" sz="3200" b="1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3200" kern="0" dirty="0" smtClean="0">
                <a:latin typeface="+mn-lt"/>
              </a:rPr>
              <a:t>программа</a:t>
            </a:r>
            <a:r>
              <a:rPr lang="en-US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nkscape</a:t>
            </a:r>
            <a:r>
              <a:rPr lang="ru-RU" sz="3200" kern="0" dirty="0" smtClean="0">
                <a:latin typeface="+mn-lt"/>
              </a:rPr>
              <a:t>    </a:t>
            </a:r>
            <a:endParaRPr lang="ru-RU" sz="3200" kern="0" dirty="0">
              <a:latin typeface="+mn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300192" y="1325788"/>
            <a:ext cx="398347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71800" y="1325788"/>
            <a:ext cx="398347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80112" y="1957388"/>
            <a:ext cx="398347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24C387-7CAC-4A37-B63E-CA9769628EDF}" type="slidenum">
              <a:rPr lang="ru-RU" altLang="ru-RU" sz="120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6" y="-161924"/>
            <a:ext cx="8229600" cy="1028700"/>
          </a:xfrm>
          <a:noFill/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Рабочий экран </a:t>
            </a:r>
            <a:r>
              <a:rPr lang="en-US" altLang="ru-RU" sz="3600" dirty="0" err="1" smtClean="0">
                <a:solidFill>
                  <a:schemeClr val="tx1"/>
                </a:solidFill>
              </a:rPr>
              <a:t>Inkscape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9991"/>
            <a:ext cx="8229600" cy="2541984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5125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3498854"/>
              </p:ext>
            </p:extLst>
          </p:nvPr>
        </p:nvGraphicFramePr>
        <p:xfrm>
          <a:off x="536577" y="682229"/>
          <a:ext cx="8351838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Точечный рисунок" r:id="rId3" imgW="8438095" imgH="5792008" progId="Paint.Picture">
                  <p:embed/>
                </p:oleObj>
              </mc:Choice>
              <mc:Fallback>
                <p:oleObj name="Точечный рисунок" r:id="rId3" imgW="8438095" imgH="57920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7" y="682229"/>
                        <a:ext cx="8351838" cy="43005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1913" y="845344"/>
            <a:ext cx="1079500" cy="971550"/>
            <a:chOff x="975" y="800"/>
            <a:chExt cx="680" cy="816"/>
          </a:xfrm>
        </p:grpSpPr>
        <p:sp>
          <p:nvSpPr>
            <p:cNvPr id="5150" name="AutoShape 6"/>
            <p:cNvSpPr>
              <a:spLocks noChangeArrowheads="1"/>
            </p:cNvSpPr>
            <p:nvPr/>
          </p:nvSpPr>
          <p:spPr bwMode="auto">
            <a:xfrm>
              <a:off x="975" y="1389"/>
              <a:ext cx="680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меню</a:t>
              </a:r>
            </a:p>
          </p:txBody>
        </p:sp>
        <p:sp>
          <p:nvSpPr>
            <p:cNvPr id="5151" name="Line 7"/>
            <p:cNvSpPr>
              <a:spLocks noChangeShapeType="1"/>
            </p:cNvSpPr>
            <p:nvPr/>
          </p:nvSpPr>
          <p:spPr bwMode="auto">
            <a:xfrm flipV="1">
              <a:off x="1292" y="800"/>
              <a:ext cx="0" cy="58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573882"/>
            <a:ext cx="2592388" cy="270272"/>
            <a:chOff x="2880" y="527"/>
            <a:chExt cx="1633" cy="227"/>
          </a:xfrm>
        </p:grpSpPr>
        <p:sp>
          <p:nvSpPr>
            <p:cNvPr id="5148" name="AutoShape 9"/>
            <p:cNvSpPr>
              <a:spLocks noChangeArrowheads="1"/>
            </p:cNvSpPr>
            <p:nvPr/>
          </p:nvSpPr>
          <p:spPr bwMode="auto">
            <a:xfrm>
              <a:off x="3651" y="527"/>
              <a:ext cx="862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заголовок</a:t>
              </a:r>
            </a:p>
          </p:txBody>
        </p:sp>
        <p:sp>
          <p:nvSpPr>
            <p:cNvPr id="5149" name="Line 10"/>
            <p:cNvSpPr>
              <a:spLocks noChangeShapeType="1"/>
            </p:cNvSpPr>
            <p:nvPr/>
          </p:nvSpPr>
          <p:spPr bwMode="auto">
            <a:xfrm flipH="1" flipV="1">
              <a:off x="2880" y="618"/>
              <a:ext cx="7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27313" y="1006079"/>
            <a:ext cx="2881312" cy="810815"/>
            <a:chOff x="1791" y="935"/>
            <a:chExt cx="1815" cy="681"/>
          </a:xfrm>
        </p:grpSpPr>
        <p:sp>
          <p:nvSpPr>
            <p:cNvPr id="5146" name="AutoShape 12"/>
            <p:cNvSpPr>
              <a:spLocks noChangeArrowheads="1"/>
            </p:cNvSpPr>
            <p:nvPr/>
          </p:nvSpPr>
          <p:spPr bwMode="auto">
            <a:xfrm>
              <a:off x="1791" y="1389"/>
              <a:ext cx="1815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Панель инструментов</a:t>
              </a:r>
            </a:p>
          </p:txBody>
        </p:sp>
        <p:sp>
          <p:nvSpPr>
            <p:cNvPr id="5147" name="Line 13"/>
            <p:cNvSpPr>
              <a:spLocks noChangeShapeType="1"/>
            </p:cNvSpPr>
            <p:nvPr/>
          </p:nvSpPr>
          <p:spPr bwMode="auto">
            <a:xfrm flipV="1">
              <a:off x="2562" y="935"/>
              <a:ext cx="0" cy="45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4214" y="1222772"/>
            <a:ext cx="2879725" cy="971550"/>
            <a:chOff x="567" y="1117"/>
            <a:chExt cx="1814" cy="816"/>
          </a:xfrm>
        </p:grpSpPr>
        <p:sp>
          <p:nvSpPr>
            <p:cNvPr id="5144" name="AutoShape 15"/>
            <p:cNvSpPr>
              <a:spLocks noChangeArrowheads="1"/>
            </p:cNvSpPr>
            <p:nvPr/>
          </p:nvSpPr>
          <p:spPr bwMode="auto">
            <a:xfrm>
              <a:off x="567" y="1706"/>
              <a:ext cx="1814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свойства инструмента</a:t>
              </a:r>
            </a:p>
          </p:txBody>
        </p:sp>
        <p:sp>
          <p:nvSpPr>
            <p:cNvPr id="5145" name="Line 16"/>
            <p:cNvSpPr>
              <a:spLocks noChangeShapeType="1"/>
            </p:cNvSpPr>
            <p:nvPr/>
          </p:nvSpPr>
          <p:spPr bwMode="auto">
            <a:xfrm flipV="1">
              <a:off x="884" y="1117"/>
              <a:ext cx="0" cy="58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11188" y="2734866"/>
            <a:ext cx="3816350" cy="270272"/>
            <a:chOff x="521" y="2387"/>
            <a:chExt cx="2404" cy="227"/>
          </a:xfrm>
        </p:grpSpPr>
        <p:sp>
          <p:nvSpPr>
            <p:cNvPr id="5142" name="AutoShape 18"/>
            <p:cNvSpPr>
              <a:spLocks noChangeArrowheads="1"/>
            </p:cNvSpPr>
            <p:nvPr/>
          </p:nvSpPr>
          <p:spPr bwMode="auto">
            <a:xfrm>
              <a:off x="1020" y="2387"/>
              <a:ext cx="1905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инструменты рисования</a:t>
              </a:r>
            </a:p>
          </p:txBody>
        </p:sp>
        <p:sp>
          <p:nvSpPr>
            <p:cNvPr id="5143" name="Line 19"/>
            <p:cNvSpPr>
              <a:spLocks noChangeShapeType="1"/>
            </p:cNvSpPr>
            <p:nvPr/>
          </p:nvSpPr>
          <p:spPr bwMode="auto">
            <a:xfrm flipH="1" flipV="1">
              <a:off x="521" y="2478"/>
              <a:ext cx="49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851276" y="2843213"/>
            <a:ext cx="2016125" cy="594122"/>
            <a:chOff x="2562" y="2478"/>
            <a:chExt cx="1270" cy="499"/>
          </a:xfrm>
        </p:grpSpPr>
        <p:sp>
          <p:nvSpPr>
            <p:cNvPr id="5140" name="AutoShape 21"/>
            <p:cNvSpPr>
              <a:spLocks noChangeArrowheads="1"/>
            </p:cNvSpPr>
            <p:nvPr/>
          </p:nvSpPr>
          <p:spPr bwMode="auto">
            <a:xfrm>
              <a:off x="2562" y="2750"/>
              <a:ext cx="1270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рабочее поле</a:t>
              </a:r>
            </a:p>
          </p:txBody>
        </p:sp>
        <p:sp>
          <p:nvSpPr>
            <p:cNvPr id="5141" name="Line 22"/>
            <p:cNvSpPr>
              <a:spLocks noChangeShapeType="1"/>
            </p:cNvSpPr>
            <p:nvPr/>
          </p:nvSpPr>
          <p:spPr bwMode="auto">
            <a:xfrm flipV="1">
              <a:off x="3107" y="2478"/>
              <a:ext cx="0" cy="27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95963" y="3599260"/>
            <a:ext cx="2736850" cy="701278"/>
            <a:chOff x="3787" y="3113"/>
            <a:chExt cx="1724" cy="589"/>
          </a:xfrm>
        </p:grpSpPr>
        <p:sp>
          <p:nvSpPr>
            <p:cNvPr id="5137" name="AutoShape 24"/>
            <p:cNvSpPr>
              <a:spLocks noChangeArrowheads="1"/>
            </p:cNvSpPr>
            <p:nvPr/>
          </p:nvSpPr>
          <p:spPr bwMode="auto">
            <a:xfrm>
              <a:off x="3787" y="3113"/>
              <a:ext cx="1497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полосы прокрутки</a:t>
              </a:r>
            </a:p>
          </p:txBody>
        </p:sp>
        <p:sp>
          <p:nvSpPr>
            <p:cNvPr id="5138" name="Line 25"/>
            <p:cNvSpPr>
              <a:spLocks noChangeShapeType="1"/>
            </p:cNvSpPr>
            <p:nvPr/>
          </p:nvSpPr>
          <p:spPr bwMode="auto">
            <a:xfrm flipH="1">
              <a:off x="4150" y="3339"/>
              <a:ext cx="0" cy="3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26"/>
            <p:cNvSpPr>
              <a:spLocks noChangeShapeType="1"/>
            </p:cNvSpPr>
            <p:nvPr/>
          </p:nvSpPr>
          <p:spPr bwMode="auto">
            <a:xfrm flipV="1">
              <a:off x="5284" y="3249"/>
              <a:ext cx="22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260476" y="3706416"/>
            <a:ext cx="2879725" cy="702469"/>
            <a:chOff x="930" y="3203"/>
            <a:chExt cx="1814" cy="590"/>
          </a:xfrm>
        </p:grpSpPr>
        <p:sp>
          <p:nvSpPr>
            <p:cNvPr id="5135" name="AutoShape 28"/>
            <p:cNvSpPr>
              <a:spLocks noChangeArrowheads="1"/>
            </p:cNvSpPr>
            <p:nvPr/>
          </p:nvSpPr>
          <p:spPr bwMode="auto">
            <a:xfrm>
              <a:off x="930" y="3203"/>
              <a:ext cx="1814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Verdana" pitchFamily="34" charset="0"/>
                </a:rPr>
                <a:t>палитра  цветов</a:t>
              </a:r>
            </a:p>
          </p:txBody>
        </p:sp>
        <p:sp>
          <p:nvSpPr>
            <p:cNvPr id="5136" name="Line 29"/>
            <p:cNvSpPr>
              <a:spLocks noChangeShapeType="1"/>
            </p:cNvSpPr>
            <p:nvPr/>
          </p:nvSpPr>
          <p:spPr bwMode="auto">
            <a:xfrm flipH="1">
              <a:off x="1837" y="3430"/>
              <a:ext cx="0" cy="3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4623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r="98175" b="87228"/>
          <a:stretch>
            <a:fillRect/>
          </a:stretch>
        </p:blipFill>
        <p:spPr bwMode="auto">
          <a:xfrm>
            <a:off x="63187" y="799439"/>
            <a:ext cx="914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7" r="98128" b="62183"/>
          <a:stretch>
            <a:fillRect/>
          </a:stretch>
        </p:blipFill>
        <p:spPr>
          <a:xfrm>
            <a:off x="4913305" y="1176976"/>
            <a:ext cx="714375" cy="535781"/>
          </a:xfrm>
        </p:spPr>
      </p:pic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1063816" y="688889"/>
            <a:ext cx="4000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Выделять и трансформировать</a:t>
            </a:r>
            <a:br>
              <a:rPr lang="ru-RU" altLang="ru-RU" b="1" dirty="0"/>
            </a:br>
            <a:r>
              <a:rPr lang="ru-RU" altLang="ru-RU" b="1" dirty="0"/>
              <a:t>объекты    (F1)</a:t>
            </a: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1027874" y="1335220"/>
            <a:ext cx="3929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Редактировать узлы контура</a:t>
            </a:r>
            <a:br>
              <a:rPr lang="ru-RU" altLang="ru-RU" b="1" dirty="0"/>
            </a:br>
            <a:r>
              <a:rPr lang="ru-RU" altLang="ru-RU" b="1" dirty="0"/>
              <a:t>или рычаги узлов (</a:t>
            </a:r>
            <a:r>
              <a:rPr lang="ru-RU" altLang="ru-RU" b="1" dirty="0" smtClean="0"/>
              <a:t>F2)</a:t>
            </a:r>
            <a:endParaRPr lang="ru-RU" altLang="ru-RU" b="1" dirty="0"/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1" r="98175" b="76369"/>
          <a:stretch>
            <a:fillRect/>
          </a:stretch>
        </p:blipFill>
        <p:spPr bwMode="auto">
          <a:xfrm>
            <a:off x="63187" y="1985785"/>
            <a:ext cx="914400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1043402" y="2183242"/>
            <a:ext cx="4052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Рисовать прямоугольники,</a:t>
            </a:r>
            <a:br>
              <a:rPr lang="ru-RU" altLang="ru-RU" b="1" dirty="0"/>
            </a:br>
            <a:r>
              <a:rPr lang="ru-RU" altLang="ru-RU" b="1" dirty="0"/>
              <a:t>и  квадраты (F5)</a:t>
            </a:r>
          </a:p>
        </p:txBody>
      </p:sp>
      <p:sp>
        <p:nvSpPr>
          <p:cNvPr id="35848" name="Прямоугольник 9"/>
          <p:cNvSpPr>
            <a:spLocks noChangeArrowheads="1"/>
          </p:cNvSpPr>
          <p:nvPr/>
        </p:nvSpPr>
        <p:spPr bwMode="auto">
          <a:xfrm>
            <a:off x="1027874" y="2998038"/>
            <a:ext cx="3980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Рисовать круги, эллипсы и дуги (F5)</a:t>
            </a: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6" r="98175" b="70723"/>
          <a:stretch>
            <a:fillRect/>
          </a:stretch>
        </p:blipFill>
        <p:spPr bwMode="auto">
          <a:xfrm>
            <a:off x="63187" y="2811338"/>
            <a:ext cx="91440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2" r="98175" b="64882"/>
          <a:stretch>
            <a:fillRect/>
          </a:stretch>
        </p:blipFill>
        <p:spPr bwMode="auto">
          <a:xfrm>
            <a:off x="63187" y="3507854"/>
            <a:ext cx="914400" cy="15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Прямоугольник 12"/>
          <p:cNvSpPr>
            <a:spLocks noChangeArrowheads="1"/>
          </p:cNvSpPr>
          <p:nvPr/>
        </p:nvSpPr>
        <p:spPr bwMode="auto">
          <a:xfrm>
            <a:off x="5849172" y="1131590"/>
            <a:ext cx="3262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Рисовать произвольные</a:t>
            </a:r>
            <a:br>
              <a:rPr lang="ru-RU" altLang="ru-RU" b="1" dirty="0"/>
            </a:br>
            <a:r>
              <a:rPr lang="ru-RU" altLang="ru-RU" b="1" dirty="0"/>
              <a:t>контуры (F6)</a:t>
            </a:r>
          </a:p>
        </p:txBody>
      </p:sp>
      <p:sp>
        <p:nvSpPr>
          <p:cNvPr id="35852" name="Прямоугольник 13"/>
          <p:cNvSpPr>
            <a:spLocks noChangeArrowheads="1"/>
          </p:cNvSpPr>
          <p:nvPr/>
        </p:nvSpPr>
        <p:spPr bwMode="auto">
          <a:xfrm>
            <a:off x="5908492" y="1985785"/>
            <a:ext cx="3203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Создавать и править</a:t>
            </a:r>
            <a:br>
              <a:rPr lang="ru-RU" altLang="ru-RU" b="1" dirty="0"/>
            </a:br>
            <a:r>
              <a:rPr lang="ru-RU" altLang="ru-RU" b="1" dirty="0"/>
              <a:t>текстовые объекты (F8)</a:t>
            </a:r>
          </a:p>
        </p:txBody>
      </p:sp>
      <p:pic>
        <p:nvPicPr>
          <p:cNvPr id="358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1" r="98128" b="53836"/>
          <a:stretch>
            <a:fillRect/>
          </a:stretch>
        </p:blipFill>
        <p:spPr bwMode="auto">
          <a:xfrm>
            <a:off x="4954527" y="2183242"/>
            <a:ext cx="714375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Прямоугольник 15"/>
          <p:cNvSpPr>
            <a:spLocks noChangeArrowheads="1"/>
          </p:cNvSpPr>
          <p:nvPr/>
        </p:nvSpPr>
        <p:spPr bwMode="auto">
          <a:xfrm>
            <a:off x="1074904" y="3802106"/>
            <a:ext cx="419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Рисовать звездочки</a:t>
            </a:r>
          </a:p>
        </p:txBody>
      </p:sp>
      <p:sp>
        <p:nvSpPr>
          <p:cNvPr id="35855" name="Прямоугольник 16"/>
          <p:cNvSpPr>
            <a:spLocks noChangeArrowheads="1"/>
          </p:cNvSpPr>
          <p:nvPr/>
        </p:nvSpPr>
        <p:spPr bwMode="auto">
          <a:xfrm>
            <a:off x="1063816" y="4692287"/>
            <a:ext cx="4266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Рисовать спирали</a:t>
            </a:r>
          </a:p>
        </p:txBody>
      </p:sp>
      <p:pic>
        <p:nvPicPr>
          <p:cNvPr id="35856" name="Рисунок 7" descr="Инструменты Ink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27" y="2898849"/>
            <a:ext cx="90487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Прямоугольник 18"/>
          <p:cNvSpPr>
            <a:spLocks noChangeArrowheads="1"/>
          </p:cNvSpPr>
          <p:nvPr/>
        </p:nvSpPr>
        <p:spPr bwMode="auto">
          <a:xfrm>
            <a:off x="5943763" y="2774012"/>
            <a:ext cx="3136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Заливать замкнутые</a:t>
            </a:r>
            <a:br>
              <a:rPr lang="ru-RU" altLang="ru-RU" b="1" dirty="0"/>
            </a:br>
            <a:r>
              <a:rPr lang="ru-RU" altLang="ru-RU" b="1" dirty="0"/>
              <a:t>области (Shift F7)</a:t>
            </a:r>
          </a:p>
        </p:txBody>
      </p:sp>
      <p:pic>
        <p:nvPicPr>
          <p:cNvPr id="35858" name="Рисунок 8" descr="Инструменты Inksc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13" y="3659534"/>
            <a:ext cx="9048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Прямоугольник 20"/>
          <p:cNvSpPr>
            <a:spLocks noChangeArrowheads="1"/>
          </p:cNvSpPr>
          <p:nvPr/>
        </p:nvSpPr>
        <p:spPr bwMode="auto">
          <a:xfrm>
            <a:off x="5893955" y="3715866"/>
            <a:ext cx="3236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/>
              <a:t>Создавать и</a:t>
            </a:r>
            <a:br>
              <a:rPr lang="ru-RU" altLang="ru-RU" sz="1600" b="1" dirty="0"/>
            </a:br>
            <a:r>
              <a:rPr lang="ru-RU" altLang="ru-RU" sz="1600" b="1" dirty="0"/>
              <a:t>править градиенты (Ctrl </a:t>
            </a:r>
            <a:r>
              <a:rPr lang="ru-RU" altLang="ru-RU" sz="1600" b="1" dirty="0" smtClean="0"/>
              <a:t>F1)</a:t>
            </a:r>
            <a:endParaRPr lang="ru-RU" alt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1352" y="143358"/>
            <a:ext cx="724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Инструменты графического редактора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980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40030"/>
            <a:ext cx="7239000" cy="6035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/>
              <a:t>Интерфейс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259632" y="951570"/>
            <a:ext cx="7416824" cy="4050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>
                <a:cs typeface="Times New Roman"/>
              </a:rPr>
              <a:t>Изменение масштаба </a:t>
            </a:r>
            <a:r>
              <a:rPr lang="ru-RU" sz="4800" dirty="0">
                <a:cs typeface="Times New Roman"/>
              </a:rPr>
              <a:t>+,- </a:t>
            </a:r>
            <a:endParaRPr dirty="0"/>
          </a:p>
          <a:p>
            <a:pPr>
              <a:defRPr/>
            </a:pPr>
            <a:r>
              <a:rPr lang="ru-RU" sz="4800" b="1" dirty="0">
                <a:cs typeface="Times New Roman"/>
              </a:rPr>
              <a:t>Изменение параметров страницы</a:t>
            </a:r>
            <a:r>
              <a:rPr lang="ru-RU" sz="4800" dirty="0">
                <a:cs typeface="Times New Roman"/>
              </a:rPr>
              <a:t> – меню файл → свойства документа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40030"/>
            <a:ext cx="7239000" cy="5495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/>
              <a:t>1) прямоугольник / квадрат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87623" y="872279"/>
            <a:ext cx="6714091" cy="24915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3600" dirty="0">
                <a:cs typeface="Times New Roman"/>
              </a:rPr>
              <a:t>Параметры прямоугольника: ширина, высота, радиусы закругления углов.</a:t>
            </a:r>
            <a:endParaRPr sz="2400" dirty="0"/>
          </a:p>
          <a:p>
            <a:pPr marL="0" indent="0">
              <a:buNone/>
              <a:defRPr/>
            </a:pPr>
            <a:r>
              <a:rPr lang="ru-RU" sz="3600" dirty="0">
                <a:cs typeface="Times New Roman"/>
              </a:rPr>
              <a:t>Квадрат – удерживать клавишу </a:t>
            </a:r>
            <a:r>
              <a:rPr lang="en-US" sz="3600" dirty="0">
                <a:cs typeface="Times New Roman"/>
              </a:rPr>
              <a:t>Ctrl</a:t>
            </a:r>
            <a:endParaRPr lang="ru-RU" sz="3600" dirty="0"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4000" dirty="0"/>
              <a:t> </a:t>
            </a:r>
            <a:endParaRPr dirty="0"/>
          </a:p>
          <a:p>
            <a:pPr marL="0" indent="0" algn="ctr">
              <a:buNone/>
              <a:defRPr/>
            </a:pP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975649" y="3497572"/>
            <a:ext cx="3168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/>
              <a:t>закругление углов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195736" y="2931790"/>
            <a:ext cx="3096344" cy="163517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 flipH="1" flipV="1">
            <a:off x="5488113" y="3716186"/>
            <a:ext cx="504056" cy="343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41480"/>
            <a:ext cx="7239000" cy="5495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/>
              <a:t>2) Овал / Круг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2841780"/>
            <a:ext cx="6842770" cy="21145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5796137" y="3381840"/>
            <a:ext cx="2160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Параметры:</a:t>
            </a:r>
            <a:endParaRPr sz="1600" dirty="0"/>
          </a:p>
          <a:p>
            <a:pPr>
              <a:defRPr/>
            </a:pPr>
            <a:r>
              <a:rPr lang="ru-RU" sz="2000" dirty="0"/>
              <a:t>Ширина: 40</a:t>
            </a:r>
            <a:endParaRPr sz="1600" dirty="0"/>
          </a:p>
          <a:p>
            <a:pPr>
              <a:defRPr/>
            </a:pPr>
            <a:r>
              <a:rPr lang="ru-RU" sz="2000" dirty="0"/>
              <a:t>Высота: 20</a:t>
            </a:r>
            <a:endParaRPr sz="1600" dirty="0"/>
          </a:p>
          <a:p>
            <a:pPr>
              <a:defRPr/>
            </a:pPr>
            <a:r>
              <a:rPr lang="ru-RU" sz="2000" dirty="0"/>
              <a:t>Начало: 0</a:t>
            </a:r>
            <a:endParaRPr sz="1600" dirty="0"/>
          </a:p>
          <a:p>
            <a:pPr>
              <a:defRPr/>
            </a:pPr>
            <a:r>
              <a:rPr lang="ru-RU" sz="2000" dirty="0"/>
              <a:t>Конец:0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 bwMode="auto">
          <a:xfrm>
            <a:off x="1115615" y="771550"/>
            <a:ext cx="6847821" cy="18542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sz="4400" dirty="0">
                <a:cs typeface="Times New Roman"/>
              </a:rPr>
              <a:t>Параметры овала: ширина, высота, начало и конец.</a:t>
            </a:r>
            <a:endParaRPr dirty="0"/>
          </a:p>
          <a:p>
            <a:pPr marL="0" indent="0">
              <a:buNone/>
              <a:defRPr/>
            </a:pPr>
            <a:r>
              <a:rPr lang="ru-RU" sz="4400" dirty="0">
                <a:cs typeface="Times New Roman"/>
              </a:rPr>
              <a:t>Круг – удерживать клавишу </a:t>
            </a:r>
            <a:r>
              <a:rPr lang="en-US" sz="4400" dirty="0">
                <a:cs typeface="Times New Roman"/>
              </a:rPr>
              <a:t>Ctrl</a:t>
            </a:r>
            <a:endParaRPr lang="ru-RU" sz="4400" dirty="0">
              <a:cs typeface="Times New Roman"/>
            </a:endParaRPr>
          </a:p>
          <a:p>
            <a:pPr marL="0" indent="0">
              <a:buNone/>
              <a:defRPr/>
            </a:pPr>
            <a:endParaRPr lang="ru-RU" sz="4000" dirty="0"/>
          </a:p>
          <a:p>
            <a:pPr marL="0" indent="0" algn="ctr">
              <a:buNone/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94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40030"/>
            <a:ext cx="7239000" cy="5495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3) Звезда / Многоугольник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02542" y="745751"/>
            <a:ext cx="2086089" cy="14965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97583" y="699542"/>
            <a:ext cx="2232248" cy="15644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014291" y="2787774"/>
            <a:ext cx="2039135" cy="15211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99590" y="2900073"/>
            <a:ext cx="2311836" cy="16201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 bwMode="auto">
          <a:xfrm>
            <a:off x="5002542" y="2192187"/>
            <a:ext cx="1838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dirty="0"/>
              <a:t>вершины: 5</a:t>
            </a:r>
            <a:endParaRPr sz="1600" dirty="0"/>
          </a:p>
          <a:p>
            <a:pPr>
              <a:defRPr/>
            </a:pPr>
            <a:r>
              <a:rPr lang="ru-RU" sz="2000" dirty="0"/>
              <a:t>Закругление: 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957505" y="4308948"/>
            <a:ext cx="2152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dirty="0"/>
              <a:t>вершины: 5</a:t>
            </a:r>
            <a:endParaRPr sz="1600" dirty="0"/>
          </a:p>
          <a:p>
            <a:pPr>
              <a:defRPr/>
            </a:pPr>
            <a:r>
              <a:rPr lang="ru-RU" sz="2000" dirty="0"/>
              <a:t>Закругление: 0,25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9615" y="2254120"/>
            <a:ext cx="3011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 dirty="0"/>
              <a:t>вершины: 5</a:t>
            </a:r>
            <a:endParaRPr sz="1600" dirty="0"/>
          </a:p>
          <a:p>
            <a:pPr algn="ctr">
              <a:defRPr/>
            </a:pPr>
            <a:r>
              <a:rPr lang="ru-RU" sz="2000" dirty="0"/>
              <a:t>Отношение радиусов: 0,5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705222" y="4426200"/>
            <a:ext cx="300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000" dirty="0"/>
              <a:t>вершины: 5</a:t>
            </a:r>
            <a:endParaRPr sz="1600" dirty="0"/>
          </a:p>
          <a:p>
            <a:pPr algn="ctr">
              <a:defRPr/>
            </a:pPr>
            <a:r>
              <a:rPr lang="ru-RU" sz="2000" dirty="0"/>
              <a:t>Отношение радиусов: 0,3</a:t>
            </a:r>
          </a:p>
        </p:txBody>
      </p:sp>
    </p:spTree>
    <p:extLst>
      <p:ext uri="{BB962C8B-B14F-4D97-AF65-F5344CB8AC3E}">
        <p14:creationId xmlns:p14="http://schemas.microsoft.com/office/powerpoint/2010/main" val="10073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349</TotalTime>
  <Words>444</Words>
  <Application>Microsoft Office PowerPoint</Application>
  <PresentationFormat>Экран (16:9)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Точечный рисунок</vt:lpstr>
      <vt:lpstr>Презентация PowerPoint</vt:lpstr>
      <vt:lpstr>Презентация PowerPoint</vt:lpstr>
      <vt:lpstr>Презентация PowerPoint</vt:lpstr>
      <vt:lpstr>Рабочий экран Inkscape</vt:lpstr>
      <vt:lpstr>Презентация PowerPoint</vt:lpstr>
      <vt:lpstr>Интерфейс программы</vt:lpstr>
      <vt:lpstr>1) прямоугольник / квадрат</vt:lpstr>
      <vt:lpstr>2) Овал / Круг </vt:lpstr>
      <vt:lpstr>3) Звезда / Многоугольник</vt:lpstr>
      <vt:lpstr>Контуры</vt:lpstr>
      <vt:lpstr>редактирование контура</vt:lpstr>
      <vt:lpstr>Презентация PowerPoint</vt:lpstr>
      <vt:lpstr>Презентация PowerPoint</vt:lpstr>
      <vt:lpstr>Действия с объектами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Кирпиченко Екатерина Владимировна</dc:creator>
  <cp:lastModifiedBy>Кирпиченко Екатерина Владимировна</cp:lastModifiedBy>
  <cp:revision>16</cp:revision>
  <dcterms:created xsi:type="dcterms:W3CDTF">2025-04-23T05:26:40Z</dcterms:created>
  <dcterms:modified xsi:type="dcterms:W3CDTF">2025-04-23T11:39:16Z</dcterms:modified>
</cp:coreProperties>
</file>