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45" r:id="rId2"/>
    <p:sldId id="460" r:id="rId3"/>
    <p:sldId id="447" r:id="rId4"/>
    <p:sldId id="431" r:id="rId5"/>
    <p:sldId id="509" r:id="rId6"/>
    <p:sldId id="435" r:id="rId7"/>
    <p:sldId id="548" r:id="rId8"/>
    <p:sldId id="536" r:id="rId9"/>
    <p:sldId id="539" r:id="rId10"/>
    <p:sldId id="541" r:id="rId11"/>
    <p:sldId id="542" r:id="rId12"/>
    <p:sldId id="537" r:id="rId13"/>
    <p:sldId id="540" r:id="rId14"/>
    <p:sldId id="543" r:id="rId15"/>
    <p:sldId id="544" r:id="rId16"/>
    <p:sldId id="534" r:id="rId17"/>
    <p:sldId id="510" r:id="rId18"/>
    <p:sldId id="553" r:id="rId19"/>
    <p:sldId id="550" r:id="rId20"/>
    <p:sldId id="557" r:id="rId21"/>
    <p:sldId id="519" r:id="rId22"/>
    <p:sldId id="556" r:id="rId23"/>
    <p:sldId id="469" r:id="rId24"/>
    <p:sldId id="533" r:id="rId25"/>
    <p:sldId id="506" r:id="rId26"/>
    <p:sldId id="512" r:id="rId27"/>
    <p:sldId id="513" r:id="rId28"/>
    <p:sldId id="514" r:id="rId29"/>
    <p:sldId id="559" r:id="rId30"/>
    <p:sldId id="523" r:id="rId31"/>
    <p:sldId id="524" r:id="rId32"/>
    <p:sldId id="528" r:id="rId33"/>
    <p:sldId id="505" r:id="rId34"/>
    <p:sldId id="508" r:id="rId35"/>
    <p:sldId id="546" r:id="rId36"/>
    <p:sldId id="549" r:id="rId3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8000"/>
    <a:srgbClr val="FFFF00"/>
    <a:srgbClr val="00CC99"/>
    <a:srgbClr val="FF3300"/>
    <a:srgbClr val="0066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69" d="100"/>
          <a:sy n="69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2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781AD8-26BA-4D62-B033-1436A02247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371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A409A8-3045-4612-8F32-BF47A927B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7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90B5EA-5DF3-4343-B25F-FABEA44DF1D1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3993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2C2E4C5-BA91-4622-B6A2-136C43DF5E55}" type="slidenum">
              <a:rPr lang="ru-RU" sz="1200">
                <a:cs typeface="+mn-cs"/>
              </a:rPr>
              <a:pPr algn="r">
                <a:defRPr/>
              </a:pPr>
              <a:t>5</a:t>
            </a:fld>
            <a:endParaRPr lang="ru-RU" sz="120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29639-D1B6-49D2-ABDC-C17A553E06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324182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1258D-AC35-4693-A0B1-41B5254FF8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0434439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C5648-0A62-4283-A2A1-4B04A481A0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236582"/>
      </p:ext>
    </p:extLst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9409A-DB80-4FCE-9555-1E6AA320F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5336442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8A0C7-393E-41DD-BCBE-AD09BFC3F8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122674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450D6-C4E4-4689-A29A-711608464C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882131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4F5F-887B-4461-AB4C-658C02C02D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428064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F4B0D-160D-497A-8B3F-63BA78C125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0140525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6820C-3450-4DD5-97A3-716F8F4E6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2195022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73828-1210-4AAC-A0DC-6D8BE47BDB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57797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03319-314F-4389-98EB-52AE6340DB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7988262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20E2-E308-4D3D-AFC4-1D3F5569E2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1093514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F64AB-C59F-4733-A1BB-13896C4F97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4697333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C0AA6-0FED-4E80-98A5-FBC7BCCEF4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09290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10184A-B3F7-4FAF-895A-5BC405D340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6.wmf"/><Relationship Id="rId3" Type="http://schemas.openxmlformats.org/officeDocument/2006/relationships/image" Target="../media/image18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3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836613"/>
            <a:ext cx="8893175" cy="2663825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chemeClr val="accent2"/>
                </a:solidFill>
                <a:latin typeface="Times New Roman" pitchFamily="18" charset="0"/>
              </a:rPr>
              <a:t>Классная работа</a:t>
            </a:r>
            <a:r>
              <a:rPr lang="ru-RU" altLang="ru-RU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260350"/>
            <a:ext cx="2840038" cy="7667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altLang="ru-RU" sz="40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03300" y="188913"/>
            <a:ext cx="7110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Практическая работа </a:t>
            </a:r>
            <a:endParaRPr lang="en-US" altLang="ru-RU" b="1" i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исследовательского характера</a:t>
            </a:r>
            <a:r>
              <a:rPr lang="ru-RU" altLang="ru-RU" i="1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ru-RU" altLang="ru-RU" sz="1800"/>
              <a:t>  </a:t>
            </a:r>
          </a:p>
        </p:txBody>
      </p:sp>
      <p:graphicFrame>
        <p:nvGraphicFramePr>
          <p:cNvPr id="54275" name="Group 3"/>
          <p:cNvGraphicFramePr>
            <a:graphicFrameLocks noGrp="1"/>
          </p:cNvGraphicFramePr>
          <p:nvPr>
            <p:ph/>
          </p:nvPr>
        </p:nvGraphicFramePr>
        <p:xfrm>
          <a:off x="457200" y="1700213"/>
          <a:ext cx="8229600" cy="3652837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60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8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21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8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94" name="AutoShape 30"/>
          <p:cNvSpPr>
            <a:spLocks noChangeArrowheads="1"/>
          </p:cNvSpPr>
          <p:nvPr/>
        </p:nvSpPr>
        <p:spPr bwMode="auto">
          <a:xfrm>
            <a:off x="755650" y="2852738"/>
            <a:ext cx="1368425" cy="647700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755650" y="3716338"/>
            <a:ext cx="1368425" cy="647700"/>
          </a:xfrm>
          <a:prstGeom prst="rtTriangl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8000"/>
              </a:solidFill>
            </a:endParaRPr>
          </a:p>
        </p:txBody>
      </p: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755650" y="4581525"/>
            <a:ext cx="1368425" cy="6477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03300" y="188913"/>
            <a:ext cx="7110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Практическая работа </a:t>
            </a:r>
            <a:endParaRPr lang="en-US" altLang="ru-RU" b="1" i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исследовательского характера</a:t>
            </a:r>
            <a:r>
              <a:rPr lang="ru-RU" altLang="ru-RU" i="1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ru-RU" altLang="ru-RU" sz="1800"/>
              <a:t>  </a:t>
            </a:r>
          </a:p>
        </p:txBody>
      </p:sp>
      <p:graphicFrame>
        <p:nvGraphicFramePr>
          <p:cNvPr id="55299" name="Group 3"/>
          <p:cNvGraphicFramePr>
            <a:graphicFrameLocks noGrp="1"/>
          </p:cNvGraphicFramePr>
          <p:nvPr>
            <p:ph/>
          </p:nvPr>
        </p:nvGraphicFramePr>
        <p:xfrm>
          <a:off x="457200" y="1700213"/>
          <a:ext cx="8229600" cy="3652837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60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8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21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8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18" name="AutoShape 30"/>
          <p:cNvSpPr>
            <a:spLocks noChangeArrowheads="1"/>
          </p:cNvSpPr>
          <p:nvPr/>
        </p:nvSpPr>
        <p:spPr bwMode="auto">
          <a:xfrm>
            <a:off x="755650" y="2852738"/>
            <a:ext cx="1368425" cy="647700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9" name="AutoShape 31"/>
          <p:cNvSpPr>
            <a:spLocks noChangeArrowheads="1"/>
          </p:cNvSpPr>
          <p:nvPr/>
        </p:nvSpPr>
        <p:spPr bwMode="auto">
          <a:xfrm>
            <a:off x="755650" y="3716338"/>
            <a:ext cx="1368425" cy="647700"/>
          </a:xfrm>
          <a:prstGeom prst="rtTriangl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8000"/>
              </a:solidFill>
            </a:endParaRPr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>
            <a:off x="755650" y="4581525"/>
            <a:ext cx="1368425" cy="6477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03300" y="188913"/>
            <a:ext cx="7110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Практическая работа </a:t>
            </a:r>
            <a:endParaRPr lang="en-US" altLang="ru-RU" b="1" i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исследовательского характера</a:t>
            </a:r>
            <a:r>
              <a:rPr lang="ru-RU" altLang="ru-RU" i="1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ru-RU" altLang="ru-RU" sz="1800"/>
              <a:t>  </a:t>
            </a:r>
          </a:p>
        </p:txBody>
      </p:sp>
      <p:graphicFrame>
        <p:nvGraphicFramePr>
          <p:cNvPr id="50209" name="Group 33"/>
          <p:cNvGraphicFramePr>
            <a:graphicFrameLocks noGrp="1"/>
          </p:cNvGraphicFramePr>
          <p:nvPr>
            <p:ph/>
          </p:nvPr>
        </p:nvGraphicFramePr>
        <p:xfrm>
          <a:off x="457200" y="1700213"/>
          <a:ext cx="8229600" cy="3652837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60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r>
                        <a:rPr kumimoji="0" lang="en-US" altLang="ru-RU" sz="6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r>
                        <a:rPr kumimoji="0" lang="en-US" altLang="ru-RU" sz="6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altLang="ru-RU" sz="6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8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21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8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42" name="AutoShape 30"/>
          <p:cNvSpPr>
            <a:spLocks noChangeArrowheads="1"/>
          </p:cNvSpPr>
          <p:nvPr/>
        </p:nvSpPr>
        <p:spPr bwMode="auto">
          <a:xfrm>
            <a:off x="755650" y="2781300"/>
            <a:ext cx="1368425" cy="647700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3" name="AutoShape 31"/>
          <p:cNvSpPr>
            <a:spLocks noChangeArrowheads="1"/>
          </p:cNvSpPr>
          <p:nvPr/>
        </p:nvSpPr>
        <p:spPr bwMode="auto">
          <a:xfrm>
            <a:off x="755650" y="3644900"/>
            <a:ext cx="1368425" cy="647700"/>
          </a:xfrm>
          <a:prstGeom prst="rtTriangl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4" name="AutoShape 32"/>
          <p:cNvSpPr>
            <a:spLocks noChangeArrowheads="1"/>
          </p:cNvSpPr>
          <p:nvPr/>
        </p:nvSpPr>
        <p:spPr bwMode="auto">
          <a:xfrm>
            <a:off x="755650" y="4581525"/>
            <a:ext cx="1368425" cy="6477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5" name="Rectangle 34"/>
          <p:cNvSpPr>
            <a:spLocks noChangeArrowheads="1"/>
          </p:cNvSpPr>
          <p:nvPr/>
        </p:nvSpPr>
        <p:spPr bwMode="auto">
          <a:xfrm>
            <a:off x="755650" y="5805488"/>
            <a:ext cx="2035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Вывод : </a:t>
            </a:r>
            <a:r>
              <a:rPr lang="ru-RU" altLang="ru-RU" sz="1800"/>
              <a:t>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03300" y="188913"/>
            <a:ext cx="7110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Практическая работа </a:t>
            </a:r>
            <a:endParaRPr lang="en-US" altLang="ru-RU" b="1" i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исследовательского характера</a:t>
            </a:r>
            <a:r>
              <a:rPr lang="ru-RU" altLang="ru-RU" i="1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ru-RU" altLang="ru-RU" sz="1800"/>
              <a:t>  </a:t>
            </a:r>
          </a:p>
        </p:txBody>
      </p:sp>
      <p:graphicFrame>
        <p:nvGraphicFramePr>
          <p:cNvPr id="53251" name="Group 3"/>
          <p:cNvGraphicFramePr>
            <a:graphicFrameLocks noGrp="1"/>
          </p:cNvGraphicFramePr>
          <p:nvPr>
            <p:ph/>
          </p:nvPr>
        </p:nvGraphicFramePr>
        <p:xfrm>
          <a:off x="457200" y="1700213"/>
          <a:ext cx="8229600" cy="3652837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60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r>
                        <a:rPr kumimoji="0" lang="en-US" altLang="ru-RU" sz="6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r>
                        <a:rPr kumimoji="0" lang="en-US" altLang="ru-RU" sz="6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altLang="ru-RU" sz="6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8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21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8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66" name="AutoShape 30"/>
          <p:cNvSpPr>
            <a:spLocks noChangeArrowheads="1"/>
          </p:cNvSpPr>
          <p:nvPr/>
        </p:nvSpPr>
        <p:spPr bwMode="auto">
          <a:xfrm>
            <a:off x="755650" y="2781300"/>
            <a:ext cx="1368425" cy="647700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67" name="AutoShape 31"/>
          <p:cNvSpPr>
            <a:spLocks noChangeArrowheads="1"/>
          </p:cNvSpPr>
          <p:nvPr/>
        </p:nvSpPr>
        <p:spPr bwMode="auto">
          <a:xfrm>
            <a:off x="755650" y="3644900"/>
            <a:ext cx="1368425" cy="647700"/>
          </a:xfrm>
          <a:prstGeom prst="rtTriangl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68" name="AutoShape 32"/>
          <p:cNvSpPr>
            <a:spLocks noChangeArrowheads="1"/>
          </p:cNvSpPr>
          <p:nvPr/>
        </p:nvSpPr>
        <p:spPr bwMode="auto">
          <a:xfrm>
            <a:off x="755650" y="4581525"/>
            <a:ext cx="1368425" cy="6477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755650" y="5805488"/>
            <a:ext cx="2035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Вывод : </a:t>
            </a:r>
            <a:r>
              <a:rPr lang="ru-RU" altLang="ru-RU" sz="1800"/>
              <a:t>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03300" y="188913"/>
            <a:ext cx="7110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Практическая работа </a:t>
            </a:r>
            <a:endParaRPr lang="en-US" altLang="ru-RU" b="1" i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исследовательского характера</a:t>
            </a:r>
            <a:r>
              <a:rPr lang="ru-RU" altLang="ru-RU" i="1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ru-RU" altLang="ru-RU" sz="1800"/>
              <a:t>  </a:t>
            </a:r>
          </a:p>
        </p:txBody>
      </p:sp>
      <p:graphicFrame>
        <p:nvGraphicFramePr>
          <p:cNvPr id="56323" name="Group 3"/>
          <p:cNvGraphicFramePr>
            <a:graphicFrameLocks noGrp="1"/>
          </p:cNvGraphicFramePr>
          <p:nvPr>
            <p:ph/>
          </p:nvPr>
        </p:nvGraphicFramePr>
        <p:xfrm>
          <a:off x="457200" y="1700213"/>
          <a:ext cx="8229600" cy="3652837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60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r>
                        <a:rPr kumimoji="0" lang="en-US" altLang="ru-RU" sz="6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r>
                        <a:rPr kumimoji="0" lang="en-US" altLang="ru-RU" sz="6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altLang="ru-RU" sz="6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8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21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8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90" name="AutoShape 30"/>
          <p:cNvSpPr>
            <a:spLocks noChangeArrowheads="1"/>
          </p:cNvSpPr>
          <p:nvPr/>
        </p:nvSpPr>
        <p:spPr bwMode="auto">
          <a:xfrm>
            <a:off x="755650" y="2781300"/>
            <a:ext cx="1368425" cy="647700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755650" y="3644900"/>
            <a:ext cx="1368425" cy="647700"/>
          </a:xfrm>
          <a:prstGeom prst="rtTriangl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92" name="AutoShape 32"/>
          <p:cNvSpPr>
            <a:spLocks noChangeArrowheads="1"/>
          </p:cNvSpPr>
          <p:nvPr/>
        </p:nvSpPr>
        <p:spPr bwMode="auto">
          <a:xfrm>
            <a:off x="755650" y="4581525"/>
            <a:ext cx="1368425" cy="6477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755650" y="5805488"/>
            <a:ext cx="2035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Вывод : </a:t>
            </a:r>
            <a:r>
              <a:rPr lang="ru-RU" altLang="ru-RU" sz="1800"/>
              <a:t>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03300" y="188913"/>
            <a:ext cx="7110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Практическая работа </a:t>
            </a:r>
            <a:endParaRPr lang="en-US" altLang="ru-RU" b="1" i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исследовательского характера</a:t>
            </a:r>
            <a:r>
              <a:rPr lang="ru-RU" altLang="ru-RU" i="1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ru-RU" altLang="ru-RU" sz="1800"/>
              <a:t>  </a:t>
            </a:r>
          </a:p>
        </p:txBody>
      </p:sp>
      <p:graphicFrame>
        <p:nvGraphicFramePr>
          <p:cNvPr id="57347" name="Group 3"/>
          <p:cNvGraphicFramePr>
            <a:graphicFrameLocks noGrp="1"/>
          </p:cNvGraphicFramePr>
          <p:nvPr>
            <p:ph/>
          </p:nvPr>
        </p:nvGraphicFramePr>
        <p:xfrm>
          <a:off x="457200" y="1700213"/>
          <a:ext cx="8229600" cy="3652837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60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r>
                        <a:rPr kumimoji="0" lang="en-US" altLang="ru-RU" sz="6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r>
                        <a:rPr kumimoji="0" lang="en-US" altLang="ru-RU" sz="6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altLang="ru-RU" sz="6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8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21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8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755650" y="2781300"/>
            <a:ext cx="1368425" cy="647700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755650" y="3644900"/>
            <a:ext cx="1368425" cy="647700"/>
          </a:xfrm>
          <a:prstGeom prst="rtTriangl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16" name="AutoShape 32"/>
          <p:cNvSpPr>
            <a:spLocks noChangeArrowheads="1"/>
          </p:cNvSpPr>
          <p:nvPr/>
        </p:nvSpPr>
        <p:spPr bwMode="auto">
          <a:xfrm>
            <a:off x="755650" y="4581525"/>
            <a:ext cx="1368425" cy="6477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755650" y="5805488"/>
            <a:ext cx="2035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Вывод : </a:t>
            </a:r>
            <a:r>
              <a:rPr lang="ru-RU" altLang="ru-RU" sz="1800"/>
              <a:t>  </a:t>
            </a:r>
          </a:p>
        </p:txBody>
      </p:sp>
      <p:sp>
        <p:nvSpPr>
          <p:cNvPr id="685067" name="Text Box 11"/>
          <p:cNvSpPr txBox="1">
            <a:spLocks noChangeArrowheads="1"/>
          </p:cNvSpPr>
          <p:nvPr/>
        </p:nvSpPr>
        <p:spPr bwMode="auto">
          <a:xfrm>
            <a:off x="3348038" y="5445125"/>
            <a:ext cx="424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6000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en-US" altLang="ru-RU" sz="6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ru-RU" sz="6000" b="1" i="1">
                <a:solidFill>
                  <a:schemeClr val="accent2"/>
                </a:solidFill>
                <a:latin typeface="Times New Roman" pitchFamily="18" charset="0"/>
              </a:rPr>
              <a:t> = a</a:t>
            </a:r>
            <a:r>
              <a:rPr lang="en-US" altLang="ru-RU" sz="6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ru-RU" sz="6000" b="1" i="1">
                <a:solidFill>
                  <a:schemeClr val="accent2"/>
                </a:solidFill>
                <a:latin typeface="Times New Roman" pitchFamily="18" charset="0"/>
              </a:rPr>
              <a:t> + b</a:t>
            </a:r>
            <a:r>
              <a:rPr lang="en-US" altLang="ru-RU" sz="6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endParaRPr lang="ru-RU" altLang="ru-RU" sz="6000" b="1" i="1" baseline="30000"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0" y="9080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В прямоугольном треугольнике квадрат гипотенузы</a:t>
            </a:r>
            <a:endParaRPr lang="en-US" altLang="ru-RU" sz="2400" b="1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 равен сумме квадратов катетов.</a:t>
            </a:r>
          </a:p>
        </p:txBody>
      </p:sp>
      <p:sp>
        <p:nvSpPr>
          <p:cNvPr id="17411" name="WordArt 11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53292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0"/>
              </a:avLst>
            </a:prstTxWarp>
          </a:bodyPr>
          <a:lstStyle/>
          <a:p>
            <a:r>
              <a:rPr lang="ru-RU" sz="3600" b="1" kern="10" spc="-36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Теорема Пифагора</a:t>
            </a:r>
          </a:p>
        </p:txBody>
      </p:sp>
      <p:sp>
        <p:nvSpPr>
          <p:cNvPr id="17412" name="Rectangle 18"/>
          <p:cNvSpPr>
            <a:spLocks noChangeArrowheads="1"/>
          </p:cNvSpPr>
          <p:nvPr/>
        </p:nvSpPr>
        <p:spPr bwMode="auto">
          <a:xfrm>
            <a:off x="250825" y="908050"/>
            <a:ext cx="8713788" cy="8636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3" name="Text Box 21"/>
          <p:cNvSpPr txBox="1">
            <a:spLocks noChangeArrowheads="1"/>
          </p:cNvSpPr>
          <p:nvPr/>
        </p:nvSpPr>
        <p:spPr bwMode="auto">
          <a:xfrm>
            <a:off x="4356100" y="6216650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3600" b="1">
                <a:solidFill>
                  <a:srgbClr val="CC0000"/>
                </a:solidFill>
                <a:latin typeface="Times New Roman" pitchFamily="18" charset="0"/>
              </a:rPr>
              <a:t>A</a:t>
            </a:r>
            <a:endParaRPr lang="ru-RU" altLang="ru-RU" sz="36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637974" name="Text Box 22"/>
          <p:cNvSpPr txBox="1">
            <a:spLocks noChangeArrowheads="1"/>
          </p:cNvSpPr>
          <p:nvPr/>
        </p:nvSpPr>
        <p:spPr bwMode="auto">
          <a:xfrm>
            <a:off x="4284663" y="1773238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3600" b="1">
                <a:solidFill>
                  <a:srgbClr val="CC0000"/>
                </a:solidFill>
                <a:latin typeface="Times New Roman" pitchFamily="18" charset="0"/>
              </a:rPr>
              <a:t>B</a:t>
            </a:r>
            <a:endParaRPr lang="ru-RU" altLang="ru-RU" sz="36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637975" name="Text Box 23"/>
          <p:cNvSpPr txBox="1">
            <a:spLocks noChangeArrowheads="1"/>
          </p:cNvSpPr>
          <p:nvPr/>
        </p:nvSpPr>
        <p:spPr bwMode="auto">
          <a:xfrm>
            <a:off x="6227763" y="1773238"/>
            <a:ext cx="757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3600" b="1">
                <a:solidFill>
                  <a:srgbClr val="CC0000"/>
                </a:solidFill>
                <a:latin typeface="Times New Roman" pitchFamily="18" charset="0"/>
              </a:rPr>
              <a:t>C</a:t>
            </a:r>
            <a:endParaRPr lang="ru-RU" altLang="ru-RU" sz="36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7416" name="Text Box 24"/>
          <p:cNvSpPr txBox="1">
            <a:spLocks noChangeArrowheads="1"/>
          </p:cNvSpPr>
          <p:nvPr/>
        </p:nvSpPr>
        <p:spPr bwMode="auto">
          <a:xfrm>
            <a:off x="7740650" y="6216650"/>
            <a:ext cx="757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3600" b="1">
                <a:solidFill>
                  <a:srgbClr val="CC0000"/>
                </a:solidFill>
                <a:latin typeface="Times New Roman" pitchFamily="18" charset="0"/>
              </a:rPr>
              <a:t>D</a:t>
            </a:r>
            <a:endParaRPr lang="ru-RU" altLang="ru-RU" sz="36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7417" name="Text Box 25"/>
          <p:cNvSpPr txBox="1">
            <a:spLocks noChangeArrowheads="1"/>
          </p:cNvSpPr>
          <p:nvPr/>
        </p:nvSpPr>
        <p:spPr bwMode="auto">
          <a:xfrm>
            <a:off x="4284663" y="4581525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3600" b="1">
                <a:solidFill>
                  <a:srgbClr val="CC0000"/>
                </a:solidFill>
                <a:latin typeface="Times New Roman" pitchFamily="18" charset="0"/>
              </a:rPr>
              <a:t>K</a:t>
            </a:r>
            <a:endParaRPr lang="ru-RU" altLang="ru-RU" sz="36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7418" name="Text Box 30"/>
          <p:cNvSpPr txBox="1">
            <a:spLocks noChangeArrowheads="1"/>
          </p:cNvSpPr>
          <p:nvPr/>
        </p:nvSpPr>
        <p:spPr bwMode="auto">
          <a:xfrm>
            <a:off x="4140200" y="5300663"/>
            <a:ext cx="93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000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endParaRPr lang="ru-RU" altLang="ru-RU" sz="40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419" name="Text Box 37"/>
          <p:cNvSpPr txBox="1">
            <a:spLocks noChangeArrowheads="1"/>
          </p:cNvSpPr>
          <p:nvPr/>
        </p:nvSpPr>
        <p:spPr bwMode="auto">
          <a:xfrm>
            <a:off x="6300788" y="5229225"/>
            <a:ext cx="93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000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endParaRPr lang="ru-RU" altLang="ru-RU" sz="40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420" name="Text Box 75"/>
          <p:cNvSpPr txBox="1">
            <a:spLocks noChangeArrowheads="1"/>
          </p:cNvSpPr>
          <p:nvPr/>
        </p:nvSpPr>
        <p:spPr bwMode="auto">
          <a:xfrm>
            <a:off x="0" y="4292600"/>
            <a:ext cx="2786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chemeClr val="accent2"/>
                </a:solidFill>
                <a:latin typeface="Times New Roman" pitchFamily="18" charset="0"/>
              </a:rPr>
              <a:t>Доказательство:</a:t>
            </a:r>
          </a:p>
        </p:txBody>
      </p:sp>
      <p:sp>
        <p:nvSpPr>
          <p:cNvPr id="638028" name="Text Box 76"/>
          <p:cNvSpPr txBox="1">
            <a:spLocks noChangeArrowheads="1"/>
          </p:cNvSpPr>
          <p:nvPr/>
        </p:nvSpPr>
        <p:spPr bwMode="auto">
          <a:xfrm>
            <a:off x="0" y="1916113"/>
            <a:ext cx="3905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chemeClr val="accent2"/>
                </a:solidFill>
                <a:latin typeface="Times New Roman" pitchFamily="18" charset="0"/>
              </a:rPr>
              <a:t>Дано: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00" b="1" i="1"/>
              <a:t>∆ </a:t>
            </a:r>
            <a:r>
              <a:rPr lang="en-US" altLang="ru-RU" sz="3000" b="1" i="1">
                <a:latin typeface="Times New Roman" pitchFamily="18" charset="0"/>
              </a:rPr>
              <a:t>AKD, </a:t>
            </a:r>
            <a:r>
              <a:rPr lang="ru-RU" altLang="ru-RU" sz="3000" b="1" i="1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3000" b="1" i="1">
                <a:latin typeface="Times New Roman" pitchFamily="18" charset="0"/>
                <a:sym typeface="Symbol" pitchFamily="18" charset="2"/>
              </a:rPr>
              <a:t> A = 90</a:t>
            </a:r>
            <a:r>
              <a:rPr lang="en-US" altLang="ru-RU" sz="3000" b="1" i="1" baseline="30000">
                <a:latin typeface="Times New Roman" pitchFamily="18" charset="0"/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000" b="1" i="1">
                <a:latin typeface="Times New Roman" pitchFamily="18" charset="0"/>
                <a:sym typeface="Symbol" pitchFamily="18" charset="2"/>
              </a:rPr>
              <a:t>AK = a, AD = b, DK = c</a:t>
            </a:r>
            <a:endParaRPr lang="ru-RU" altLang="ru-RU" sz="3000" b="1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38029" name="Text Box 77"/>
          <p:cNvSpPr txBox="1">
            <a:spLocks noChangeArrowheads="1"/>
          </p:cNvSpPr>
          <p:nvPr/>
        </p:nvSpPr>
        <p:spPr bwMode="auto">
          <a:xfrm>
            <a:off x="179388" y="3284538"/>
            <a:ext cx="20415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chemeClr val="accent2"/>
                </a:solidFill>
                <a:latin typeface="Times New Roman" pitchFamily="18" charset="0"/>
              </a:rPr>
              <a:t>Доказать: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>
                <a:latin typeface="Times New Roman" pitchFamily="18" charset="0"/>
              </a:rPr>
              <a:t>c</a:t>
            </a:r>
            <a:r>
              <a:rPr lang="en-US" altLang="ru-RU" b="1" i="1" baseline="30000">
                <a:latin typeface="Times New Roman" pitchFamily="18" charset="0"/>
              </a:rPr>
              <a:t>2</a:t>
            </a:r>
            <a:r>
              <a:rPr lang="en-US" altLang="ru-RU" b="1" i="1">
                <a:latin typeface="Times New Roman" pitchFamily="18" charset="0"/>
              </a:rPr>
              <a:t> = a</a:t>
            </a:r>
            <a:r>
              <a:rPr lang="en-US" altLang="ru-RU" b="1" i="1" baseline="30000">
                <a:latin typeface="Times New Roman" pitchFamily="18" charset="0"/>
              </a:rPr>
              <a:t>2</a:t>
            </a:r>
            <a:r>
              <a:rPr lang="en-US" altLang="ru-RU" b="1" i="1">
                <a:latin typeface="Times New Roman" pitchFamily="18" charset="0"/>
              </a:rPr>
              <a:t> + b</a:t>
            </a:r>
            <a:r>
              <a:rPr lang="en-US" altLang="ru-RU" b="1" i="1" baseline="30000">
                <a:latin typeface="Times New Roman" pitchFamily="18" charset="0"/>
              </a:rPr>
              <a:t>2</a:t>
            </a:r>
            <a:endParaRPr lang="ru-RU" altLang="ru-RU" b="1" i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i="1" baseline="30000">
              <a:latin typeface="Times New Roman" pitchFamily="18" charset="0"/>
            </a:endParaRPr>
          </a:p>
        </p:txBody>
      </p:sp>
      <p:sp>
        <p:nvSpPr>
          <p:cNvPr id="638030" name="Text Box 78"/>
          <p:cNvSpPr txBox="1">
            <a:spLocks noChangeArrowheads="1"/>
          </p:cNvSpPr>
          <p:nvPr/>
        </p:nvSpPr>
        <p:spPr bwMode="auto">
          <a:xfrm>
            <a:off x="0" y="4941888"/>
            <a:ext cx="4932363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ru-RU" altLang="ru-RU" sz="3000" b="1" i="1">
                <a:latin typeface="Times New Roman" pitchFamily="18" charset="0"/>
              </a:rPr>
              <a:t>ABCD</a:t>
            </a:r>
            <a:r>
              <a:rPr lang="ru-RU" altLang="ru-RU" sz="3000" b="1">
                <a:latin typeface="Times New Roman" pitchFamily="18" charset="0"/>
              </a:rPr>
              <a:t> - трапеция,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ru-RU" sz="3000" b="1" i="1">
                <a:latin typeface="Times New Roman" pitchFamily="18" charset="0"/>
              </a:rPr>
              <a:t>AD = b, BC = a, </a:t>
            </a:r>
            <a:r>
              <a:rPr lang="ru-RU" altLang="ru-RU" sz="3000" b="1" i="1">
                <a:latin typeface="Times New Roman" pitchFamily="18" charset="0"/>
              </a:rPr>
              <a:t>AB = a + b.</a:t>
            </a:r>
            <a:r>
              <a:rPr lang="en-US" altLang="ru-RU" sz="3000" b="1" i="1">
                <a:latin typeface="Times New Roman" pitchFamily="18" charset="0"/>
              </a:rPr>
              <a:t> </a:t>
            </a:r>
            <a:r>
              <a:rPr lang="en-US" altLang="ru-RU" sz="3000">
                <a:latin typeface="Times New Roman" pitchFamily="18" charset="0"/>
              </a:rPr>
              <a:t> </a:t>
            </a:r>
            <a:r>
              <a:rPr lang="ru-RU" altLang="ru-RU" sz="3000">
                <a:latin typeface="Times New Roman" pitchFamily="18" charset="0"/>
              </a:rPr>
              <a:t> 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424" name="AutoShape 45"/>
          <p:cNvSpPr>
            <a:spLocks noChangeArrowheads="1"/>
          </p:cNvSpPr>
          <p:nvPr/>
        </p:nvSpPr>
        <p:spPr bwMode="auto">
          <a:xfrm>
            <a:off x="5003800" y="5084763"/>
            <a:ext cx="2808288" cy="1296987"/>
          </a:xfrm>
          <a:prstGeom prst="rtTriangle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25" name="Line 39"/>
          <p:cNvSpPr>
            <a:spLocks noChangeShapeType="1"/>
          </p:cNvSpPr>
          <p:nvPr/>
        </p:nvSpPr>
        <p:spPr bwMode="auto">
          <a:xfrm>
            <a:off x="5219700" y="6165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6" name="Line 38"/>
          <p:cNvSpPr>
            <a:spLocks noChangeShapeType="1"/>
          </p:cNvSpPr>
          <p:nvPr/>
        </p:nvSpPr>
        <p:spPr bwMode="auto">
          <a:xfrm>
            <a:off x="5003800" y="61658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05" name="AutoShape 49"/>
          <p:cNvSpPr>
            <a:spLocks noChangeArrowheads="1"/>
          </p:cNvSpPr>
          <p:nvPr/>
        </p:nvSpPr>
        <p:spPr bwMode="auto">
          <a:xfrm rot="5400000">
            <a:off x="4211637" y="2997201"/>
            <a:ext cx="2879725" cy="1295400"/>
          </a:xfrm>
          <a:prstGeom prst="rtTriangle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28" name="Text Box 34"/>
          <p:cNvSpPr txBox="1">
            <a:spLocks noChangeArrowheads="1"/>
          </p:cNvSpPr>
          <p:nvPr/>
        </p:nvSpPr>
        <p:spPr bwMode="auto">
          <a:xfrm>
            <a:off x="5795963" y="6156325"/>
            <a:ext cx="93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000" b="1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ru-RU" altLang="ru-RU" sz="40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5219700" y="1557338"/>
            <a:ext cx="93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000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endParaRPr lang="ru-RU" altLang="ru-RU" sz="40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4211638" y="3068638"/>
            <a:ext cx="93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000" b="1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ru-RU" altLang="ru-RU" sz="40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580063" y="3068638"/>
            <a:ext cx="93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000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endParaRPr lang="ru-RU" altLang="ru-RU" sz="40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5110" name="Line 54"/>
          <p:cNvSpPr>
            <a:spLocks noChangeShapeType="1"/>
          </p:cNvSpPr>
          <p:nvPr/>
        </p:nvSpPr>
        <p:spPr bwMode="auto">
          <a:xfrm>
            <a:off x="6300788" y="2205038"/>
            <a:ext cx="1584325" cy="417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8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8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8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74" grpId="0"/>
      <p:bldP spid="637975" grpId="0"/>
      <p:bldP spid="638030" grpId="0"/>
      <p:bldP spid="45105" grpId="0" animBg="1"/>
      <p:bldP spid="2" grpId="0"/>
      <p:bldP spid="3" grpId="0"/>
      <p:bldP spid="4" grpId="0"/>
      <p:bldP spid="45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 flipH="1">
            <a:off x="2987675" y="2060575"/>
            <a:ext cx="1943100" cy="3240088"/>
          </a:xfrm>
          <a:prstGeom prst="rtTriangle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68538" y="5229225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A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0" y="155733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B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787900" y="5229225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C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4716463" y="508476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716463" y="50847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859338" y="3357563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635375" y="5229225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276600" y="335756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771775" y="908050"/>
            <a:ext cx="2517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en-US" altLang="ru-RU" sz="4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ru-RU" sz="4000" b="1" i="1">
                <a:solidFill>
                  <a:schemeClr val="accent2"/>
                </a:solidFill>
                <a:latin typeface="Times New Roman" pitchFamily="18" charset="0"/>
              </a:rPr>
              <a:t> = a</a:t>
            </a:r>
            <a:r>
              <a:rPr lang="en-US" altLang="ru-RU" sz="4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ru-RU" sz="4000" b="1" i="1">
                <a:solidFill>
                  <a:schemeClr val="accent2"/>
                </a:solidFill>
                <a:latin typeface="Times New Roman" pitchFamily="18" charset="0"/>
              </a:rPr>
              <a:t> + b</a:t>
            </a:r>
            <a:r>
              <a:rPr lang="en-US" altLang="ru-RU" sz="4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endParaRPr lang="ru-RU" altLang="ru-RU" sz="4000" b="1" i="1" baseline="30000">
              <a:latin typeface="Times New Roman" pitchFamily="18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50825" y="0"/>
            <a:ext cx="8713788" cy="8636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50825" y="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В прямоугольном треугольнике квадрат гипотенузы</a:t>
            </a:r>
            <a:endParaRPr lang="en-US" altLang="ru-RU" sz="2400" b="1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 равен сумме квадратов катетов.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fago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0"/>
            <a:ext cx="4811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611188" y="333375"/>
          <a:ext cx="8207375" cy="58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Слайд" r:id="rId3" imgW="4571967" imgH="3429053" progId="PowerPoint.Slide.8">
                  <p:embed/>
                </p:oleObj>
              </mc:Choice>
              <mc:Fallback>
                <p:oleObj name="Слайд" r:id="rId3" imgW="4571967" imgH="3429053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3375"/>
                        <a:ext cx="8207375" cy="589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3241345405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4621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img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017a3-0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781300"/>
            <a:ext cx="22352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565400"/>
            <a:ext cx="23145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611188" y="333375"/>
          <a:ext cx="8207375" cy="58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Слайд" r:id="rId3" imgW="4571967" imgH="3429053" progId="PowerPoint.Slide.8">
                  <p:embed/>
                </p:oleObj>
              </mc:Choice>
              <mc:Fallback>
                <p:oleObj name="Слайд" r:id="rId3" imgW="4571967" imgH="3429053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3375"/>
                        <a:ext cx="8207375" cy="589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 flipH="1">
            <a:off x="3635375" y="2276475"/>
            <a:ext cx="1584325" cy="2736850"/>
          </a:xfrm>
          <a:prstGeom prst="rtTriangle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987675" y="494188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A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32363" y="1628775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B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076825" y="494188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C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5003800" y="479742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003800" y="47974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4859338" y="0"/>
            <a:ext cx="3678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6000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en-US" altLang="ru-RU" sz="6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ru-RU" sz="6000" b="1" i="1">
                <a:solidFill>
                  <a:schemeClr val="accent2"/>
                </a:solidFill>
                <a:latin typeface="Times New Roman" pitchFamily="18" charset="0"/>
              </a:rPr>
              <a:t> = a</a:t>
            </a:r>
            <a:r>
              <a:rPr lang="en-US" altLang="ru-RU" sz="6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ru-RU" sz="6000" b="1" i="1">
                <a:solidFill>
                  <a:schemeClr val="accent2"/>
                </a:solidFill>
                <a:latin typeface="Times New Roman" pitchFamily="18" charset="0"/>
              </a:rPr>
              <a:t> + b</a:t>
            </a:r>
            <a:r>
              <a:rPr lang="en-US" altLang="ru-RU" sz="6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endParaRPr lang="ru-RU" altLang="ru-RU" sz="6000" b="1" i="1" baseline="30000">
              <a:latin typeface="Times New Roman" pitchFamily="18" charset="0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5219700" y="2276475"/>
            <a:ext cx="2736850" cy="27368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635375" y="5013325"/>
            <a:ext cx="1584325" cy="15843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 rot="1800000">
            <a:off x="1476375" y="1244600"/>
            <a:ext cx="3167063" cy="3167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12" name="Text Box 8"/>
          <p:cNvSpPr txBox="1">
            <a:spLocks noChangeArrowheads="1"/>
          </p:cNvSpPr>
          <p:nvPr/>
        </p:nvSpPr>
        <p:spPr bwMode="auto">
          <a:xfrm>
            <a:off x="5003800" y="335756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5613" name="Text Box 10"/>
          <p:cNvSpPr txBox="1">
            <a:spLocks noChangeArrowheads="1"/>
          </p:cNvSpPr>
          <p:nvPr/>
        </p:nvSpPr>
        <p:spPr bwMode="auto">
          <a:xfrm>
            <a:off x="3779838" y="321310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5614" name="Text Box 9"/>
          <p:cNvSpPr txBox="1">
            <a:spLocks noChangeArrowheads="1"/>
          </p:cNvSpPr>
          <p:nvPr/>
        </p:nvSpPr>
        <p:spPr bwMode="auto">
          <a:xfrm>
            <a:off x="4067175" y="450850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6300788" y="2997200"/>
            <a:ext cx="819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6000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altLang="ru-RU" sz="6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endParaRPr lang="ru-RU" altLang="ru-RU" sz="6000" b="1" i="1" baseline="30000">
              <a:latin typeface="Times New Roman" pitchFamily="18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140200" y="5300663"/>
            <a:ext cx="819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6000" b="1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en-US" altLang="ru-RU" sz="6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endParaRPr lang="ru-RU" altLang="ru-RU" sz="6000" b="1" i="1" baseline="30000">
              <a:latin typeface="Times New Roman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627313" y="2205038"/>
            <a:ext cx="776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6000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en-US" altLang="ru-RU" sz="6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endParaRPr lang="ru-RU" altLang="ru-RU" sz="6000" b="1" i="1" baseline="30000"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 animBg="1"/>
      <p:bldP spid="44047" grpId="0" animBg="1"/>
      <p:bldP spid="44048" grpId="0" animBg="1"/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588125" y="260350"/>
            <a:ext cx="1728788" cy="2952750"/>
          </a:xfrm>
          <a:prstGeom prst="rtTriangle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940425" y="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A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101013" y="30686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B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011863" y="30686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C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6804025" y="29972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6588125" y="2997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948488" y="30686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867400" y="134143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308850" y="134143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2843213" y="1916113"/>
          <a:ext cx="8636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Формула" r:id="rId3" imgW="304668" imgH="228501" progId="Equation.3">
                  <p:embed/>
                </p:oleObj>
              </mc:Choice>
              <mc:Fallback>
                <p:oleObj name="Формула" r:id="rId3" imgW="304668" imgH="22850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916113"/>
                        <a:ext cx="8636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1547813" y="2565400"/>
          <a:ext cx="8636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4" name="Формула" r:id="rId5" imgW="304668" imgH="228501" progId="Equation.3">
                  <p:embed/>
                </p:oleObj>
              </mc:Choice>
              <mc:Fallback>
                <p:oleObj name="Формула" r:id="rId5" imgW="304668" imgH="228501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565400"/>
                        <a:ext cx="8636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462338" y="2470150"/>
            <a:ext cx="7127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8495" name="Group 63"/>
          <p:cNvGraphicFramePr>
            <a:graphicFrameLocks noGrp="1"/>
          </p:cNvGraphicFramePr>
          <p:nvPr/>
        </p:nvGraphicFramePr>
        <p:xfrm>
          <a:off x="250825" y="765175"/>
          <a:ext cx="3744913" cy="2387600"/>
        </p:xfrm>
        <a:graphic>
          <a:graphicData uri="http://schemas.openxmlformats.org/drawingml/2006/table">
            <a:tbl>
              <a:tblPr/>
              <a:tblGrid>
                <a:gridCol w="119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9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330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743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33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496" name="Group 64"/>
          <p:cNvGraphicFramePr>
            <a:graphicFrameLocks noGrp="1"/>
          </p:cNvGraphicFramePr>
          <p:nvPr>
            <p:ph/>
          </p:nvPr>
        </p:nvGraphicFramePr>
        <p:xfrm>
          <a:off x="179388" y="3716338"/>
          <a:ext cx="8229600" cy="28956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ru-RU" sz="32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ru-RU" sz="32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b²  =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a²  =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= 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b²  =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a²  =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=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=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588125" y="260350"/>
            <a:ext cx="1728788" cy="2952750"/>
          </a:xfrm>
          <a:prstGeom prst="rtTriangle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940425" y="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A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101013" y="30686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B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011863" y="30686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C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6804025" y="29972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6588125" y="2997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948488" y="30686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867400" y="134143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308850" y="134143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2843213" y="1916113"/>
          <a:ext cx="8636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Формула" r:id="rId3" imgW="304668" imgH="228501" progId="Equation.3">
                  <p:embed/>
                </p:oleObj>
              </mc:Choice>
              <mc:Fallback>
                <p:oleObj name="Формула" r:id="rId3" imgW="304668" imgH="22850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916113"/>
                        <a:ext cx="8636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1547813" y="2565400"/>
          <a:ext cx="8636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Формула" r:id="rId5" imgW="304668" imgH="228501" progId="Equation.3">
                  <p:embed/>
                </p:oleObj>
              </mc:Choice>
              <mc:Fallback>
                <p:oleObj name="Формула" r:id="rId5" imgW="304668" imgH="228501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565400"/>
                        <a:ext cx="8636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462338" y="2470150"/>
            <a:ext cx="7127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9519" name="Group 63"/>
          <p:cNvGraphicFramePr>
            <a:graphicFrameLocks noGrp="1"/>
          </p:cNvGraphicFramePr>
          <p:nvPr/>
        </p:nvGraphicFramePr>
        <p:xfrm>
          <a:off x="250825" y="765175"/>
          <a:ext cx="3744913" cy="2387600"/>
        </p:xfrm>
        <a:graphic>
          <a:graphicData uri="http://schemas.openxmlformats.org/drawingml/2006/table">
            <a:tbl>
              <a:tblPr/>
              <a:tblGrid>
                <a:gridCol w="119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9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330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743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33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520" name="Group 64"/>
          <p:cNvGraphicFramePr>
            <a:graphicFrameLocks noGrp="1"/>
          </p:cNvGraphicFramePr>
          <p:nvPr>
            <p:ph/>
          </p:nvPr>
        </p:nvGraphicFramePr>
        <p:xfrm>
          <a:off x="179388" y="3716338"/>
          <a:ext cx="8229600" cy="28956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ru-RU" sz="32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ru-RU" sz="32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b²  =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a²  =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=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b²  =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a²  =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=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=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6588125" y="260350"/>
            <a:ext cx="1728788" cy="2952750"/>
          </a:xfrm>
          <a:prstGeom prst="rtTriangle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940425" y="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A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101013" y="30686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B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011863" y="30686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C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6804025" y="29972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6588125" y="2997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948488" y="30686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867400" y="134143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308850" y="134143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2843213" y="1916113"/>
          <a:ext cx="8636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" name="Формула" r:id="rId3" imgW="304668" imgH="228501" progId="Equation.3">
                  <p:embed/>
                </p:oleObj>
              </mc:Choice>
              <mc:Fallback>
                <p:oleObj name="Формула" r:id="rId3" imgW="304668" imgH="22850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916113"/>
                        <a:ext cx="8636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1547813" y="2565400"/>
          <a:ext cx="8636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2" name="Формула" r:id="rId5" imgW="304668" imgH="228501" progId="Equation.3">
                  <p:embed/>
                </p:oleObj>
              </mc:Choice>
              <mc:Fallback>
                <p:oleObj name="Формула" r:id="rId5" imgW="304668" imgH="228501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565400"/>
                        <a:ext cx="8636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3462338" y="2470150"/>
            <a:ext cx="7127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0543" name="Group 63"/>
          <p:cNvGraphicFramePr>
            <a:graphicFrameLocks noGrp="1"/>
          </p:cNvGraphicFramePr>
          <p:nvPr/>
        </p:nvGraphicFramePr>
        <p:xfrm>
          <a:off x="250825" y="765175"/>
          <a:ext cx="3744913" cy="2387600"/>
        </p:xfrm>
        <a:graphic>
          <a:graphicData uri="http://schemas.openxmlformats.org/drawingml/2006/table">
            <a:tbl>
              <a:tblPr/>
              <a:tblGrid>
                <a:gridCol w="119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9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330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743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33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546" name="Group 66"/>
          <p:cNvGraphicFramePr>
            <a:graphicFrameLocks noGrp="1"/>
          </p:cNvGraphicFramePr>
          <p:nvPr>
            <p:ph/>
          </p:nvPr>
        </p:nvGraphicFramePr>
        <p:xfrm>
          <a:off x="179388" y="3716338"/>
          <a:ext cx="8229600" cy="28956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ru-RU" sz="32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= 25 + b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endParaRPr kumimoji="0" lang="en-US" alt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ru-RU" sz="32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b² =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– 25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a²  =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=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b² =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a²  =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=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=</a:t>
                      </a:r>
                      <a:endParaRPr kumimoji="0" lang="en-US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6588125" y="260350"/>
            <a:ext cx="1728788" cy="2952750"/>
          </a:xfrm>
          <a:prstGeom prst="rtTriangle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940425" y="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A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101013" y="30686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B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11863" y="30686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C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6804025" y="29972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6588125" y="2997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948488" y="30686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867400" y="134143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308850" y="134143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2843213" y="1916113"/>
          <a:ext cx="8636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Формула" r:id="rId3" imgW="304668" imgH="228501" progId="Equation.3">
                  <p:embed/>
                </p:oleObj>
              </mc:Choice>
              <mc:Fallback>
                <p:oleObj name="Формула" r:id="rId3" imgW="304668" imgH="22850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916113"/>
                        <a:ext cx="8636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1547813" y="2565400"/>
          <a:ext cx="8636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6" name="Формула" r:id="rId5" imgW="304668" imgH="228501" progId="Equation.3">
                  <p:embed/>
                </p:oleObj>
              </mc:Choice>
              <mc:Fallback>
                <p:oleObj name="Формула" r:id="rId5" imgW="304668" imgH="228501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565400"/>
                        <a:ext cx="8636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3462338" y="2470150"/>
            <a:ext cx="7127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1567" name="Group 63"/>
          <p:cNvGraphicFramePr>
            <a:graphicFrameLocks noGrp="1"/>
          </p:cNvGraphicFramePr>
          <p:nvPr/>
        </p:nvGraphicFramePr>
        <p:xfrm>
          <a:off x="250825" y="765175"/>
          <a:ext cx="3744913" cy="2387600"/>
        </p:xfrm>
        <a:graphic>
          <a:graphicData uri="http://schemas.openxmlformats.org/drawingml/2006/table">
            <a:tbl>
              <a:tblPr/>
              <a:tblGrid>
                <a:gridCol w="119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97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330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743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33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570" name="Group 66"/>
          <p:cNvGraphicFramePr>
            <a:graphicFrameLocks noGrp="1"/>
          </p:cNvGraphicFramePr>
          <p:nvPr>
            <p:ph/>
          </p:nvPr>
        </p:nvGraphicFramePr>
        <p:xfrm>
          <a:off x="179388" y="3716338"/>
          <a:ext cx="8229600" cy="28956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с² = а² +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с² = а² +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с² = а² +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ru-RU" sz="32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= 25 + b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endParaRPr kumimoji="0" lang="en-US" alt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 = a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²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+ 192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ru-RU" sz="32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b² =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– 25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a²  =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256 - 192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=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b² =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a²  =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=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= </a:t>
                      </a:r>
                      <a:r>
                        <a:rPr kumimoji="0" lang="en-US" alt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2290763" y="188913"/>
            <a:ext cx="4489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accent2"/>
                </a:solidFill>
                <a:latin typeface="Monotype Corsiva" pitchFamily="66" charset="0"/>
              </a:rPr>
              <a:t>Задание ОГЭ и ЕГЭ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836613"/>
            <a:ext cx="8893175" cy="2663825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chemeClr val="accent2"/>
                </a:solidFill>
                <a:latin typeface="Times New Roman" pitchFamily="18" charset="0"/>
              </a:rPr>
              <a:t>Классная работа</a:t>
            </a:r>
            <a:r>
              <a:rPr lang="ru-RU" altLang="ru-RU" smtClean="0"/>
              <a:t> 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1258888" y="2781300"/>
            <a:ext cx="67691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868686"/>
                  </a:outerShdw>
                </a:effectLst>
                <a:latin typeface="Times New Roman"/>
                <a:cs typeface="Times New Roman"/>
              </a:rPr>
              <a:t>Теорема Пифагора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50825" y="188913"/>
            <a:ext cx="2840038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4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</a:rPr>
              <a:t>   Задание 1.</a:t>
            </a:r>
            <a:r>
              <a:rPr lang="ru-RU" altLang="ru-RU" smtClean="0">
                <a:latin typeface="Times New Roman" pitchFamily="18" charset="0"/>
              </a:rPr>
              <a:t>  </a:t>
            </a:r>
            <a:r>
              <a:rPr lang="ru-RU" altLang="ru-RU" smtClean="0">
                <a:solidFill>
                  <a:srgbClr val="0000FF"/>
                </a:solidFill>
                <a:latin typeface="Times New Roman" pitchFamily="18" charset="0"/>
              </a:rPr>
              <a:t>Лестницу длиной </a:t>
            </a:r>
            <a:r>
              <a:rPr lang="ru-RU" altLang="ru-RU" b="1" smtClean="0">
                <a:solidFill>
                  <a:srgbClr val="FF3300"/>
                </a:solidFill>
                <a:latin typeface="Times New Roman" pitchFamily="18" charset="0"/>
              </a:rPr>
              <a:t>3 м</a:t>
            </a:r>
            <a:r>
              <a:rPr lang="ru-RU" altLang="ru-RU" smtClean="0">
                <a:solidFill>
                  <a:srgbClr val="0000FF"/>
                </a:solidFill>
                <a:latin typeface="Times New Roman" pitchFamily="18" charset="0"/>
              </a:rPr>
              <a:t> прислонили к дереву. На какой высоте (в метрах) находится верхний её конец, если нижний конец отстоит от ствола дерева на </a:t>
            </a:r>
            <a:r>
              <a:rPr lang="ru-RU" altLang="ru-RU" b="1" smtClean="0">
                <a:solidFill>
                  <a:srgbClr val="FF3300"/>
                </a:solidFill>
                <a:latin typeface="Times New Roman" pitchFamily="18" charset="0"/>
              </a:rPr>
              <a:t>1,8 м</a:t>
            </a:r>
            <a:r>
              <a:rPr lang="ru-RU" altLang="ru-RU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  <a:p>
            <a:endParaRPr lang="ru-RU" altLang="ru-RU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5963"/>
            <a:ext cx="4932363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76517" name="Object 5"/>
          <p:cNvGraphicFramePr>
            <a:graphicFrameLocks noChangeAspect="1"/>
          </p:cNvGraphicFramePr>
          <p:nvPr/>
        </p:nvGraphicFramePr>
        <p:xfrm>
          <a:off x="5148263" y="1989138"/>
          <a:ext cx="29273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Формула" r:id="rId4" imgW="748975" imgH="203112" progId="Equation.3">
                  <p:embed/>
                </p:oleObj>
              </mc:Choice>
              <mc:Fallback>
                <p:oleObj name="Формула" r:id="rId4" imgW="748975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989138"/>
                        <a:ext cx="29273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5076825" y="2781300"/>
          <a:ext cx="32258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Формула" r:id="rId6" imgW="825500" imgH="228600" progId="Equation.3">
                  <p:embed/>
                </p:oleObj>
              </mc:Choice>
              <mc:Fallback>
                <p:oleObj name="Формула" r:id="rId6" imgW="8255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781300"/>
                        <a:ext cx="32258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5076825" y="3573463"/>
          <a:ext cx="31765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Формула" r:id="rId8" imgW="812447" imgH="228501" progId="Equation.3">
                  <p:embed/>
                </p:oleObj>
              </mc:Choice>
              <mc:Fallback>
                <p:oleObj name="Формула" r:id="rId8" imgW="812447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573463"/>
                        <a:ext cx="317658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5076825" y="4292600"/>
          <a:ext cx="23828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name="Формула" r:id="rId10" imgW="609600" imgH="228600" progId="Equation.3">
                  <p:embed/>
                </p:oleObj>
              </mc:Choice>
              <mc:Fallback>
                <p:oleObj name="Формула" r:id="rId10" imgW="6096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292600"/>
                        <a:ext cx="238283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076825" y="5157788"/>
          <a:ext cx="18367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Формула" r:id="rId12" imgW="469696" imgH="203112" progId="Equation.3">
                  <p:embed/>
                </p:oleObj>
              </mc:Choice>
              <mc:Fallback>
                <p:oleObj name="Формула" r:id="rId12" imgW="469696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157788"/>
                        <a:ext cx="183673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03800" y="5876925"/>
          <a:ext cx="30749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" name="Формула" r:id="rId14" imgW="787058" imgH="203112" progId="Equation.3">
                  <p:embed/>
                </p:oleObj>
              </mc:Choice>
              <mc:Fallback>
                <p:oleObj name="Формула" r:id="rId14" imgW="787058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876925"/>
                        <a:ext cx="3074988" cy="787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30956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smtClean="0">
                <a:solidFill>
                  <a:srgbClr val="FF0000"/>
                </a:solidFill>
                <a:latin typeface="Monotype Corsiva" pitchFamily="66" charset="0"/>
              </a:rPr>
              <a:t>Задание  </a:t>
            </a: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</a:rPr>
              <a:t>2.</a:t>
            </a:r>
            <a:r>
              <a:rPr lang="ru-RU" altLang="ru-RU" b="1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altLang="ru-RU" smtClean="0">
                <a:solidFill>
                  <a:srgbClr val="0000FF"/>
                </a:solidFill>
                <a:latin typeface="Monotype Corsiva" pitchFamily="66" charset="0"/>
              </a:rPr>
              <a:t>Два </a:t>
            </a:r>
            <a:r>
              <a:rPr lang="ru-RU" altLang="ru-RU" smtClean="0">
                <a:solidFill>
                  <a:srgbClr val="0000FF"/>
                </a:solidFill>
              </a:rPr>
              <a:t>тепл</a:t>
            </a:r>
            <a:r>
              <a:rPr lang="ru-RU" altLang="ru-RU" smtClean="0">
                <a:solidFill>
                  <a:srgbClr val="0000FF"/>
                </a:solidFill>
                <a:latin typeface="Monotype Corsiva" pitchFamily="66" charset="0"/>
              </a:rPr>
              <a:t>охода вышли из порта, следуя один на север, другой на запад. Скорости их равны соответственно </a:t>
            </a:r>
            <a:r>
              <a:rPr lang="ru-RU" altLang="ru-RU" b="1" smtClean="0">
                <a:solidFill>
                  <a:srgbClr val="FF3300"/>
                </a:solidFill>
                <a:latin typeface="Times New Roman" pitchFamily="18" charset="0"/>
              </a:rPr>
              <a:t>10 км/ч</a:t>
            </a:r>
            <a:r>
              <a:rPr lang="ru-RU" altLang="ru-RU" smtClean="0">
                <a:solidFill>
                  <a:srgbClr val="0000FF"/>
                </a:solidFill>
                <a:latin typeface="Monotype Corsiva" pitchFamily="66" charset="0"/>
              </a:rPr>
              <a:t> и </a:t>
            </a:r>
            <a:r>
              <a:rPr lang="ru-RU" altLang="ru-RU" b="1" smtClean="0">
                <a:solidFill>
                  <a:srgbClr val="FF3300"/>
                </a:solidFill>
                <a:latin typeface="Times New Roman" pitchFamily="18" charset="0"/>
              </a:rPr>
              <a:t>24 км/ч</a:t>
            </a:r>
            <a:r>
              <a:rPr lang="ru-RU" altLang="ru-RU" smtClean="0">
                <a:solidFill>
                  <a:srgbClr val="0000FF"/>
                </a:solidFill>
                <a:latin typeface="Monotype Corsiva" pitchFamily="66" charset="0"/>
              </a:rPr>
              <a:t>. Какое расстояние (в километрах) будет между ними через </a:t>
            </a:r>
            <a:r>
              <a:rPr lang="ru-RU" altLang="ru-RU" smtClean="0">
                <a:solidFill>
                  <a:srgbClr val="0000FF"/>
                </a:solidFill>
                <a:latin typeface="Times New Roman" pitchFamily="18" charset="0"/>
              </a:rPr>
              <a:t>2 часа</a:t>
            </a:r>
            <a:r>
              <a:rPr lang="ru-RU" altLang="ru-RU" smtClean="0">
                <a:solidFill>
                  <a:srgbClr val="0000FF"/>
                </a:solidFill>
                <a:latin typeface="Monotype Corsiva" pitchFamily="66" charset="0"/>
              </a:rPr>
              <a:t>?</a:t>
            </a:r>
            <a:endParaRPr lang="ru-RU" altLang="ru-RU" b="1" u="sng" smtClean="0">
              <a:solidFill>
                <a:srgbClr val="0000FF"/>
              </a:solidFill>
              <a:latin typeface="Monotype Corsiva" pitchFamily="66" charset="0"/>
            </a:endParaRPr>
          </a:p>
          <a:p>
            <a:endParaRPr lang="ru-RU" altLang="ru-RU" smtClean="0"/>
          </a:p>
        </p:txBody>
      </p:sp>
      <p:pic>
        <p:nvPicPr>
          <p:cNvPr id="32771" name="Picture 5" descr="1353587662_big_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3995738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193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044825"/>
            <a:ext cx="45370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  <a:latin typeface="Monotype Corsiva" pitchFamily="66" charset="0"/>
              </a:rPr>
              <a:t>Решение</a:t>
            </a:r>
          </a:p>
        </p:txBody>
      </p:sp>
      <p:graphicFrame>
        <p:nvGraphicFramePr>
          <p:cNvPr id="576517" name="Object 5"/>
          <p:cNvGraphicFramePr>
            <a:graphicFrameLocks noChangeAspect="1"/>
          </p:cNvGraphicFramePr>
          <p:nvPr/>
        </p:nvGraphicFramePr>
        <p:xfrm>
          <a:off x="395288" y="1052513"/>
          <a:ext cx="29273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Формула" r:id="rId3" imgW="748975" imgH="203112" progId="Equation.3">
                  <p:embed/>
                </p:oleObj>
              </mc:Choice>
              <mc:Fallback>
                <p:oleObj name="Формула" r:id="rId3" imgW="748975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52513"/>
                        <a:ext cx="29273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323850" y="2781300"/>
          <a:ext cx="39195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Формула" r:id="rId5" imgW="1002865" imgH="203112" progId="Equation.3">
                  <p:embed/>
                </p:oleObj>
              </mc:Choice>
              <mc:Fallback>
                <p:oleObj name="Формула" r:id="rId5" imgW="1002865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81300"/>
                        <a:ext cx="391953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395288" y="4797425"/>
          <a:ext cx="163671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Формула" r:id="rId7" imgW="418918" imgH="177723" progId="Equation.3">
                  <p:embed/>
                </p:oleObj>
              </mc:Choice>
              <mc:Fallback>
                <p:oleObj name="Формула" r:id="rId7" imgW="418918" imgH="17772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97425"/>
                        <a:ext cx="163671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95288" y="1844675"/>
          <a:ext cx="340201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Формула" r:id="rId9" imgW="888614" imgH="203112" progId="Equation.3">
                  <p:embed/>
                </p:oleObj>
              </mc:Choice>
              <mc:Fallback>
                <p:oleObj name="Формула" r:id="rId9" imgW="888614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44675"/>
                        <a:ext cx="3402012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23850" y="5876925"/>
          <a:ext cx="28765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0" name="Формула" r:id="rId11" imgW="736280" imgH="177723" progId="Equation.3">
                  <p:embed/>
                </p:oleObj>
              </mc:Choice>
              <mc:Fallback>
                <p:oleObj name="Формула" r:id="rId11" imgW="736280" imgH="17772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876925"/>
                        <a:ext cx="2876550" cy="6889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3850" y="3716338"/>
          <a:ext cx="24796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Формула" r:id="rId13" imgW="634725" imgH="203112" progId="Equation.3">
                  <p:embed/>
                </p:oleObj>
              </mc:Choice>
              <mc:Fallback>
                <p:oleObj name="Формула" r:id="rId13" imgW="634725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716338"/>
                        <a:ext cx="24796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Line 13"/>
          <p:cNvSpPr>
            <a:spLocks noChangeShapeType="1"/>
          </p:cNvSpPr>
          <p:nvPr/>
        </p:nvSpPr>
        <p:spPr bwMode="auto">
          <a:xfrm flipV="1">
            <a:off x="8243888" y="1700213"/>
            <a:ext cx="0" cy="19446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 flipH="1" flipV="1">
            <a:off x="4859338" y="3644900"/>
            <a:ext cx="338455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 flipH="1">
            <a:off x="4932363" y="1700213"/>
            <a:ext cx="3311525" cy="19446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4" name="Text Box 16"/>
          <p:cNvSpPr txBox="1">
            <a:spLocks noChangeArrowheads="1"/>
          </p:cNvSpPr>
          <p:nvPr/>
        </p:nvSpPr>
        <p:spPr bwMode="auto">
          <a:xfrm>
            <a:off x="8172450" y="2276475"/>
            <a:ext cx="7921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chemeClr val="accent2"/>
                </a:solidFill>
                <a:latin typeface="Times New Roman" pitchFamily="18" charset="0"/>
              </a:rPr>
              <a:t>20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</a:rPr>
              <a:t>км</a:t>
            </a:r>
          </a:p>
        </p:txBody>
      </p:sp>
      <p:sp>
        <p:nvSpPr>
          <p:cNvPr id="33805" name="Text Box 17"/>
          <p:cNvSpPr txBox="1">
            <a:spLocks noChangeArrowheads="1"/>
          </p:cNvSpPr>
          <p:nvPr/>
        </p:nvSpPr>
        <p:spPr bwMode="auto">
          <a:xfrm>
            <a:off x="6516688" y="3644900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chemeClr val="accent2"/>
                </a:solidFill>
                <a:latin typeface="Times New Roman" pitchFamily="18" charset="0"/>
              </a:rPr>
              <a:t>48 </a:t>
            </a: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</a:rPr>
              <a:t>км</a:t>
            </a:r>
          </a:p>
        </p:txBody>
      </p:sp>
      <p:sp>
        <p:nvSpPr>
          <p:cNvPr id="33806" name="Text Box 18"/>
          <p:cNvSpPr txBox="1">
            <a:spLocks noChangeArrowheads="1"/>
          </p:cNvSpPr>
          <p:nvPr/>
        </p:nvSpPr>
        <p:spPr bwMode="auto">
          <a:xfrm>
            <a:off x="6011863" y="1916113"/>
            <a:ext cx="792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rgbClr val="FF3300"/>
                </a:solidFill>
                <a:latin typeface="Times New Roman" pitchFamily="18" charset="0"/>
              </a:rPr>
              <a:t>?</a:t>
            </a:r>
            <a:endParaRPr lang="ru-RU" altLang="ru-RU" sz="20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 flipH="1">
            <a:off x="2987675" y="2060575"/>
            <a:ext cx="1943100" cy="3240088"/>
          </a:xfrm>
          <a:prstGeom prst="rtTriangle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68538" y="5229225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A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0" y="155733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B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787900" y="5229225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C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4716463" y="508476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716463" y="50847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859338" y="3357563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635375" y="5229225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76600" y="335756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74827" name="Text Box 11"/>
          <p:cNvSpPr txBox="1">
            <a:spLocks noChangeArrowheads="1"/>
          </p:cNvSpPr>
          <p:nvPr/>
        </p:nvSpPr>
        <p:spPr bwMode="auto">
          <a:xfrm>
            <a:off x="2771775" y="908050"/>
            <a:ext cx="2517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en-US" altLang="ru-RU" sz="4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ru-RU" sz="4000" b="1" i="1">
                <a:solidFill>
                  <a:schemeClr val="accent2"/>
                </a:solidFill>
                <a:latin typeface="Times New Roman" pitchFamily="18" charset="0"/>
              </a:rPr>
              <a:t> = a</a:t>
            </a:r>
            <a:r>
              <a:rPr lang="en-US" altLang="ru-RU" sz="4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ru-RU" sz="4000" b="1" i="1">
                <a:solidFill>
                  <a:schemeClr val="accent2"/>
                </a:solidFill>
                <a:latin typeface="Times New Roman" pitchFamily="18" charset="0"/>
              </a:rPr>
              <a:t> + b</a:t>
            </a:r>
            <a:r>
              <a:rPr lang="en-US" altLang="ru-RU" sz="4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endParaRPr lang="ru-RU" altLang="ru-RU" sz="4000" b="1" i="1" baseline="30000">
              <a:latin typeface="Times New Roman" pitchFamily="18" charset="0"/>
            </a:endParaRPr>
          </a:p>
        </p:txBody>
      </p:sp>
      <p:sp>
        <p:nvSpPr>
          <p:cNvPr id="674854" name="Rectangle 38"/>
          <p:cNvSpPr>
            <a:spLocks noChangeArrowheads="1"/>
          </p:cNvSpPr>
          <p:nvPr/>
        </p:nvSpPr>
        <p:spPr bwMode="auto">
          <a:xfrm>
            <a:off x="250825" y="0"/>
            <a:ext cx="8713788" cy="8636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74855" name="Text Box 39"/>
          <p:cNvSpPr txBox="1">
            <a:spLocks noChangeArrowheads="1"/>
          </p:cNvSpPr>
          <p:nvPr/>
        </p:nvSpPr>
        <p:spPr bwMode="auto">
          <a:xfrm>
            <a:off x="250825" y="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В прямоугольном треугольнике квадрат гипотенузы</a:t>
            </a:r>
            <a:endParaRPr lang="en-US" altLang="ru-RU" sz="2400" b="1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 равен сумме квадратов катетов.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27" grpId="0"/>
      <p:bldP spid="674854" grpId="0" animBg="1"/>
      <p:bldP spid="6748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/>
          <p:cNvSpPr>
            <a:spLocks noChangeArrowheads="1"/>
          </p:cNvSpPr>
          <p:nvPr/>
        </p:nvSpPr>
        <p:spPr bwMode="auto">
          <a:xfrm>
            <a:off x="539750" y="404813"/>
            <a:ext cx="1368425" cy="2232025"/>
          </a:xfrm>
          <a:prstGeom prst="rtTriangle">
            <a:avLst/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43" name="Line 5"/>
          <p:cNvSpPr>
            <a:spLocks noChangeShapeType="1"/>
          </p:cNvSpPr>
          <p:nvPr/>
        </p:nvSpPr>
        <p:spPr bwMode="auto">
          <a:xfrm>
            <a:off x="539750" y="24209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4" name="Line 6"/>
          <p:cNvSpPr>
            <a:spLocks noChangeShapeType="1"/>
          </p:cNvSpPr>
          <p:nvPr/>
        </p:nvSpPr>
        <p:spPr bwMode="auto">
          <a:xfrm>
            <a:off x="755650" y="24209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827088" y="256540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chemeClr val="accent2"/>
                </a:solidFill>
                <a:latin typeface="Times New Roman" pitchFamily="18" charset="0"/>
              </a:rPr>
              <a:t>3</a:t>
            </a:r>
            <a:endParaRPr lang="ru-RU" altLang="ru-RU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0" y="1341438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chemeClr val="accent2"/>
                </a:solidFill>
                <a:latin typeface="Times New Roman" pitchFamily="18" charset="0"/>
              </a:rPr>
              <a:t>4</a:t>
            </a:r>
            <a:endParaRPr lang="ru-RU" altLang="ru-RU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5847" name="AutoShape 9"/>
          <p:cNvSpPr>
            <a:spLocks noChangeArrowheads="1"/>
          </p:cNvSpPr>
          <p:nvPr/>
        </p:nvSpPr>
        <p:spPr bwMode="auto">
          <a:xfrm rot="9130410">
            <a:off x="5003800" y="4797425"/>
            <a:ext cx="3527425" cy="1871663"/>
          </a:xfrm>
          <a:prstGeom prst="rtTriangle">
            <a:avLst/>
          </a:prstGeom>
          <a:solidFill>
            <a:srgbClr val="3366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8172450" y="422116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chemeClr val="accent2"/>
                </a:solidFill>
                <a:latin typeface="Times New Roman" pitchFamily="18" charset="0"/>
              </a:rPr>
              <a:t>6</a:t>
            </a:r>
            <a:endParaRPr lang="ru-RU" altLang="ru-RU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5849" name="Text Box 11"/>
          <p:cNvSpPr txBox="1">
            <a:spLocks noChangeArrowheads="1"/>
          </p:cNvSpPr>
          <p:nvPr/>
        </p:nvSpPr>
        <p:spPr bwMode="auto">
          <a:xfrm>
            <a:off x="5795963" y="4221163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chemeClr val="accent2"/>
                </a:solidFill>
                <a:latin typeface="Times New Roman" pitchFamily="18" charset="0"/>
              </a:rPr>
              <a:t>8</a:t>
            </a:r>
            <a:endParaRPr lang="ru-RU" altLang="ru-RU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5850" name="AutoShape 14"/>
          <p:cNvSpPr>
            <a:spLocks noChangeArrowheads="1"/>
          </p:cNvSpPr>
          <p:nvPr/>
        </p:nvSpPr>
        <p:spPr bwMode="auto">
          <a:xfrm rot="8089614">
            <a:off x="5292725" y="1412875"/>
            <a:ext cx="2303463" cy="2303463"/>
          </a:xfrm>
          <a:prstGeom prst="rtTriangle">
            <a:avLst/>
          </a:prstGeom>
          <a:solidFill>
            <a:srgbClr val="FF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>
            <a:off x="6227763" y="11255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2" name="Line 16"/>
          <p:cNvSpPr>
            <a:spLocks noChangeShapeType="1"/>
          </p:cNvSpPr>
          <p:nvPr/>
        </p:nvSpPr>
        <p:spPr bwMode="auto">
          <a:xfrm flipV="1">
            <a:off x="6443663" y="11255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3" name="Text Box 17"/>
          <p:cNvSpPr txBox="1">
            <a:spLocks noChangeArrowheads="1"/>
          </p:cNvSpPr>
          <p:nvPr/>
        </p:nvSpPr>
        <p:spPr bwMode="auto">
          <a:xfrm>
            <a:off x="5003800" y="981075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chemeClr val="accent2"/>
                </a:solidFill>
                <a:latin typeface="Times New Roman" pitchFamily="18" charset="0"/>
              </a:rPr>
              <a:t>5</a:t>
            </a:r>
            <a:endParaRPr lang="ru-RU" altLang="ru-RU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5854" name="Line 19"/>
          <p:cNvSpPr>
            <a:spLocks noChangeShapeType="1"/>
          </p:cNvSpPr>
          <p:nvPr/>
        </p:nvSpPr>
        <p:spPr bwMode="auto">
          <a:xfrm flipH="1">
            <a:off x="6948488" y="1557338"/>
            <a:ext cx="2873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5" name="Line 20"/>
          <p:cNvSpPr>
            <a:spLocks noChangeShapeType="1"/>
          </p:cNvSpPr>
          <p:nvPr/>
        </p:nvSpPr>
        <p:spPr bwMode="auto">
          <a:xfrm>
            <a:off x="5580063" y="1557338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6" name="AutoShape 21"/>
          <p:cNvSpPr>
            <a:spLocks noChangeArrowheads="1"/>
          </p:cNvSpPr>
          <p:nvPr/>
        </p:nvSpPr>
        <p:spPr bwMode="auto">
          <a:xfrm>
            <a:off x="250825" y="5013325"/>
            <a:ext cx="4032250" cy="7207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57" name="Text Box 22"/>
          <p:cNvSpPr txBox="1">
            <a:spLocks noChangeArrowheads="1"/>
          </p:cNvSpPr>
          <p:nvPr/>
        </p:nvSpPr>
        <p:spPr bwMode="auto">
          <a:xfrm>
            <a:off x="827088" y="472440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chemeClr val="accent2"/>
                </a:solidFill>
                <a:latin typeface="Times New Roman" pitchFamily="18" charset="0"/>
              </a:rPr>
              <a:t>4</a:t>
            </a:r>
            <a:endParaRPr lang="ru-RU" altLang="ru-RU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5858" name="Text Box 26"/>
          <p:cNvSpPr txBox="1">
            <a:spLocks noChangeArrowheads="1"/>
          </p:cNvSpPr>
          <p:nvPr/>
        </p:nvSpPr>
        <p:spPr bwMode="auto">
          <a:xfrm>
            <a:off x="2987675" y="4797425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chemeClr val="accent2"/>
                </a:solidFill>
                <a:latin typeface="Times New Roman" pitchFamily="18" charset="0"/>
              </a:rPr>
              <a:t>5</a:t>
            </a:r>
            <a:endParaRPr lang="ru-RU" altLang="ru-RU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5859" name="Line 27"/>
          <p:cNvSpPr>
            <a:spLocks noChangeShapeType="1"/>
          </p:cNvSpPr>
          <p:nvPr/>
        </p:nvSpPr>
        <p:spPr bwMode="auto">
          <a:xfrm>
            <a:off x="7667625" y="4221163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0" name="Line 28"/>
          <p:cNvSpPr>
            <a:spLocks noChangeShapeType="1"/>
          </p:cNvSpPr>
          <p:nvPr/>
        </p:nvSpPr>
        <p:spPr bwMode="auto">
          <a:xfrm flipV="1">
            <a:off x="7812088" y="4365625"/>
            <a:ext cx="2159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 flipH="1">
            <a:off x="468313" y="1773238"/>
            <a:ext cx="1223962" cy="2087562"/>
          </a:xfrm>
          <a:prstGeom prst="rtTriangle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386080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A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331913" y="11255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B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403350" y="386080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>
                <a:solidFill>
                  <a:srgbClr val="FF3300"/>
                </a:solidFill>
                <a:latin typeface="Times New Roman" pitchFamily="18" charset="0"/>
              </a:rPr>
              <a:t>C</a:t>
            </a:r>
            <a:endParaRPr lang="ru-RU" altLang="ru-RU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1476375" y="36449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476375" y="3644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547813" y="2492375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11188" y="3789363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68313" y="2492375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endParaRPr lang="ru-RU" altLang="ru-RU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7899" name="Заголовок 1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</a:rPr>
              <a:t>Задание на самоподготовку</a:t>
            </a:r>
          </a:p>
        </p:txBody>
      </p:sp>
      <p:sp>
        <p:nvSpPr>
          <p:cNvPr id="37900" name="Объект 2"/>
          <p:cNvSpPr>
            <a:spLocks/>
          </p:cNvSpPr>
          <p:nvPr/>
        </p:nvSpPr>
        <p:spPr bwMode="auto">
          <a:xfrm>
            <a:off x="0" y="620713"/>
            <a:ext cx="91440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Вычислить длину </a:t>
            </a:r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en-US" altLang="ru-RU" sz="28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altLang="ru-RU" sz="2800" b="1" i="1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прямоугольного треугольника:</a:t>
            </a:r>
            <a:endParaRPr lang="en-US" alt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en-US" alt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. От столба к дому натянут провод длиной 17 м, который закреплён на стене дома на высоте 4 м от земли. Вычислите высоту столба, если расстояние от дома до столба равно 15 м.</a:t>
            </a:r>
          </a:p>
          <a:p>
            <a:pPr>
              <a:buFontTx/>
              <a:buNone/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60" name="Group 44"/>
          <p:cNvGraphicFramePr>
            <a:graphicFrameLocks noGrp="1"/>
          </p:cNvGraphicFramePr>
          <p:nvPr/>
        </p:nvGraphicFramePr>
        <p:xfrm>
          <a:off x="2124075" y="1844675"/>
          <a:ext cx="3671888" cy="1828800"/>
        </p:xfrm>
        <a:graphic>
          <a:graphicData uri="http://schemas.openxmlformats.org/drawingml/2006/table">
            <a:tbl>
              <a:tblPr/>
              <a:tblGrid>
                <a:gridCol w="91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endParaRPr kumimoji="0" lang="ru-RU" alt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ru-RU" alt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endParaRPr kumimoji="0" lang="ru-RU" alt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79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73238"/>
            <a:ext cx="3276600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На обоих берегах реки растет по дереву, одна против другой. Высота одной 30 метров, другой -20 метров. Расстояние между их основаниями - 50 метров. 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На верхушке каждого дерева сидит птица. Внезапно обе птицы заметили рыбу, выплывшую к поверхности воды между деревьями. Они кинулись к ней разом и достигли её одновременно. На каком расстоянии от основания более высокого дерева появилась рыба?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2" descr="I:\8 класс\Теорема Пифагора\nastol.com.ua-206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73363"/>
            <a:ext cx="517525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576517" name="Object 5"/>
          <p:cNvGraphicFramePr>
            <a:graphicFrameLocks noChangeAspect="1"/>
          </p:cNvGraphicFramePr>
          <p:nvPr/>
        </p:nvGraphicFramePr>
        <p:xfrm>
          <a:off x="5148263" y="3068638"/>
          <a:ext cx="2232025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Формула" r:id="rId3" imgW="571252" imgH="393529" progId="Equation.3">
                  <p:embed/>
                </p:oleObj>
              </mc:Choice>
              <mc:Fallback>
                <p:oleObj name="Формула" r:id="rId3" imgW="57125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068638"/>
                        <a:ext cx="2232025" cy="152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6520" name="Text Box 8"/>
          <p:cNvSpPr txBox="1">
            <a:spLocks noChangeArrowheads="1"/>
          </p:cNvSpPr>
          <p:nvPr/>
        </p:nvSpPr>
        <p:spPr bwMode="auto">
          <a:xfrm>
            <a:off x="0" y="90805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 </a:t>
            </a:r>
            <a:r>
              <a:rPr lang="ru-RU" altLang="ru-RU" b="1">
                <a:latin typeface="Times New Roman" pitchFamily="18" charset="0"/>
              </a:rPr>
              <a:t>Чему равна сумма острых углов в прямоугольном треугольнике?</a:t>
            </a:r>
            <a:endParaRPr lang="ru-RU" altLang="ru-RU">
              <a:latin typeface="Times New Roman" pitchFamily="18" charset="0"/>
            </a:endParaRPr>
          </a:p>
        </p:txBody>
      </p:sp>
      <p:sp>
        <p:nvSpPr>
          <p:cNvPr id="576521" name="Text Box 9"/>
          <p:cNvSpPr txBox="1">
            <a:spLocks noChangeArrowheads="1"/>
          </p:cNvSpPr>
          <p:nvPr/>
        </p:nvSpPr>
        <p:spPr bwMode="auto">
          <a:xfrm>
            <a:off x="4859338" y="5300663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4000" b="1">
                <a:solidFill>
                  <a:srgbClr val="FF3300"/>
                </a:solidFill>
                <a:latin typeface="Times New Roman" pitchFamily="18" charset="0"/>
              </a:rPr>
              <a:t>A</a:t>
            </a:r>
            <a:r>
              <a:rPr lang="ru-RU" altLang="ru-RU" sz="4000" b="1">
                <a:solidFill>
                  <a:srgbClr val="FF3300"/>
                </a:solidFill>
                <a:latin typeface="Times New Roman" pitchFamily="18" charset="0"/>
              </a:rPr>
              <a:t> + </a:t>
            </a:r>
            <a:r>
              <a:rPr lang="ru-RU" altLang="ru-RU" sz="4000" b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altLang="ru-RU" sz="4000" b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B</a:t>
            </a:r>
            <a:r>
              <a:rPr lang="ru-RU" altLang="ru-RU" sz="4000" b="1">
                <a:solidFill>
                  <a:srgbClr val="FF3300"/>
                </a:solidFill>
                <a:latin typeface="Times New Roman" pitchFamily="18" charset="0"/>
              </a:rPr>
              <a:t> = 90°</a:t>
            </a: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0" y="18891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</a:rPr>
              <a:t>Чему равна площадь этого треугольника?</a:t>
            </a:r>
          </a:p>
        </p:txBody>
      </p:sp>
      <p:sp>
        <p:nvSpPr>
          <p:cNvPr id="5128" name="AutoShape 25"/>
          <p:cNvSpPr>
            <a:spLocks noChangeArrowheads="1"/>
          </p:cNvSpPr>
          <p:nvPr/>
        </p:nvSpPr>
        <p:spPr bwMode="auto">
          <a:xfrm flipH="1">
            <a:off x="1116013" y="3068638"/>
            <a:ext cx="2160587" cy="3240087"/>
          </a:xfrm>
          <a:prstGeom prst="rtTriangle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9" name="Text Box 26"/>
          <p:cNvSpPr txBox="1">
            <a:spLocks noChangeArrowheads="1"/>
          </p:cNvSpPr>
          <p:nvPr/>
        </p:nvSpPr>
        <p:spPr bwMode="auto">
          <a:xfrm>
            <a:off x="395288" y="6021388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3600" b="1">
                <a:solidFill>
                  <a:srgbClr val="CC0000"/>
                </a:solidFill>
                <a:latin typeface="Times New Roman" pitchFamily="18" charset="0"/>
              </a:rPr>
              <a:t>A</a:t>
            </a:r>
            <a:endParaRPr lang="ru-RU" altLang="ru-RU" sz="36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130" name="Text Box 27"/>
          <p:cNvSpPr txBox="1">
            <a:spLocks noChangeArrowheads="1"/>
          </p:cNvSpPr>
          <p:nvPr/>
        </p:nvSpPr>
        <p:spPr bwMode="auto">
          <a:xfrm>
            <a:off x="3132138" y="6021388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3600" b="1">
                <a:solidFill>
                  <a:srgbClr val="CC0000"/>
                </a:solidFill>
                <a:latin typeface="Times New Roman" pitchFamily="18" charset="0"/>
              </a:rPr>
              <a:t>C</a:t>
            </a:r>
            <a:endParaRPr lang="ru-RU" altLang="ru-RU" sz="36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131" name="Text Box 28"/>
          <p:cNvSpPr txBox="1">
            <a:spLocks noChangeArrowheads="1"/>
          </p:cNvSpPr>
          <p:nvPr/>
        </p:nvSpPr>
        <p:spPr bwMode="auto">
          <a:xfrm>
            <a:off x="2916238" y="2420938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3600" b="1">
                <a:solidFill>
                  <a:srgbClr val="CC0000"/>
                </a:solidFill>
                <a:latin typeface="Times New Roman" pitchFamily="18" charset="0"/>
              </a:rPr>
              <a:t>B</a:t>
            </a:r>
            <a:endParaRPr lang="ru-RU" altLang="ru-RU" sz="36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132" name="Line 29"/>
          <p:cNvSpPr>
            <a:spLocks noChangeShapeType="1"/>
          </p:cNvSpPr>
          <p:nvPr/>
        </p:nvSpPr>
        <p:spPr bwMode="auto">
          <a:xfrm flipV="1">
            <a:off x="3059113" y="60928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3" name="Line 30"/>
          <p:cNvSpPr>
            <a:spLocks noChangeShapeType="1"/>
          </p:cNvSpPr>
          <p:nvPr/>
        </p:nvSpPr>
        <p:spPr bwMode="auto">
          <a:xfrm>
            <a:off x="3059113" y="6092825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4" name="Text Box 40"/>
          <p:cNvSpPr txBox="1">
            <a:spLocks noChangeArrowheads="1"/>
          </p:cNvSpPr>
          <p:nvPr/>
        </p:nvSpPr>
        <p:spPr bwMode="auto">
          <a:xfrm>
            <a:off x="2987675" y="4292600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3600" b="1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endParaRPr lang="ru-RU" altLang="ru-RU" sz="36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35" name="Text Box 41"/>
          <p:cNvSpPr txBox="1">
            <a:spLocks noChangeArrowheads="1"/>
          </p:cNvSpPr>
          <p:nvPr/>
        </p:nvSpPr>
        <p:spPr bwMode="auto">
          <a:xfrm>
            <a:off x="1835150" y="6216650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3600" b="1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ru-RU" altLang="ru-RU" sz="36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36" name="Text Box 42"/>
          <p:cNvSpPr txBox="1">
            <a:spLocks noChangeArrowheads="1"/>
          </p:cNvSpPr>
          <p:nvPr/>
        </p:nvSpPr>
        <p:spPr bwMode="auto">
          <a:xfrm>
            <a:off x="1476375" y="4221163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3600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endParaRPr lang="ru-RU" altLang="ru-RU" sz="36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7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20" grpId="0"/>
      <p:bldP spid="57652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7"/>
          <p:cNvSpPr>
            <a:spLocks noChangeArrowheads="1"/>
          </p:cNvSpPr>
          <p:nvPr/>
        </p:nvSpPr>
        <p:spPr bwMode="auto">
          <a:xfrm>
            <a:off x="971550" y="1557338"/>
            <a:ext cx="6551613" cy="3240087"/>
          </a:xfrm>
          <a:prstGeom prst="pentagon">
            <a:avLst/>
          </a:prstGeom>
          <a:solidFill>
            <a:srgbClr val="CCFFFF"/>
          </a:solidFill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1763713" y="4652963"/>
            <a:ext cx="503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>
                <a:solidFill>
                  <a:srgbClr val="FF3300"/>
                </a:solidFill>
                <a:latin typeface="Times New Roman" pitchFamily="18" charset="0"/>
              </a:rPr>
              <a:t>A</a:t>
            </a:r>
            <a:endParaRPr lang="ru-RU" altLang="ru-RU" sz="36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148" name="TextBox 14"/>
          <p:cNvSpPr txBox="1">
            <a:spLocks noChangeArrowheads="1"/>
          </p:cNvSpPr>
          <p:nvPr/>
        </p:nvSpPr>
        <p:spPr bwMode="auto">
          <a:xfrm>
            <a:off x="611188" y="2205038"/>
            <a:ext cx="503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>
                <a:solidFill>
                  <a:srgbClr val="FF3300"/>
                </a:solidFill>
                <a:latin typeface="Times New Roman" pitchFamily="18" charset="0"/>
              </a:rPr>
              <a:t>B</a:t>
            </a:r>
            <a:endParaRPr lang="ru-RU" altLang="ru-RU" sz="36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149" name="TextBox 14"/>
          <p:cNvSpPr txBox="1">
            <a:spLocks noChangeArrowheads="1"/>
          </p:cNvSpPr>
          <p:nvPr/>
        </p:nvSpPr>
        <p:spPr bwMode="auto">
          <a:xfrm>
            <a:off x="3995738" y="981075"/>
            <a:ext cx="574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>
                <a:solidFill>
                  <a:srgbClr val="FF3300"/>
                </a:solidFill>
                <a:latin typeface="Times New Roman" pitchFamily="18" charset="0"/>
              </a:rPr>
              <a:t>C</a:t>
            </a:r>
            <a:endParaRPr lang="ru-RU" altLang="ru-RU" sz="36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150" name="TextBox 14"/>
          <p:cNvSpPr txBox="1">
            <a:spLocks noChangeArrowheads="1"/>
          </p:cNvSpPr>
          <p:nvPr/>
        </p:nvSpPr>
        <p:spPr bwMode="auto">
          <a:xfrm>
            <a:off x="7596188" y="2420938"/>
            <a:ext cx="503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>
                <a:solidFill>
                  <a:srgbClr val="FF3300"/>
                </a:solidFill>
                <a:latin typeface="Times New Roman" pitchFamily="18" charset="0"/>
              </a:rPr>
              <a:t>D</a:t>
            </a:r>
            <a:endParaRPr lang="ru-RU" altLang="ru-RU" sz="36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151" name="TextBox 14"/>
          <p:cNvSpPr txBox="1">
            <a:spLocks noChangeArrowheads="1"/>
          </p:cNvSpPr>
          <p:nvPr/>
        </p:nvSpPr>
        <p:spPr bwMode="auto">
          <a:xfrm>
            <a:off x="6372225" y="4508500"/>
            <a:ext cx="503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>
                <a:solidFill>
                  <a:srgbClr val="FF3300"/>
                </a:solidFill>
                <a:latin typeface="Times New Roman" pitchFamily="18" charset="0"/>
              </a:rPr>
              <a:t>E</a:t>
            </a:r>
            <a:endParaRPr lang="ru-RU" altLang="ru-RU" sz="36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152" name="Line 19"/>
          <p:cNvSpPr>
            <a:spLocks noChangeShapeType="1"/>
          </p:cNvSpPr>
          <p:nvPr/>
        </p:nvSpPr>
        <p:spPr bwMode="auto">
          <a:xfrm flipV="1">
            <a:off x="2268538" y="1557338"/>
            <a:ext cx="2016125" cy="32400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684213" y="5373688"/>
            <a:ext cx="77041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>
                <a:solidFill>
                  <a:srgbClr val="008000"/>
                </a:solidFill>
                <a:latin typeface="Times New Roman" pitchFamily="18" charset="0"/>
              </a:rPr>
              <a:t>S</a:t>
            </a:r>
            <a:r>
              <a:rPr lang="en-US" altLang="ru-RU" sz="4400" b="1" baseline="-25000">
                <a:solidFill>
                  <a:srgbClr val="008000"/>
                </a:solidFill>
                <a:latin typeface="Times New Roman" pitchFamily="18" charset="0"/>
              </a:rPr>
              <a:t>ABCDE</a:t>
            </a:r>
            <a:r>
              <a:rPr lang="en-US" altLang="ru-RU" sz="4400" b="1">
                <a:solidFill>
                  <a:srgbClr val="008000"/>
                </a:solidFill>
                <a:latin typeface="Times New Roman" pitchFamily="18" charset="0"/>
              </a:rPr>
              <a:t> = S</a:t>
            </a:r>
            <a:r>
              <a:rPr lang="en-US" altLang="ru-RU" sz="4400" b="1" baseline="-25000">
                <a:solidFill>
                  <a:srgbClr val="008000"/>
                </a:solidFill>
                <a:latin typeface="Times New Roman" pitchFamily="18" charset="0"/>
              </a:rPr>
              <a:t>ABC </a:t>
            </a:r>
            <a:r>
              <a:rPr lang="en-US" altLang="ru-RU" sz="4400" b="1">
                <a:solidFill>
                  <a:srgbClr val="008000"/>
                </a:solidFill>
                <a:latin typeface="Times New Roman" pitchFamily="18" charset="0"/>
              </a:rPr>
              <a:t>+ S</a:t>
            </a:r>
            <a:r>
              <a:rPr lang="en-US" altLang="ru-RU" sz="4400" b="1" baseline="-25000">
                <a:solidFill>
                  <a:srgbClr val="008000"/>
                </a:solidFill>
                <a:latin typeface="Times New Roman" pitchFamily="18" charset="0"/>
              </a:rPr>
              <a:t>A</a:t>
            </a:r>
            <a:r>
              <a:rPr lang="ru-RU" altLang="ru-RU" sz="4400" b="1" baseline="-25000">
                <a:solidFill>
                  <a:srgbClr val="008000"/>
                </a:solidFill>
                <a:latin typeface="Times New Roman" pitchFamily="18" charset="0"/>
              </a:rPr>
              <a:t>C</a:t>
            </a:r>
            <a:r>
              <a:rPr lang="en-US" altLang="ru-RU" sz="4400" b="1" baseline="-25000">
                <a:solidFill>
                  <a:srgbClr val="008000"/>
                </a:solidFill>
                <a:latin typeface="Times New Roman" pitchFamily="18" charset="0"/>
              </a:rPr>
              <a:t>D </a:t>
            </a:r>
            <a:r>
              <a:rPr lang="en-US" altLang="ru-RU" sz="4400" b="1">
                <a:solidFill>
                  <a:srgbClr val="008000"/>
                </a:solidFill>
                <a:latin typeface="Times New Roman" pitchFamily="18" charset="0"/>
              </a:rPr>
              <a:t>+ S</a:t>
            </a:r>
            <a:r>
              <a:rPr lang="en-US" altLang="ru-RU" sz="4400" b="1" baseline="-25000">
                <a:solidFill>
                  <a:srgbClr val="008000"/>
                </a:solidFill>
                <a:latin typeface="Times New Roman" pitchFamily="18" charset="0"/>
              </a:rPr>
              <a:t>ADE</a:t>
            </a:r>
            <a:r>
              <a:rPr lang="en-US" altLang="ru-RU" sz="4400" b="1">
                <a:solidFill>
                  <a:srgbClr val="008000"/>
                </a:solidFill>
                <a:latin typeface="Times New Roman" pitchFamily="18" charset="0"/>
              </a:rPr>
              <a:t> </a:t>
            </a:r>
            <a:endParaRPr lang="ru-RU" altLang="ru-RU" sz="44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2268538" y="2781300"/>
            <a:ext cx="5256212" cy="20161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77855" grpId="0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187450" y="188913"/>
            <a:ext cx="6769100" cy="3903662"/>
            <a:chOff x="384" y="576"/>
            <a:chExt cx="1824" cy="1087"/>
          </a:xfrm>
        </p:grpSpPr>
        <p:grpSp>
          <p:nvGrpSpPr>
            <p:cNvPr id="7173" name="Group 3"/>
            <p:cNvGrpSpPr>
              <a:grpSpLocks/>
            </p:cNvGrpSpPr>
            <p:nvPr/>
          </p:nvGrpSpPr>
          <p:grpSpPr bwMode="auto">
            <a:xfrm>
              <a:off x="384" y="576"/>
              <a:ext cx="1728" cy="807"/>
              <a:chOff x="1584" y="12131"/>
              <a:chExt cx="4320" cy="2016"/>
            </a:xfrm>
          </p:grpSpPr>
          <p:sp>
            <p:nvSpPr>
              <p:cNvPr id="7178" name="Line 4"/>
              <p:cNvSpPr>
                <a:spLocks noChangeShapeType="1"/>
              </p:cNvSpPr>
              <p:nvPr/>
            </p:nvSpPr>
            <p:spPr bwMode="auto">
              <a:xfrm>
                <a:off x="1584" y="14147"/>
                <a:ext cx="417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9" name="Line 5"/>
              <p:cNvSpPr>
                <a:spLocks noChangeShapeType="1"/>
              </p:cNvSpPr>
              <p:nvPr/>
            </p:nvSpPr>
            <p:spPr bwMode="auto">
              <a:xfrm flipH="1" flipV="1">
                <a:off x="2592" y="12131"/>
                <a:ext cx="864" cy="201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0" name="Line 6"/>
              <p:cNvSpPr>
                <a:spLocks noChangeShapeType="1"/>
              </p:cNvSpPr>
              <p:nvPr/>
            </p:nvSpPr>
            <p:spPr bwMode="auto">
              <a:xfrm flipV="1">
                <a:off x="3456" y="13109"/>
                <a:ext cx="2448" cy="10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74" name="Text Box 7"/>
            <p:cNvSpPr txBox="1">
              <a:spLocks noChangeArrowheads="1"/>
            </p:cNvSpPr>
            <p:nvPr/>
          </p:nvSpPr>
          <p:spPr bwMode="auto">
            <a:xfrm>
              <a:off x="624" y="1152"/>
              <a:ext cx="384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3600" b="1">
                  <a:latin typeface="Times New Roman" pitchFamily="18" charset="0"/>
                  <a:sym typeface="Symbol" pitchFamily="18" charset="2"/>
                </a:rPr>
                <a:t>1</a:t>
              </a:r>
              <a:endParaRPr lang="ru-RU" altLang="ru-RU" sz="3600">
                <a:latin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7175" name="Text Box 8"/>
            <p:cNvSpPr txBox="1">
              <a:spLocks noChangeArrowheads="1"/>
            </p:cNvSpPr>
            <p:nvPr/>
          </p:nvSpPr>
          <p:spPr bwMode="auto">
            <a:xfrm>
              <a:off x="1104" y="1008"/>
              <a:ext cx="38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3600" b="1">
                  <a:latin typeface="Times New Roman" pitchFamily="18" charset="0"/>
                  <a:sym typeface="Symbol" pitchFamily="18" charset="2"/>
                </a:rPr>
                <a:t>3</a:t>
              </a:r>
              <a:endParaRPr lang="ru-RU" altLang="ru-RU" sz="3600" b="1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1728" y="1104"/>
              <a:ext cx="48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3600" b="1">
                  <a:latin typeface="Times New Roman" pitchFamily="18" charset="0"/>
                  <a:sym typeface="Symbol" pitchFamily="18" charset="2"/>
                </a:rPr>
                <a:t>2</a:t>
              </a:r>
              <a:endParaRPr lang="ru-RU" altLang="ru-RU" sz="3600" b="1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177" name="Text Box 10"/>
            <p:cNvSpPr txBox="1">
              <a:spLocks noChangeArrowheads="1"/>
            </p:cNvSpPr>
            <p:nvPr/>
          </p:nvSpPr>
          <p:spPr bwMode="auto">
            <a:xfrm>
              <a:off x="768" y="1536"/>
              <a:ext cx="120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7171" name="Rectangle 17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2" name="Rectangle 18"/>
          <p:cNvSpPr>
            <a:spLocks noChangeArrowheads="1"/>
          </p:cNvSpPr>
          <p:nvPr/>
        </p:nvSpPr>
        <p:spPr bwMode="auto">
          <a:xfrm>
            <a:off x="539750" y="4016375"/>
            <a:ext cx="6961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 i="1">
                <a:solidFill>
                  <a:schemeClr val="accent2"/>
                </a:solidFill>
                <a:latin typeface="Times New Roman" pitchFamily="18" charset="0"/>
                <a:ea typeface="Corbel" charset="-52"/>
                <a:cs typeface="Times New Roman" pitchFamily="18" charset="0"/>
              </a:rPr>
              <a:t>Найти </a:t>
            </a:r>
            <a:r>
              <a:rPr lang="ru-RU" altLang="ru-RU" sz="3600" b="1" i="1">
                <a:solidFill>
                  <a:schemeClr val="accent2"/>
                </a:solidFill>
                <a:latin typeface="Times New Roman" pitchFamily="18" charset="0"/>
                <a:ea typeface="Corbel" charset="-52"/>
                <a:cs typeface="Times New Roman" pitchFamily="18" charset="0"/>
                <a:sym typeface="Symbol" pitchFamily="18" charset="2"/>
              </a:rPr>
              <a:t></a:t>
            </a:r>
            <a:r>
              <a:rPr lang="en-US" altLang="ru-RU" sz="3600" b="1" i="1">
                <a:solidFill>
                  <a:schemeClr val="accent2"/>
                </a:solidFill>
                <a:latin typeface="Times New Roman" pitchFamily="18" charset="0"/>
                <a:ea typeface="Corbel" charset="-52"/>
                <a:cs typeface="Times New Roman" pitchFamily="18" charset="0"/>
              </a:rPr>
              <a:t> 3, если </a:t>
            </a:r>
            <a:r>
              <a:rPr lang="ru-RU" altLang="ru-RU" sz="3600" b="1" i="1">
                <a:solidFill>
                  <a:schemeClr val="accent2"/>
                </a:solidFill>
                <a:latin typeface="Times New Roman" pitchFamily="18" charset="0"/>
                <a:ea typeface="Corbel" charset="-52"/>
                <a:cs typeface="Times New Roman" pitchFamily="18" charset="0"/>
                <a:sym typeface="Symbol" pitchFamily="18" charset="2"/>
              </a:rPr>
              <a:t></a:t>
            </a:r>
            <a:r>
              <a:rPr lang="en-US" altLang="ru-RU" sz="3600" b="1" i="1">
                <a:solidFill>
                  <a:schemeClr val="accent2"/>
                </a:solidFill>
                <a:latin typeface="Times New Roman" pitchFamily="18" charset="0"/>
                <a:ea typeface="Corbel" charset="-52"/>
                <a:cs typeface="Times New Roman" pitchFamily="18" charset="0"/>
              </a:rPr>
              <a:t> 1+ </a:t>
            </a:r>
            <a:r>
              <a:rPr lang="ru-RU" altLang="ru-RU" sz="3600" b="1" i="1">
                <a:solidFill>
                  <a:schemeClr val="accent2"/>
                </a:solidFill>
                <a:latin typeface="Times New Roman" pitchFamily="18" charset="0"/>
                <a:ea typeface="Corbel" charset="-52"/>
                <a:cs typeface="Times New Roman" pitchFamily="18" charset="0"/>
                <a:sym typeface="Symbol" pitchFamily="18" charset="2"/>
              </a:rPr>
              <a:t></a:t>
            </a:r>
            <a:r>
              <a:rPr lang="en-US" altLang="ru-RU" sz="3600" b="1" i="1">
                <a:solidFill>
                  <a:schemeClr val="accent2"/>
                </a:solidFill>
                <a:latin typeface="Times New Roman" pitchFamily="18" charset="0"/>
                <a:ea typeface="Corbel" charset="-52"/>
                <a:cs typeface="Times New Roman" pitchFamily="18" charset="0"/>
              </a:rPr>
              <a:t> 2 = 90°.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"/>
          <p:cNvSpPr>
            <a:spLocks noChangeShapeType="1"/>
          </p:cNvSpPr>
          <p:nvPr/>
        </p:nvSpPr>
        <p:spPr bwMode="auto">
          <a:xfrm>
            <a:off x="1476375" y="5373688"/>
            <a:ext cx="7056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68313" y="5229225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endParaRPr lang="ru-RU" altLang="ru-RU" sz="4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116013" y="1844675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endParaRPr lang="ru-RU" altLang="ru-RU" sz="4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003800" y="1716088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endParaRPr lang="ru-RU" altLang="ru-RU" sz="4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7885113" y="5330825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>
                <a:solidFill>
                  <a:schemeClr val="accent2"/>
                </a:solidFill>
                <a:latin typeface="Times New Roman" pitchFamily="18" charset="0"/>
              </a:rPr>
              <a:t>D</a:t>
            </a:r>
            <a:endParaRPr lang="ru-RU" altLang="ru-RU" sz="4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 flipH="1" flipV="1">
            <a:off x="5076825" y="2349500"/>
            <a:ext cx="3455988" cy="3024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4"/>
          <p:cNvSpPr>
            <a:spLocks noChangeShapeType="1"/>
          </p:cNvSpPr>
          <p:nvPr/>
        </p:nvSpPr>
        <p:spPr bwMode="auto">
          <a:xfrm flipV="1">
            <a:off x="1476375" y="2360613"/>
            <a:ext cx="863600" cy="3013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4"/>
          <p:cNvSpPr>
            <a:spLocks noChangeShapeType="1"/>
          </p:cNvSpPr>
          <p:nvPr/>
        </p:nvSpPr>
        <p:spPr bwMode="auto">
          <a:xfrm>
            <a:off x="2339975" y="2355850"/>
            <a:ext cx="28082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4"/>
          <p:cNvSpPr>
            <a:spLocks noChangeShapeType="1"/>
          </p:cNvSpPr>
          <p:nvPr/>
        </p:nvSpPr>
        <p:spPr bwMode="auto">
          <a:xfrm>
            <a:off x="2339975" y="2360613"/>
            <a:ext cx="0" cy="3013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Text Box 5"/>
          <p:cNvSpPr txBox="1">
            <a:spLocks noChangeArrowheads="1"/>
          </p:cNvSpPr>
          <p:nvPr/>
        </p:nvSpPr>
        <p:spPr bwMode="auto">
          <a:xfrm>
            <a:off x="1547813" y="5330825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endParaRPr lang="ru-RU" altLang="ru-RU" sz="4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3132138" y="1581150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 i="1">
                <a:solidFill>
                  <a:srgbClr val="CC0000"/>
                </a:solidFill>
                <a:latin typeface="Times New Roman" pitchFamily="18" charset="0"/>
              </a:rPr>
              <a:t>a</a:t>
            </a:r>
            <a:endParaRPr lang="ru-RU" altLang="ru-RU" sz="4400" b="1" i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8205" name="Text Box 6"/>
          <p:cNvSpPr txBox="1">
            <a:spLocks noChangeArrowheads="1"/>
          </p:cNvSpPr>
          <p:nvPr/>
        </p:nvSpPr>
        <p:spPr bwMode="auto">
          <a:xfrm>
            <a:off x="4046538" y="5378450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 i="1">
                <a:solidFill>
                  <a:srgbClr val="CC0000"/>
                </a:solidFill>
                <a:latin typeface="Times New Roman" pitchFamily="18" charset="0"/>
              </a:rPr>
              <a:t>b</a:t>
            </a:r>
            <a:endParaRPr lang="ru-RU" altLang="ru-RU" sz="4400" b="1" i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8206" name="Text Box 6"/>
          <p:cNvSpPr txBox="1">
            <a:spLocks noChangeArrowheads="1"/>
          </p:cNvSpPr>
          <p:nvPr/>
        </p:nvSpPr>
        <p:spPr bwMode="auto">
          <a:xfrm>
            <a:off x="1892300" y="3573463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4400" b="1" i="1">
                <a:solidFill>
                  <a:srgbClr val="CC0000"/>
                </a:solidFill>
                <a:latin typeface="Times New Roman" pitchFamily="18" charset="0"/>
              </a:rPr>
              <a:t>h</a:t>
            </a:r>
            <a:endParaRPr lang="ru-RU" altLang="ru-RU" sz="4400" b="1" i="1">
              <a:solidFill>
                <a:srgbClr val="CC0000"/>
              </a:solidFill>
              <a:latin typeface="Times New Roman" pitchFamily="18" charset="0"/>
            </a:endParaRPr>
          </a:p>
        </p:txBody>
      </p:sp>
      <p:graphicFrame>
        <p:nvGraphicFramePr>
          <p:cNvPr id="576517" name="Object 5"/>
          <p:cNvGraphicFramePr>
            <a:graphicFrameLocks noChangeAspect="1"/>
          </p:cNvGraphicFramePr>
          <p:nvPr/>
        </p:nvGraphicFramePr>
        <p:xfrm>
          <a:off x="2627313" y="0"/>
          <a:ext cx="2974975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Формула" r:id="rId3" imgW="761669" imgH="393529" progId="Equation.3">
                  <p:embed/>
                </p:oleObj>
              </mc:Choice>
              <mc:Fallback>
                <p:oleObj name="Формула" r:id="rId3" imgW="761669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0"/>
                        <a:ext cx="2974975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03300" y="188913"/>
            <a:ext cx="7110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Практическая работа </a:t>
            </a:r>
            <a:endParaRPr lang="en-US" altLang="ru-RU" b="1" i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исследовательского характера</a:t>
            </a:r>
            <a:r>
              <a:rPr lang="ru-RU" altLang="ru-RU" i="1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ru-RU" altLang="ru-RU" sz="1800"/>
              <a:t>  </a:t>
            </a:r>
          </a:p>
        </p:txBody>
      </p:sp>
      <p:graphicFrame>
        <p:nvGraphicFramePr>
          <p:cNvPr id="48164" name="Group 36"/>
          <p:cNvGraphicFramePr>
            <a:graphicFrameLocks noGrp="1"/>
          </p:cNvGraphicFramePr>
          <p:nvPr>
            <p:ph/>
          </p:nvPr>
        </p:nvGraphicFramePr>
        <p:xfrm>
          <a:off x="457200" y="1700213"/>
          <a:ext cx="8229600" cy="3652837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60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8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21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8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46" name="AutoShape 33"/>
          <p:cNvSpPr>
            <a:spLocks noChangeArrowheads="1"/>
          </p:cNvSpPr>
          <p:nvPr/>
        </p:nvSpPr>
        <p:spPr bwMode="auto">
          <a:xfrm>
            <a:off x="755650" y="2852738"/>
            <a:ext cx="1368425" cy="647700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47" name="AutoShape 34"/>
          <p:cNvSpPr>
            <a:spLocks noChangeArrowheads="1"/>
          </p:cNvSpPr>
          <p:nvPr/>
        </p:nvSpPr>
        <p:spPr bwMode="auto">
          <a:xfrm>
            <a:off x="755650" y="3716338"/>
            <a:ext cx="1368425" cy="647700"/>
          </a:xfrm>
          <a:prstGeom prst="rtTriangl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48" name="AutoShape 35"/>
          <p:cNvSpPr>
            <a:spLocks noChangeArrowheads="1"/>
          </p:cNvSpPr>
          <p:nvPr/>
        </p:nvSpPr>
        <p:spPr bwMode="auto">
          <a:xfrm>
            <a:off x="755650" y="4581525"/>
            <a:ext cx="1368425" cy="6477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03300" y="188913"/>
            <a:ext cx="7110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Практическая работа </a:t>
            </a:r>
            <a:endParaRPr lang="en-US" altLang="ru-RU" b="1" i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FF3300"/>
                </a:solidFill>
                <a:latin typeface="Times New Roman" pitchFamily="18" charset="0"/>
              </a:rPr>
              <a:t>исследовательского характера</a:t>
            </a:r>
            <a:r>
              <a:rPr lang="ru-RU" altLang="ru-RU" i="1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ru-RU" altLang="ru-RU" sz="1800"/>
              <a:t>  </a:t>
            </a: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>
            <p:ph/>
          </p:nvPr>
        </p:nvGraphicFramePr>
        <p:xfrm>
          <a:off x="457200" y="1700213"/>
          <a:ext cx="8229600" cy="3652837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60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6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endParaRPr kumimoji="0" lang="ru-RU" altLang="ru-RU" sz="6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8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21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8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70" name="AutoShape 30"/>
          <p:cNvSpPr>
            <a:spLocks noChangeArrowheads="1"/>
          </p:cNvSpPr>
          <p:nvPr/>
        </p:nvSpPr>
        <p:spPr bwMode="auto">
          <a:xfrm>
            <a:off x="755650" y="2852738"/>
            <a:ext cx="1368425" cy="647700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>
            <a:off x="755650" y="3716338"/>
            <a:ext cx="1368425" cy="647700"/>
          </a:xfrm>
          <a:prstGeom prst="rtTriangl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8000"/>
              </a:solidFill>
            </a:endParaRPr>
          </a:p>
        </p:txBody>
      </p:sp>
      <p:sp>
        <p:nvSpPr>
          <p:cNvPr id="10272" name="AutoShape 32"/>
          <p:cNvSpPr>
            <a:spLocks noChangeArrowheads="1"/>
          </p:cNvSpPr>
          <p:nvPr/>
        </p:nvSpPr>
        <p:spPr bwMode="auto">
          <a:xfrm>
            <a:off x="755650" y="4581525"/>
            <a:ext cx="1368425" cy="6477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5598</TotalTime>
  <Words>783</Words>
  <Application>Microsoft Office PowerPoint</Application>
  <PresentationFormat>Экран (4:3)</PresentationFormat>
  <Paragraphs>325</Paragraphs>
  <Slides>36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Corbel</vt:lpstr>
      <vt:lpstr>Monotype Corsiva</vt:lpstr>
      <vt:lpstr>Symbol</vt:lpstr>
      <vt:lpstr>Times New Roman</vt:lpstr>
      <vt:lpstr>Оформление по умолчанию</vt:lpstr>
      <vt:lpstr>Слайд</vt:lpstr>
      <vt:lpstr>Формула</vt:lpstr>
      <vt:lpstr>Классная работа </vt:lpstr>
      <vt:lpstr>Презентация PowerPoint</vt:lpstr>
      <vt:lpstr>Классная работа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3: Поворот и центральная симметрия</dc:title>
  <dc:creator>Айрат</dc:creator>
  <cp:lastModifiedBy>user</cp:lastModifiedBy>
  <cp:revision>451</cp:revision>
  <dcterms:created xsi:type="dcterms:W3CDTF">2011-09-02T07:21:18Z</dcterms:created>
  <dcterms:modified xsi:type="dcterms:W3CDTF">2025-04-27T13:04:49Z</dcterms:modified>
</cp:coreProperties>
</file>