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72" r:id="rId5"/>
    <p:sldId id="263" r:id="rId6"/>
    <p:sldId id="266" r:id="rId7"/>
    <p:sldId id="270" r:id="rId8"/>
    <p:sldId id="262" r:id="rId9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2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78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 showGuides="1">
      <p:cViewPr varScale="1">
        <p:scale>
          <a:sx n="72" d="100"/>
          <a:sy n="72" d="100"/>
        </p:scale>
        <p:origin x="-2040" y="-90"/>
      </p:cViewPr>
      <p:guideLst>
        <p:guide orient="horz" pos="2144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  <a:endParaRPr lang="ru-RU" sz="1200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564904"/>
            <a:ext cx="8784976" cy="1728192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051720" y="75266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C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C00000"/>
                </a:solidFill>
              </a:defRPr>
            </a:lvl1pPr>
            <a:lvl2pPr>
              <a:defRPr sz="2400">
                <a:solidFill>
                  <a:srgbClr val="C00000"/>
                </a:solidFill>
              </a:defRPr>
            </a:lvl2pPr>
            <a:lvl3pPr>
              <a:defRPr sz="2000">
                <a:solidFill>
                  <a:srgbClr val="C00000"/>
                </a:solidFill>
              </a:defRPr>
            </a:lvl3pPr>
            <a:lvl4pPr>
              <a:defRPr sz="1800">
                <a:solidFill>
                  <a:srgbClr val="C00000"/>
                </a:solidFill>
              </a:defRPr>
            </a:lvl4pPr>
            <a:lvl5pPr>
              <a:defRPr sz="1800">
                <a:solidFill>
                  <a:srgbClr val="C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rgbClr val="C00000"/>
                </a:solidFill>
              </a:defRPr>
            </a:lvl1pPr>
            <a:lvl2pPr>
              <a:defRPr sz="2000">
                <a:solidFill>
                  <a:srgbClr val="C00000"/>
                </a:solidFill>
              </a:defRPr>
            </a:lvl2pPr>
            <a:lvl3pPr>
              <a:defRPr sz="1800">
                <a:solidFill>
                  <a:srgbClr val="C00000"/>
                </a:solidFill>
              </a:defRPr>
            </a:lvl3pPr>
            <a:lvl4pPr>
              <a:defRPr sz="1600">
                <a:solidFill>
                  <a:srgbClr val="C00000"/>
                </a:solidFill>
              </a:defRPr>
            </a:lvl4pPr>
            <a:lvl5pPr>
              <a:defRPr sz="1600">
                <a:solidFill>
                  <a:srgbClr val="C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C00000"/>
                </a:solidFill>
              </a:defRPr>
            </a:lvl1pPr>
            <a:lvl2pPr>
              <a:defRPr sz="2800">
                <a:solidFill>
                  <a:srgbClr val="C00000"/>
                </a:solidFill>
              </a:defRPr>
            </a:lvl2pPr>
            <a:lvl3pPr>
              <a:defRPr sz="2400">
                <a:solidFill>
                  <a:srgbClr val="C00000"/>
                </a:solidFill>
              </a:defRPr>
            </a:lvl3pPr>
            <a:lvl4pPr>
              <a:defRPr sz="2000">
                <a:solidFill>
                  <a:srgbClr val="C00000"/>
                </a:solidFill>
              </a:defRPr>
            </a:lvl4pPr>
            <a:lvl5pPr>
              <a:defRPr sz="2000">
                <a:solidFill>
                  <a:srgbClr val="C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C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C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png"/><Relationship Id="rId14" Type="http://schemas.openxmlformats.org/officeDocument/2006/relationships/hyperlink" Target="https://presentation-creation.ru/" TargetMode="Externa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5266"/>
            <a:ext cx="7092280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56792"/>
            <a:ext cx="914400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  <a:endParaRPr lang="ru-RU" dirty="0" smtClean="0"/>
          </a:p>
          <a:p>
            <a:pPr lvl="1"/>
            <a:r>
              <a:rPr lang="ru-RU" dirty="0" smtClean="0"/>
              <a:t>Второй уровень</a:t>
            </a:r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  <a:endParaRPr lang="ru-RU" dirty="0" smtClean="0"/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C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C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C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8.jpeg"/><Relationship Id="rId10" Type="http://schemas.openxmlformats.org/officeDocument/2006/relationships/image" Target="../media/image27.jpe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Социализация детей, находящихся на длительном лечении через творческую деятельность, включение пациентов в мероприятия  и городские конкурсы</a:t>
            </a:r>
            <a:endParaRPr lang="ru-RU" sz="40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Текстовое поле 99"/>
          <p:cNvSpPr txBox="1"/>
          <p:nvPr/>
        </p:nvSpPr>
        <p:spPr>
          <a:xfrm>
            <a:off x="356870" y="1859915"/>
            <a:ext cx="8328660" cy="3230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latin typeface="Calibri" panose="020F0502020204030204" charset="0"/>
                <a:ea typeface="SimSun" panose="02010600030101010101" pitchFamily="2" charset="-122"/>
              </a:rPr>
              <a:t>Включения наших пациентов в творческие фестивали, конкурсы и разновозрастные творческие объединения, способствует  скорейшей адаптации, социализации и выстраиванию коммуникаций.</a:t>
            </a:r>
            <a:endParaRPr lang="en-US" b="1">
              <a:solidFill>
                <a:srgbClr val="00206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b="1">
              <a:solidFill>
                <a:srgbClr val="00206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latin typeface="Calibri" panose="020F0502020204030204" charset="0"/>
                <a:ea typeface="SimSun" panose="02010600030101010101" pitchFamily="2" charset="-122"/>
              </a:rPr>
              <a:t>Стимулируя мотивацию к творчеству, педагог может продуктивно влиять на формирование соответствующих потребностей </a:t>
            </a:r>
            <a:r>
              <a:rPr lang="ru-RU" altLang="en-US" b="1">
                <a:solidFill>
                  <a:srgbClr val="002060"/>
                </a:solidFill>
                <a:latin typeface="Calibri" panose="020F0502020204030204" charset="0"/>
                <a:ea typeface="SimSun" panose="02010600030101010101" pitchFamily="2" charset="-122"/>
              </a:rPr>
              <a:t>ребенка</a:t>
            </a:r>
            <a:r>
              <a:rPr lang="en-US" b="1">
                <a:solidFill>
                  <a:srgbClr val="002060"/>
                </a:solidFill>
                <a:latin typeface="Calibri" panose="020F0502020204030204" charset="0"/>
                <a:ea typeface="SimSun" panose="02010600030101010101" pitchFamily="2" charset="-122"/>
              </a:rPr>
              <a:t>.</a:t>
            </a:r>
            <a:endParaRPr lang="en-US" b="1">
              <a:solidFill>
                <a:srgbClr val="00206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b="1">
              <a:solidFill>
                <a:srgbClr val="002060"/>
              </a:solidFill>
              <a:latin typeface="Calibri" panose="020F0502020204030204" charset="0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latin typeface="Calibri" panose="020F0502020204030204" charset="0"/>
                <a:ea typeface="SimSun" panose="02010600030101010101" pitchFamily="2" charset="-122"/>
              </a:rPr>
              <a:t> Творчество в этом случае выступает как основа и ключевой фактор воспитания, обеспечивающий позитивную социализацию личности ребенка.</a:t>
            </a:r>
            <a:endParaRPr lang="en-US" altLang="en-US" b="1">
              <a:solidFill>
                <a:srgbClr val="002060"/>
              </a:solidFill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555" dirty="0" smtClean="0">
                <a:ln w="22225">
                  <a:solidFill>
                    <a:srgbClr val="1E1E78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Фонды, организации </a:t>
            </a:r>
            <a:br>
              <a:rPr lang="ru-RU" sz="3555" dirty="0" smtClean="0">
                <a:ln w="22225">
                  <a:solidFill>
                    <a:srgbClr val="1E1E78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ru-RU" sz="3555" dirty="0" smtClean="0">
                <a:ln w="22225">
                  <a:solidFill>
                    <a:srgbClr val="1E1E78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 грантовые программы</a:t>
            </a:r>
            <a:endParaRPr lang="ru-RU" sz="3555" dirty="0" smtClean="0">
              <a:ln w="22225">
                <a:solidFill>
                  <a:srgbClr val="1E1E78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Line 253"/>
          <p:cNvSpPr>
            <a:spLocks noChangeShapeType="1"/>
          </p:cNvSpPr>
          <p:nvPr/>
        </p:nvSpPr>
        <p:spPr bwMode="gray">
          <a:xfrm>
            <a:off x="2301071" y="494618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7" name="Line 256"/>
          <p:cNvSpPr>
            <a:spLocks noChangeShapeType="1"/>
          </p:cNvSpPr>
          <p:nvPr/>
        </p:nvSpPr>
        <p:spPr bwMode="gray">
          <a:xfrm>
            <a:off x="2301071" y="243158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2302510" y="1833880"/>
            <a:ext cx="4787900" cy="43561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Городской методический центр. Департамента образования и науки города Москвы.</a:t>
            </a:r>
            <a:endParaRPr lang="en-US" sz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260"/>
          <p:cNvSpPr>
            <a:spLocks noChangeShapeType="1"/>
          </p:cNvSpPr>
          <p:nvPr/>
        </p:nvSpPr>
        <p:spPr bwMode="gray">
          <a:xfrm>
            <a:off x="2301071" y="3269782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4" name="Line 263"/>
          <p:cNvSpPr>
            <a:spLocks noChangeShapeType="1"/>
          </p:cNvSpPr>
          <p:nvPr/>
        </p:nvSpPr>
        <p:spPr bwMode="gray">
          <a:xfrm>
            <a:off x="2302659" y="4106395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7" name="Line 266"/>
          <p:cNvSpPr>
            <a:spLocks noChangeShapeType="1"/>
          </p:cNvSpPr>
          <p:nvPr/>
        </p:nvSpPr>
        <p:spPr bwMode="gray">
          <a:xfrm>
            <a:off x="2301071" y="5806607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20" name="Text Box 269"/>
          <p:cNvSpPr txBox="1">
            <a:spLocks noChangeArrowheads="1"/>
          </p:cNvSpPr>
          <p:nvPr/>
        </p:nvSpPr>
        <p:spPr bwMode="gray">
          <a:xfrm>
            <a:off x="2301875" y="2527300"/>
            <a:ext cx="6022975" cy="73787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>
              <a:lnSpc>
                <a:spcPct val="60000"/>
              </a:lnSpc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Федеральное государственное бюджетное учреждение культуры «Центральный музей Великой Отечественной войны 1941-1945 гг.»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  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270"/>
          <p:cNvSpPr txBox="1">
            <a:spLocks noChangeArrowheads="1"/>
          </p:cNvSpPr>
          <p:nvPr/>
        </p:nvSpPr>
        <p:spPr bwMode="gray">
          <a:xfrm>
            <a:off x="2349500" y="3404235"/>
            <a:ext cx="4758690" cy="70040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Благотворительный фонд Оксаны Федоровой</a:t>
            </a:r>
            <a:endParaRPr lang="ru-RU" sz="12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 Box 271"/>
          <p:cNvSpPr txBox="1">
            <a:spLocks noChangeArrowheads="1"/>
          </p:cNvSpPr>
          <p:nvPr/>
        </p:nvSpPr>
        <p:spPr bwMode="gray">
          <a:xfrm>
            <a:off x="2301240" y="4154170"/>
            <a:ext cx="5060315" cy="79184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Государственное природоохранное бюджетное учреждение «Московское городское управление природными территориями» </a:t>
            </a:r>
            <a:endParaRPr lang="ru-RU" sz="12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272"/>
          <p:cNvSpPr txBox="1">
            <a:spLocks noChangeArrowheads="1"/>
          </p:cNvSpPr>
          <p:nvPr/>
        </p:nvSpPr>
        <p:spPr bwMode="gray">
          <a:xfrm>
            <a:off x="2301875" y="5036820"/>
            <a:ext cx="4870450" cy="76009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noAutofit/>
          </a:bodyPr>
          <a:lstStyle/>
          <a:p>
            <a:pPr eaLnBrk="0" hangingPunct="0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Портал для родителей о воспитании, образовании, развитии детей.</a:t>
            </a:r>
            <a:endParaRPr lang="ru-RU" sz="1200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Замещающее содержимое 1" descr="ГМЦ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7365" y="1677035"/>
            <a:ext cx="1555750" cy="755650"/>
          </a:xfrm>
          <a:prstGeom prst="rect">
            <a:avLst/>
          </a:prstGeom>
        </p:spPr>
      </p:pic>
      <p:pic>
        <p:nvPicPr>
          <p:cNvPr id="25" name="Замещающее содержимое 24" descr="музей победы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650" y="2348865"/>
            <a:ext cx="818515" cy="818515"/>
          </a:xfrm>
          <a:prstGeom prst="rect">
            <a:avLst/>
          </a:prstGeom>
        </p:spPr>
      </p:pic>
      <p:pic>
        <p:nvPicPr>
          <p:cNvPr id="26" name="Изображение 25" descr="фон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3213100"/>
            <a:ext cx="1541145" cy="934720"/>
          </a:xfrm>
          <a:prstGeom prst="rect">
            <a:avLst/>
          </a:prstGeom>
        </p:spPr>
      </p:pic>
      <p:pic>
        <p:nvPicPr>
          <p:cNvPr id="27" name="Изображение 26" descr="мосприрод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4221480"/>
            <a:ext cx="1723390" cy="375920"/>
          </a:xfrm>
          <a:prstGeom prst="rect">
            <a:avLst/>
          </a:prstGeom>
        </p:spPr>
      </p:pic>
      <p:pic>
        <p:nvPicPr>
          <p:cNvPr id="28" name="Изображение 27" descr="детский вопро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65" y="4797425"/>
            <a:ext cx="1070610" cy="1008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Замещающее содержимое 5" descr="заповедник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6215" y="1582420"/>
            <a:ext cx="2127250" cy="1417955"/>
          </a:xfrm>
          <a:prstGeom prst="rect">
            <a:avLst/>
          </a:prstGeom>
        </p:spPr>
      </p:pic>
      <p:pic>
        <p:nvPicPr>
          <p:cNvPr id="8" name="Замещающее содержимое 7" descr="кремль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8560" y="1557020"/>
            <a:ext cx="1118235" cy="1685925"/>
          </a:xfrm>
          <a:prstGeom prst="rect">
            <a:avLst/>
          </a:prstGeom>
        </p:spPr>
      </p:pic>
      <p:pic>
        <p:nvPicPr>
          <p:cNvPr id="10" name="Изображение 9" descr="си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414145"/>
            <a:ext cx="2733040" cy="675005"/>
          </a:xfrm>
          <a:prstGeom prst="rect">
            <a:avLst/>
          </a:prstGeom>
        </p:spPr>
      </p:pic>
      <p:pic>
        <p:nvPicPr>
          <p:cNvPr id="13" name="Изображение 12" descr="пред.сер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2974975"/>
            <a:ext cx="2072005" cy="2054860"/>
          </a:xfrm>
          <a:prstGeom prst="rect">
            <a:avLst/>
          </a:prstGeom>
        </p:spPr>
      </p:pic>
      <p:pic>
        <p:nvPicPr>
          <p:cNvPr id="14" name="Изображение 13" descr="Aposto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075" y="3357245"/>
            <a:ext cx="1786890" cy="1776095"/>
          </a:xfrm>
          <a:prstGeom prst="rect">
            <a:avLst/>
          </a:prstGeom>
        </p:spPr>
      </p:pic>
      <p:pic>
        <p:nvPicPr>
          <p:cNvPr id="16" name="Изображение 15" descr="maxresdefaul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300" y="3248025"/>
            <a:ext cx="2839085" cy="1938655"/>
          </a:xfrm>
          <a:prstGeom prst="rect">
            <a:avLst/>
          </a:prstGeom>
        </p:spPr>
      </p:pic>
      <p:pic>
        <p:nvPicPr>
          <p:cNvPr id="17" name="Изображение 16" descr="untitled-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70" y="1524000"/>
            <a:ext cx="2184400" cy="1450975"/>
          </a:xfrm>
          <a:prstGeom prst="rect">
            <a:avLst/>
          </a:prstGeom>
        </p:spPr>
      </p:pic>
      <p:pic>
        <p:nvPicPr>
          <p:cNvPr id="18" name="Изображение 17" descr="nFDKjYXWTIQ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6055" y="2204720"/>
            <a:ext cx="2731770" cy="687070"/>
          </a:xfrm>
          <a:prstGeom prst="rect">
            <a:avLst/>
          </a:prstGeom>
        </p:spPr>
      </p:pic>
      <p:pic>
        <p:nvPicPr>
          <p:cNvPr id="2" name="Изображение 1" descr="fond-kultur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325" y="3357245"/>
            <a:ext cx="2129790" cy="1685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мещающий текст 5"/>
          <p:cNvSpPr>
            <a:spLocks noGrp="1"/>
          </p:cNvSpPr>
          <p:nvPr>
            <p:ph type="body" idx="1"/>
          </p:nvPr>
        </p:nvSpPr>
        <p:spPr>
          <a:xfrm>
            <a:off x="3866515" y="1483995"/>
            <a:ext cx="631190" cy="725170"/>
          </a:xfrm>
        </p:spPr>
        <p:txBody>
          <a:bodyPr>
            <a:normAutofit/>
          </a:bodyPr>
          <a:p>
            <a:pPr algn="l">
              <a:lnSpc>
                <a:spcPct val="60000"/>
              </a:lnSpc>
            </a:pPr>
            <a:r>
              <a:rPr lang="ru-RU" altLang="en-US"/>
              <a:t> </a:t>
            </a:r>
            <a:r>
              <a:rPr lang="ru-RU" altLang="en-US" sz="1750" b="1">
                <a:solidFill>
                  <a:srgbClr val="002060"/>
                </a:solidFill>
              </a:rPr>
              <a:t> </a:t>
            </a:r>
            <a:endParaRPr lang="ru-RU" altLang="en-US" sz="1750" b="1">
              <a:solidFill>
                <a:srgbClr val="002060"/>
              </a:solidFill>
            </a:endParaRPr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23850" y="1557020"/>
            <a:ext cx="1273810" cy="2067560"/>
          </a:xfrm>
          <a:prstGeom prst="rect">
            <a:avLst/>
          </a:prstGeom>
          <a:ln w="19050">
            <a:solidFill>
              <a:srgbClr val="1E1E78"/>
            </a:solidFill>
          </a:ln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97815" y="3883025"/>
            <a:ext cx="1682115" cy="1682115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30" y="1557020"/>
            <a:ext cx="1388745" cy="2067560"/>
          </a:xfrm>
          <a:prstGeom prst="rect">
            <a:avLst/>
          </a:prstGeom>
          <a:ln w="190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0" y="1557020"/>
            <a:ext cx="1389380" cy="2141220"/>
          </a:xfrm>
          <a:prstGeom prst="rect">
            <a:avLst/>
          </a:prstGeom>
          <a:ln w="19050">
            <a:solidFill>
              <a:srgbClr val="1E1E78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155" y="1557020"/>
            <a:ext cx="1243330" cy="2067560"/>
          </a:xfrm>
          <a:prstGeom prst="rect">
            <a:avLst/>
          </a:prstGeom>
          <a:ln w="190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Изображение 2" descr="IMG_07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480" y="1557020"/>
            <a:ext cx="1559560" cy="2079625"/>
          </a:xfrm>
          <a:prstGeom prst="rect">
            <a:avLst/>
          </a:prstGeom>
          <a:ln w="190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4" name="Изображение 3" descr="3d9a2f27-f988-4bb2-bc9b-7854df746ad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975" y="3801110"/>
            <a:ext cx="1268730" cy="1809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Изображение 4" descr="q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50" y="3789045"/>
            <a:ext cx="802640" cy="802640"/>
          </a:xfrm>
          <a:prstGeom prst="rect">
            <a:avLst/>
          </a:prstGeom>
        </p:spPr>
      </p:pic>
      <p:pic>
        <p:nvPicPr>
          <p:cNvPr id="13" name="Изображение 12" descr="qr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50" y="4756150"/>
            <a:ext cx="815975" cy="815975"/>
          </a:xfrm>
          <a:prstGeom prst="rect">
            <a:avLst/>
          </a:prstGeom>
        </p:spPr>
      </p:pic>
      <p:pic>
        <p:nvPicPr>
          <p:cNvPr id="14" name="Изображение 13" descr="IMG_21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02685" y="4027170"/>
            <a:ext cx="1811020" cy="13589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5" name="Изображение 14" descr="IMG_21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2135" y="4096385"/>
            <a:ext cx="1967865" cy="147574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095" y="1557020"/>
            <a:ext cx="9018905" cy="4176395"/>
          </a:xfrm>
        </p:spPr>
        <p:txBody>
          <a:bodyPr>
            <a:normAutofit fontScale="5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Мы рассматриваем участие в конкурсах, акциях, как проявление инициативности подрастающего поколения.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Возможность проявить себя в творческих проектах для детей, находящихся на длительном лечении очень важно, – это процесс творческой деятельности, как возможность общения, похвала от значимых лиц и социальная значимость учения для дальнейшей жизни.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Участие каждого ребенка даёт возможность заявить о своих способностях, стать частью большого конкурсного движения.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Конкурсы – это мощный инструмент в системе дополнительного образования, особенно в работе с нашими пациентами.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рамках подобных мероприятий происходит обмен творческим, социальным и духовным опытом. Работы детей, их увлечённость, привлекает всё больше ребят, и даже тех, которые раньше считали, что: ” У меня ничего не получится, я не смогу ”.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RESOURCE_PATHS_HASH_PRESENTER" val="552524add839185aad7dd9433c9b3a0c169f2a9"/>
</p:tagLst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1831</Words>
  <Application>WPS Presentation</Application>
  <PresentationFormat>Экран (4:3)</PresentationFormat>
  <Paragraphs>30</Paragraphs>
  <Slides>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3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Социализация детей, находящихся на длительном лечении через творческую деятельность, включение пациентов в мероприятия  и городские конкурсы</vt:lpstr>
      <vt:lpstr>PowerPoint 演示文稿</vt:lpstr>
      <vt:lpstr>Фонды, организации  и грантовые программы</vt:lpstr>
      <vt:lpstr>PowerPoint 演示文稿</vt:lpstr>
      <vt:lpstr>PowerPoint 演示文稿</vt:lpstr>
      <vt:lpstr>PowerPoint 演示文稿</vt:lpstr>
    </vt:vector>
  </TitlesOfParts>
  <Company>presentation-creation.ru</Company>
  <LinksUpToDate>false</LinksUpToDate>
  <SharedDoc>false</SharedDoc>
  <HyperlinksChanged>false</HyperlinksChanged>
  <AppVersion>14.0000</AppVersion>
  <HyperlinkBase>https://presentation-creation.ru/powerpoint-templates.html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Радужные ромбики</dc:title>
  <dc:creator>obstinate</dc:creator>
  <dc:description>Шаблон презентации с сайта https://presentation-creation.ru/</dc:description>
  <cp:lastModifiedBy>user</cp:lastModifiedBy>
  <cp:revision>489</cp:revision>
  <dcterms:created xsi:type="dcterms:W3CDTF">2018-02-25T09:09:00Z</dcterms:created>
  <dcterms:modified xsi:type="dcterms:W3CDTF">2024-01-25T13:49:18Z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AAA0A547E65D40D98575EB5C08B0BE18_12</vt:lpwstr>
  </property>
  <property fmtid="{D5CDD505-2E9C-101B-9397-08002B2CF9AE}" pid="3" name="KSOProductBuildVer">
    <vt:lpwstr>1049-12.2.0.13431</vt:lpwstr>
  </property>
</Properties>
</file>