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57" r:id="rId6"/>
    <p:sldId id="260" r:id="rId7"/>
    <p:sldId id="262" r:id="rId8"/>
    <p:sldId id="275" r:id="rId9"/>
    <p:sldId id="268" r:id="rId10"/>
    <p:sldId id="267" r:id="rId11"/>
    <p:sldId id="278" r:id="rId12"/>
    <p:sldId id="264" r:id="rId13"/>
    <p:sldId id="265" r:id="rId14"/>
    <p:sldId id="266" r:id="rId15"/>
    <p:sldId id="274" r:id="rId16"/>
    <p:sldId id="269" r:id="rId17"/>
    <p:sldId id="279" r:id="rId18"/>
    <p:sldId id="263" r:id="rId19"/>
    <p:sldId id="280" r:id="rId20"/>
    <p:sldId id="270" r:id="rId21"/>
    <p:sldId id="271" r:id="rId22"/>
    <p:sldId id="272" r:id="rId23"/>
    <p:sldId id="273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  <a:srgbClr val="3E1B59"/>
    <a:srgbClr val="4374AF"/>
    <a:srgbClr val="652B91"/>
    <a:srgbClr val="4F2270"/>
    <a:srgbClr val="51237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961A4-370D-43DA-AAE5-86DB3C4BC69C}" type="datetimeFigureOut">
              <a:rPr lang="ru-RU" smtClean="0"/>
              <a:pPr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6A3C-C2CD-4105-878C-C349D90EAC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0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243408"/>
            <a:ext cx="7772400" cy="147002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 «Майская средняя общеобразовательная школа»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7280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ОРКСЭ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Модуль  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«Основы православной культуры»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1988840"/>
            <a:ext cx="7848873" cy="19442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Православная Пасха</a:t>
            </a:r>
            <a:endParaRPr lang="ru-RU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Христово Воскресение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7" y="2253066"/>
            <a:ext cx="39035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Автор</a:t>
            </a:r>
            <a:endParaRPr lang="ru-RU" b="1" spc="50" dirty="0">
              <a:ln w="13500">
                <a:solidFill>
                  <a:srgbClr val="53548A">
                    <a:shade val="2500"/>
                    <a:alpha val="65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63500">
                  <a:srgbClr val="C4652D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ru-RU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Фролкина С.А.</a:t>
            </a:r>
            <a:endParaRPr lang="ru-RU" b="1" spc="50" dirty="0">
              <a:ln w="13500">
                <a:solidFill>
                  <a:srgbClr val="53548A">
                    <a:shade val="2500"/>
                    <a:alpha val="6500"/>
                  </a:srgbClr>
                </a:solidFill>
                <a:prstDash val="solid"/>
              </a:ln>
              <a:solidFill>
                <a:srgbClr val="00B0F0"/>
              </a:solidFill>
              <a:effectLst>
                <a:glow rad="63500">
                  <a:srgbClr val="C4652D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 algn="ctr"/>
            <a:r>
              <a:rPr lang="ru-RU" b="1" spc="50" dirty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учитель начальных </a:t>
            </a:r>
            <a:r>
              <a:rPr lang="ru-RU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классов</a:t>
            </a:r>
          </a:p>
          <a:p>
            <a:pPr lvl="0" algn="ctr"/>
            <a:r>
              <a:rPr lang="ru-RU" b="1" spc="50" dirty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ru-RU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ысшей квалификационной категории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5602" name="Picture 2" descr="https://plushcity.ru/wp-content/uploads/2022/04/besplatnaya-yarkaya-otkritka-s-pashoi.orig_.jpg"/>
          <p:cNvPicPr>
            <a:picLocks noChangeAspect="1" noChangeArrowheads="1"/>
          </p:cNvPicPr>
          <p:nvPr/>
        </p:nvPicPr>
        <p:blipFill>
          <a:blip r:embed="rId2" cstate="print"/>
          <a:srcRect l="12079" t="8785" r="15444" b="19470"/>
          <a:stretch>
            <a:fillRect/>
          </a:stretch>
        </p:blipFill>
        <p:spPr bwMode="auto">
          <a:xfrm>
            <a:off x="6156176" y="4221088"/>
            <a:ext cx="2715730" cy="2016224"/>
          </a:xfrm>
          <a:prstGeom prst="rect">
            <a:avLst/>
          </a:prstGeom>
          <a:noFill/>
        </p:spPr>
      </p:pic>
      <p:pic>
        <p:nvPicPr>
          <p:cNvPr id="25604" name="Picture 4" descr="https://shopikk.ru/wp-content/uploads/c/9/e/c9e5f97757cf5fb59c26f865504fdf36.jpeg"/>
          <p:cNvPicPr>
            <a:picLocks noChangeAspect="1" noChangeArrowheads="1"/>
          </p:cNvPicPr>
          <p:nvPr/>
        </p:nvPicPr>
        <p:blipFill>
          <a:blip r:embed="rId3" cstate="print"/>
          <a:srcRect l="8920" r="16080"/>
          <a:stretch>
            <a:fillRect/>
          </a:stretch>
        </p:blipFill>
        <p:spPr bwMode="auto">
          <a:xfrm>
            <a:off x="323528" y="4005064"/>
            <a:ext cx="2592288" cy="2304256"/>
          </a:xfrm>
          <a:prstGeom prst="rect">
            <a:avLst/>
          </a:prstGeom>
          <a:noFill/>
        </p:spPr>
      </p:pic>
      <p:pic>
        <p:nvPicPr>
          <p:cNvPr id="25606" name="Picture 6" descr="https://artmaki.su/wp-content/uploads/2021/05/3d8dc528-7a26-410a-9fba-38f744c92ac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149080"/>
            <a:ext cx="2784309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944" y="1628800"/>
            <a:ext cx="6419056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652B91"/>
                </a:solidFill>
              </a:rPr>
              <a:t>Как с любым праздником на Руси, с Пасхой связывали различные приметы и </a:t>
            </a:r>
            <a:r>
              <a:rPr lang="ru-RU" sz="2800" b="1" dirty="0" err="1" smtClean="0">
                <a:solidFill>
                  <a:srgbClr val="652B91"/>
                </a:solidFill>
              </a:rPr>
              <a:t>поверия</a:t>
            </a:r>
            <a:r>
              <a:rPr lang="ru-RU" sz="2800" b="1" dirty="0" smtClean="0">
                <a:solidFill>
                  <a:srgbClr val="652B91"/>
                </a:solidFill>
              </a:rPr>
              <a:t>. </a:t>
            </a:r>
            <a:br>
              <a:rPr lang="ru-RU" sz="2800" b="1" dirty="0" smtClean="0">
                <a:solidFill>
                  <a:srgbClr val="652B91"/>
                </a:solidFill>
              </a:rPr>
            </a:br>
            <a:r>
              <a:rPr lang="ru-RU" sz="2800" b="1" dirty="0" smtClean="0">
                <a:solidFill>
                  <a:srgbClr val="652B91"/>
                </a:solidFill>
              </a:rPr>
              <a:t>       Четверг перед Пасхой называется Великим или Чистым Четвергом. Смысл названия значился не только в духовном очищении и принятии таинства, но и в очищении телесном- особенно популярными были купания в бане, проруби, озерах и прочих водоемах. Обязательно- до рассвета.</a:t>
            </a: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4098" name="Picture 2" descr="https://pozdravik.com/aprel/chistyj-chetverg-147.jpg"/>
          <p:cNvPicPr>
            <a:picLocks noChangeAspect="1" noChangeArrowheads="1"/>
          </p:cNvPicPr>
          <p:nvPr/>
        </p:nvPicPr>
        <p:blipFill>
          <a:blip r:embed="rId4" cstate="print"/>
          <a:srcRect t="38801"/>
          <a:stretch>
            <a:fillRect/>
          </a:stretch>
        </p:blipFill>
        <p:spPr bwMode="auto">
          <a:xfrm>
            <a:off x="0" y="4169831"/>
            <a:ext cx="4392488" cy="2688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-315416"/>
            <a:ext cx="6372200" cy="459452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3E1B59"/>
                </a:solidFill>
              </a:rPr>
              <a:t>С давних пор во время празднования воскресения Христа православными христианами в Иерусалимском храме воскресения Христова (его чаще называют Храмом Гроба Господня) точно по расписанию, практически в одно и то же время происходит чудо - самовозгорание лампады</a:t>
            </a:r>
            <a:r>
              <a:rPr lang="ru-RU" sz="2800" dirty="0" smtClean="0"/>
              <a:t>,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72816"/>
          </a:xfrm>
          <a:prstGeom prst="rect">
            <a:avLst/>
          </a:prstGeom>
          <a:noFill/>
        </p:spPr>
      </p:pic>
      <p:pic>
        <p:nvPicPr>
          <p:cNvPr id="1026" name="Picture 2" descr="https://fikiwiki.com/uploads/posts/2022-02/1645017734_1-fikiwiki-com-p-kartinki-skhozhdenie-blagodatnogo-ognya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0928" y="-531440"/>
            <a:ext cx="6563072" cy="6264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На Пасху, как в важнейший православный праздник церковного года, совершается особо торжественное богослужение. С древних времён в церкви сложилась традиция совершения Пасхального богослужения ночью; </a:t>
            </a:r>
            <a:b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а в некоторых странах</a:t>
            </a:r>
            <a:b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(например в Сербии)</a:t>
            </a:r>
            <a:b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ранним утром</a:t>
            </a:r>
            <a:b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– с рассветом.</a:t>
            </a:r>
            <a:endParaRPr lang="ru-RU" sz="28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7170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7172" name="Picture 4" descr="https://cyplive.com/images/news/997/svyataya-bozhestvennaya-liturg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4186482" cy="4365105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-1827584"/>
            <a:ext cx="5760640" cy="832554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Традиция ставить у алтаря во время ночной пасхальной службы большую свечу есть во всех христианских странах. Люди уносят свечу с благословенным огнём домой, чтобы затеплить домашний очаг. Это приносит счастье в дом.</a:t>
            </a:r>
            <a:endParaRPr lang="ru-RU" sz="28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6148" name="Picture 4" descr="https://clipground.com/images/candle-stick-clipart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717032"/>
            <a:ext cx="2358982" cy="2880320"/>
          </a:xfrm>
          <a:prstGeom prst="rect">
            <a:avLst/>
          </a:prstGeom>
          <a:noFill/>
        </p:spPr>
      </p:pic>
      <p:pic>
        <p:nvPicPr>
          <p:cNvPr id="6150" name="Picture 6" descr="http://grizly.club/uploads/posts/2022-12/1671048969_grizly-club-p-svechka-png-3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260648" y="1844824"/>
            <a:ext cx="543685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-1467544"/>
            <a:ext cx="5832648" cy="65973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На пасхальной литургии все верующие стараются обязательно причаститься. А после того , как заканчивается служба «верующие» приветствуют друг друга целованием и словами «Христос </a:t>
            </a:r>
            <a:r>
              <a:rPr lang="ru-RU" sz="28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воскресе</a:t>
            </a: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8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5122" name="Picture 2" descr="https://piskarevskiyhram.ru/wp-content/uploads/2018/08/info_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5270500" cy="342900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0"/>
            <a:ext cx="5616624" cy="32312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  <a:latin typeface="Times New Roman" pitchFamily="18" charset="0"/>
                <a:cs typeface="Times New Roman" pitchFamily="18" charset="0"/>
              </a:rPr>
              <a:t>В течении пасхальной недели во всех церквах , как правило, разрешается любому желающему звонить в колокола. </a:t>
            </a: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30722" name="Picture 2" descr="https://fs1.inspider.ru/photo/2012/06/27/777a39c869df3c898d22c5a99ba6686d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06411"/>
            <a:ext cx="6048672" cy="4151589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-459432"/>
            <a:ext cx="5940152" cy="5400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</a:rPr>
              <a:t> В субботу перед светлым днем в храмах освещается обрядовая еда: пасха, кулич и крашенные яйца. Яйцо символизирует жизнь и возрождение. Издревле считается, что именно пасхальное освященное </a:t>
            </a:r>
            <a:r>
              <a:rPr lang="ru-RU" sz="2800" b="1" dirty="0" smtClean="0">
                <a:solidFill>
                  <a:srgbClr val="652B91"/>
                </a:solidFill>
              </a:rPr>
              <a:t/>
            </a:r>
            <a:br>
              <a:rPr lang="ru-RU" sz="2800" b="1" dirty="0" smtClean="0">
                <a:solidFill>
                  <a:srgbClr val="652B91"/>
                </a:solidFill>
              </a:rPr>
            </a:br>
            <a:r>
              <a:rPr lang="ru-RU" sz="2800" b="1" dirty="0" smtClean="0">
                <a:solidFill>
                  <a:srgbClr val="652B91"/>
                </a:solidFill>
              </a:rPr>
              <a:t>яйцо</a:t>
            </a:r>
            <a:r>
              <a:rPr lang="ru-RU" sz="2800" b="1" dirty="0" smtClean="0">
                <a:solidFill>
                  <a:srgbClr val="652B91"/>
                </a:solidFill>
              </a:rPr>
              <a:t> должно быть первой едой после 40-дневного поста.</a:t>
            </a: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2052" name="Picture 4" descr="https://w-dog.ru/wallpapers/8/6/374678666883186/pasxa-yajca-korzin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401616"/>
            <a:ext cx="4598931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4" descr="https://hranitelclub.com/wp-content/uploads/img5cc563357539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870" name="AutoShape 6" descr="https://hranitelclub.com/wp-content/uploads/img5cc563357539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2" name="Picture 8" descr="https://i.artfile.ru/2500x1700_822973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5328592" cy="3623443"/>
          </a:xfrm>
          <a:prstGeom prst="roundRect">
            <a:avLst/>
          </a:prstGeom>
          <a:noFill/>
        </p:spPr>
      </p:pic>
      <p:pic>
        <p:nvPicPr>
          <p:cNvPr id="8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9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36874" name="Picture 10" descr="https://every-holiday.ru/upload/news/files/5df0248126d08/5df02005937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4426279" cy="2952328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204864"/>
            <a:ext cx="6444208" cy="252028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Христос воскрес из мёртвых! </a:t>
            </a:r>
            <a:b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– с такой вестью вбежала Мария Магдалина к римскому императору Тиберию.</a:t>
            </a:r>
            <a:b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- Этого не может быть, - усмехнулся император.</a:t>
            </a:r>
            <a:b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Это так же невозможно, как и твоему белому яйцу стать красным.</a:t>
            </a:r>
            <a:b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И в этот момент на глазах у всех случилось чудо – яйцо в руке императора окрасилось в красный цвет, а пораженный Тиберий воскликнул «Воистину воскрес!».</a:t>
            </a:r>
            <a:b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В праздник Пасхи мы повторяем это чудо: красим яйца  в ярко- жёлтый цвет – </a:t>
            </a:r>
            <a:r>
              <a:rPr lang="ru-RU" sz="2400" b="1" dirty="0" err="1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sz="24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солнца, зелёный – цвет весны, и конечно же ярко – красный -  цвет крови Бога, пролитой за нас.</a:t>
            </a:r>
            <a:endParaRPr lang="ru-RU" sz="24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88640"/>
            <a:ext cx="2555776" cy="2415362"/>
          </a:xfrm>
          <a:prstGeom prst="rect">
            <a:avLst/>
          </a:prstGeom>
          <a:noFill/>
        </p:spPr>
      </p:pic>
      <p:pic>
        <p:nvPicPr>
          <p:cNvPr id="8194" name="Picture 2" descr="https://nebo365.ru/images/detailed/112/507214_0_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8"/>
              </a:clrFrom>
              <a:clrTo>
                <a:srgbClr val="FFFD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0528" y="1916832"/>
            <a:ext cx="3322861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60648"/>
            <a:ext cx="5832648" cy="3600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</a:rPr>
              <a:t>Согласно древним традициям пасхальные яйца выкладывали на только что сорванную зелень (овса, например) или на небольшие листки кресс-салата (салат, кстати, растили иногда специально для Великого дня.)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88640"/>
            <a:ext cx="2555776" cy="2415362"/>
          </a:xfrm>
          <a:prstGeom prst="rect">
            <a:avLst/>
          </a:prstGeom>
          <a:noFill/>
        </p:spPr>
      </p:pic>
      <p:pic>
        <p:nvPicPr>
          <p:cNvPr id="37890" name="Picture 2" descr="https://fikiwiki.com/uploads/posts/2022-02/1644899908_1-fikiwiki-com-p-kartinki-pisanki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4715509" cy="3143672"/>
          </a:xfrm>
          <a:prstGeom prst="ellipse">
            <a:avLst/>
          </a:prstGeom>
          <a:noFill/>
        </p:spPr>
      </p:pic>
      <p:pic>
        <p:nvPicPr>
          <p:cNvPr id="7" name="Рисунок 6" descr="193_9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645024"/>
            <a:ext cx="4283968" cy="3212976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60648"/>
            <a:ext cx="4788024" cy="49685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Мальчики да девочки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Свечечки да </a:t>
            </a:r>
            <a:r>
              <a:rPr lang="ru-RU" sz="2800" b="1" dirty="0" err="1" smtClean="0">
                <a:solidFill>
                  <a:srgbClr val="7030A0"/>
                </a:solidFill>
              </a:rPr>
              <a:t>вербочки</a:t>
            </a:r>
            <a:r>
              <a:rPr lang="ru-RU" sz="2800" b="1" dirty="0" smtClean="0">
                <a:solidFill>
                  <a:srgbClr val="7030A0"/>
                </a:solidFill>
              </a:rPr>
              <a:t/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Понесли домой.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Огонечки теплятся,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Прохожие крестятся,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И пахнет весной.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Ветерок удаленький,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Дождик, дождик маленький,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Не задуй огня.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В воскресенье вербное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Завтра встану первая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Для святого дня.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6" name="Picture 6" descr="https://kartinkof.club/uploads/posts/2022-09/1664362318_4-kartinkof-club-p-kartinka-fon-verbnoe-voskresene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314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320" y="-603448"/>
            <a:ext cx="6120680" cy="6336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</a:rPr>
              <a:t>Еще одним пасхальным блюдом является пасха-</a:t>
            </a:r>
            <a:br>
              <a:rPr lang="ru-RU" sz="2800" b="1" dirty="0" smtClean="0">
                <a:solidFill>
                  <a:srgbClr val="652B91"/>
                </a:solidFill>
              </a:rPr>
            </a:br>
            <a:r>
              <a:rPr lang="ru-RU" sz="2800" b="1" dirty="0" smtClean="0">
                <a:solidFill>
                  <a:srgbClr val="652B91"/>
                </a:solidFill>
              </a:rPr>
              <a:t>    это творог со сливками или сметанной, спрессованный в виде усеченной пирамидки, на боковых сторонах которой изображен крест и надписи «ХВ» («Христос </a:t>
            </a:r>
            <a:r>
              <a:rPr lang="ru-RU" sz="2800" b="1" dirty="0" err="1" smtClean="0">
                <a:solidFill>
                  <a:srgbClr val="652B91"/>
                </a:solidFill>
              </a:rPr>
              <a:t>Воскресе</a:t>
            </a:r>
            <a:r>
              <a:rPr lang="ru-RU" sz="2800" b="1" dirty="0" smtClean="0">
                <a:solidFill>
                  <a:srgbClr val="652B91"/>
                </a:solidFill>
              </a:rPr>
              <a:t>»). Пасха символизирует Гроб Господень.</a:t>
            </a:r>
            <a:br>
              <a:rPr lang="ru-RU" sz="2800" b="1" dirty="0" smtClean="0">
                <a:solidFill>
                  <a:srgbClr val="652B91"/>
                </a:solidFill>
              </a:rPr>
            </a:b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1026" name="Picture 2" descr="https://luckclub.ru/images/luckclub/2018/02/img_2308-1-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4E4E44"/>
              </a:clrFrom>
              <a:clrTo>
                <a:srgbClr val="4E4E44">
                  <a:alpha val="0"/>
                </a:srgbClr>
              </a:clrTo>
            </a:clrChange>
          </a:blip>
          <a:srcRect l="5360" r="7796"/>
          <a:stretch>
            <a:fillRect/>
          </a:stretch>
        </p:blipFill>
        <p:spPr bwMode="auto">
          <a:xfrm>
            <a:off x="0" y="3933056"/>
            <a:ext cx="3810226" cy="2924944"/>
          </a:xfrm>
          <a:prstGeom prst="ellipse">
            <a:avLst/>
          </a:prstGeom>
          <a:noFill/>
        </p:spPr>
      </p:pic>
      <p:pic>
        <p:nvPicPr>
          <p:cNvPr id="7" name="Picture 4" descr="https://kalix.club/uploads/posts/2022-12/1671651774_kalix-club-p-fon-dlya-prezentatsii-paskha-instagram-5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513" t="16883" r="5844" b="11688"/>
          <a:stretch>
            <a:fillRect/>
          </a:stretch>
        </p:blipFill>
        <p:spPr bwMode="auto">
          <a:xfrm>
            <a:off x="4283968" y="4365104"/>
            <a:ext cx="1944216" cy="1944216"/>
          </a:xfrm>
          <a:prstGeom prst="rect">
            <a:avLst/>
          </a:prstGeom>
          <a:noFill/>
        </p:spPr>
      </p:pic>
      <p:sp>
        <p:nvSpPr>
          <p:cNvPr id="1030" name="AutoShape 6" descr="https://top-fon.com/uploads/posts/2023-02/1675219277_top-fon-com-p-fon-dlya-prezentatsii-yaitsa-1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jooinn.com/images/easter-egg-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844824"/>
            <a:ext cx="2088232" cy="1718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-531440"/>
            <a:ext cx="5760640" cy="49685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632B8D"/>
                </a:solidFill>
              </a:rPr>
              <a:t>Кулич — это празднично украшенный пасхальный хлеб. Вкусную сдобу традиционно готовят на Пасху и пекут цилиндрической формы, украшая сверху глазурью и цукатами.</a:t>
            </a:r>
            <a:endParaRPr lang="ru-RU" sz="2800" b="1" dirty="0">
              <a:solidFill>
                <a:srgbClr val="632B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8194" name="Picture 2" descr="https://podacha-blud.com/uploads/posts/2022-12/1671048955_8-podacha-blud-com-p-samie-krasivie-paskhalnie-kulichi-foto-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9"/>
            <a:ext cx="5034504" cy="3356992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-819472"/>
            <a:ext cx="5688632" cy="6336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</a:rPr>
              <a:t>Важная пасхальная традиция-обмен крашеными яйцами. Их дарят родным, друзьям, соседям, раздают нищим и оставляют в церкви. Пасхальные яйца, в народе называемые «</a:t>
            </a:r>
            <a:r>
              <a:rPr lang="ru-RU" sz="2800" b="1" dirty="0" err="1" smtClean="0">
                <a:solidFill>
                  <a:srgbClr val="652B91"/>
                </a:solidFill>
              </a:rPr>
              <a:t>крашенками</a:t>
            </a:r>
            <a:r>
              <a:rPr lang="ru-RU" sz="2800" b="1" dirty="0" smtClean="0">
                <a:solidFill>
                  <a:srgbClr val="652B91"/>
                </a:solidFill>
              </a:rPr>
              <a:t>» или «</a:t>
            </a:r>
            <a:r>
              <a:rPr lang="ru-RU" sz="2800" b="1" dirty="0" err="1" smtClean="0">
                <a:solidFill>
                  <a:srgbClr val="652B91"/>
                </a:solidFill>
              </a:rPr>
              <a:t>писанками</a:t>
            </a:r>
            <a:r>
              <a:rPr lang="ru-RU" sz="2800" b="1" dirty="0" smtClean="0">
                <a:solidFill>
                  <a:srgbClr val="652B91"/>
                </a:solidFill>
              </a:rPr>
              <a:t>», являются символом новой жизни и возрождения.</a:t>
            </a: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9730"/>
            <a:ext cx="4139952" cy="324827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-963488"/>
            <a:ext cx="5328592" cy="49685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  <a:latin typeface="Times New Roman" pitchFamily="18" charset="0"/>
                <a:cs typeface="Times New Roman" pitchFamily="18" charset="0"/>
              </a:rPr>
              <a:t>Дети на Пасху катают яйца с самодельных горок или стучат </a:t>
            </a:r>
            <a:r>
              <a:rPr lang="ru-RU" sz="2800" b="1" dirty="0" err="1" smtClean="0">
                <a:solidFill>
                  <a:srgbClr val="652B91"/>
                </a:solidFill>
                <a:latin typeface="Times New Roman" pitchFamily="18" charset="0"/>
                <a:cs typeface="Times New Roman" pitchFamily="18" charset="0"/>
              </a:rPr>
              <a:t>крашенками</a:t>
            </a:r>
            <a:r>
              <a:rPr lang="ru-RU" sz="2800" b="1" dirty="0" smtClean="0">
                <a:solidFill>
                  <a:srgbClr val="652B91"/>
                </a:solidFill>
                <a:latin typeface="Times New Roman" pitchFamily="18" charset="0"/>
                <a:cs typeface="Times New Roman" pitchFamily="18" charset="0"/>
              </a:rPr>
              <a:t> по очереди по разным концам. Существует даже ряд этих, казалось бы, нехитрых забав.</a:t>
            </a: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580112" y="4588596"/>
            <a:ext cx="3563888" cy="1934805"/>
          </a:xfrm>
          <a:prstGeom prst="rect">
            <a:avLst/>
          </a:prstGeom>
          <a:noFill/>
        </p:spPr>
      </p:pic>
      <p:pic>
        <p:nvPicPr>
          <p:cNvPr id="6" name="Рисунок 5" descr="img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852936"/>
            <a:ext cx="4956042" cy="371703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060848"/>
            <a:ext cx="630019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632B8D"/>
                </a:solidFill>
              </a:rPr>
              <a:t>Повсюду благовест гудит,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Из всех церквей народ валит.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Заря глядит уже с небес…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Христос воскрес! Христос воскрес!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С полей уж снят покров снегов,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И реки рвутся из оков,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И зеленеет ближний лес…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Христос воскрес! Христос воскрес!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Вот просыпается земля,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И одеваются поля,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Весна идет, полна чудес!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r>
              <a:rPr lang="ru-RU" sz="2800" b="1" dirty="0" smtClean="0">
                <a:solidFill>
                  <a:srgbClr val="632B8D"/>
                </a:solidFill>
              </a:rPr>
              <a:t>Христос воскрес! Христос воскрес!</a:t>
            </a:r>
            <a:br>
              <a:rPr lang="ru-RU" sz="2800" b="1" dirty="0" smtClean="0">
                <a:solidFill>
                  <a:srgbClr val="632B8D"/>
                </a:solidFill>
              </a:rPr>
            </a:br>
            <a:endParaRPr lang="ru-RU" sz="2800" b="1" dirty="0">
              <a:solidFill>
                <a:srgbClr val="632B8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28678" name="Picture 6" descr="https://kartinkof.club/uploads/posts/2022-09/1664408137_17-kartinkof-club-p-kartinka-voskresene-dlya-boga-1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7B7B8"/>
              </a:clrFrom>
              <a:clrTo>
                <a:srgbClr val="C7B7B8">
                  <a:alpha val="0"/>
                </a:srgbClr>
              </a:clrTo>
            </a:clrChange>
          </a:blip>
          <a:srcRect l="50970" t="26919" r="16727" b="17898"/>
          <a:stretch>
            <a:fillRect/>
          </a:stretch>
        </p:blipFill>
        <p:spPr bwMode="auto">
          <a:xfrm>
            <a:off x="0" y="2492896"/>
            <a:ext cx="3406910" cy="436510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706693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algn="ctr"/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6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915816" y="2060848"/>
            <a:ext cx="5832648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2000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</a:effectLst>
              </a:rPr>
              <a:t>Автор</a:t>
            </a:r>
          </a:p>
          <a:p>
            <a:pPr lvl="0" algn="ctr"/>
            <a:endParaRPr lang="ru-RU" sz="2000" b="1" spc="50" dirty="0">
              <a:ln w="13500">
                <a:solidFill>
                  <a:srgbClr val="53548A">
                    <a:shade val="2500"/>
                    <a:alpha val="6500"/>
                  </a:srgb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rgbClr val="C4652D">
                    <a:satMod val="175000"/>
                    <a:alpha val="40000"/>
                  </a:srgbClr>
                </a:glow>
              </a:effectLst>
            </a:endParaRPr>
          </a:p>
          <a:p>
            <a:pPr lvl="0" algn="ctr"/>
            <a:r>
              <a:rPr lang="ru-RU" sz="2000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</a:effectLst>
              </a:rPr>
              <a:t>Фролкина С.А.</a:t>
            </a:r>
            <a:endParaRPr lang="ru-RU" sz="2000" b="1" spc="50" dirty="0">
              <a:ln w="13500">
                <a:solidFill>
                  <a:srgbClr val="53548A">
                    <a:shade val="2500"/>
                    <a:alpha val="6500"/>
                  </a:srgb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rgbClr val="C4652D">
                    <a:satMod val="175000"/>
                    <a:alpha val="40000"/>
                  </a:srgbClr>
                </a:glow>
              </a:effectLst>
            </a:endParaRPr>
          </a:p>
          <a:p>
            <a:pPr lvl="0" algn="ctr"/>
            <a:r>
              <a:rPr lang="ru-RU" sz="2000" b="1" spc="50" dirty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</a:effectLst>
              </a:rPr>
              <a:t>учитель начальных классов</a:t>
            </a:r>
          </a:p>
          <a:p>
            <a:pPr lvl="0" algn="ctr"/>
            <a:r>
              <a:rPr lang="ru-RU" sz="2000" b="1" spc="50" dirty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</a:effectLst>
              </a:rPr>
              <a:t>высшей квалификационной </a:t>
            </a:r>
            <a:r>
              <a:rPr lang="ru-RU" sz="2000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</a:effectLst>
              </a:rPr>
              <a:t>категории</a:t>
            </a:r>
          </a:p>
          <a:p>
            <a:pPr lvl="0" algn="ctr"/>
            <a:endParaRPr lang="ru-RU" sz="2000" b="1" spc="50" dirty="0" smtClean="0">
              <a:ln w="13500">
                <a:solidFill>
                  <a:srgbClr val="53548A">
                    <a:shade val="2500"/>
                    <a:alpha val="6500"/>
                  </a:srgbClr>
                </a:solidFill>
                <a:prstDash val="solid"/>
              </a:ln>
              <a:solidFill>
                <a:srgbClr val="7030A0"/>
              </a:solidFill>
              <a:effectLst>
                <a:glow rad="63500">
                  <a:srgbClr val="C4652D">
                    <a:satMod val="175000"/>
                    <a:alpha val="40000"/>
                  </a:srgbClr>
                </a:glow>
              </a:effectLst>
            </a:endParaRPr>
          </a:p>
          <a:p>
            <a:pPr lvl="0" algn="ctr"/>
            <a:r>
              <a:rPr lang="ru-RU" sz="2000" b="1" spc="50" dirty="0" smtClean="0">
                <a:ln w="13500">
                  <a:solidFill>
                    <a:srgbClr val="53548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glow rad="63500">
                    <a:srgbClr val="C4652D">
                      <a:satMod val="175000"/>
                      <a:alpha val="40000"/>
                    </a:srgbClr>
                  </a:glow>
                </a:effectLst>
              </a:rPr>
              <a:t>Т. 8-913-948-64-57</a:t>
            </a:r>
            <a:endParaRPr lang="ru-RU" sz="2000" dirty="0">
              <a:solidFill>
                <a:srgbClr val="7030A0"/>
              </a:solidFill>
              <a:effectLst>
                <a:glow rad="63500">
                  <a:srgbClr val="C4652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8" name="Picture 2" descr="https://i.artfile.ru/6000x5570_1463277_%5bwww.ArtFile.ru%5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3356992"/>
            <a:ext cx="3412946" cy="3168352"/>
          </a:xfrm>
          <a:prstGeom prst="rect">
            <a:avLst/>
          </a:prstGeom>
          <a:noFill/>
        </p:spPr>
      </p:pic>
      <p:pic>
        <p:nvPicPr>
          <p:cNvPr id="9" name="Picture 4" descr="https://kalix.club/uploads/posts/2022-12/1671651774_kalix-club-p-fon-dlya-prezentatsii-paskha-instagram-5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513" t="16883" r="5844" b="11688"/>
          <a:stretch>
            <a:fillRect/>
          </a:stretch>
        </p:blipFill>
        <p:spPr bwMode="auto">
          <a:xfrm>
            <a:off x="7452320" y="188640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5626968" cy="517058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За неделю до Пасхи в воскресенье празднуется праздник, который называется  -  Вербным Воскресеньем.</a:t>
            </a:r>
            <a:b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Освящение вербы бывает и в сам праздничный день , и накануне во время вечерней службы. Освящённые веточки раздаются молящимся, и с ними верующие стоят до конца службы.</a:t>
            </a:r>
            <a:endParaRPr lang="ru-RU" sz="2800" b="1" dirty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4" descr="https://polinka.top/uploads/posts/2023-05/1684441452_polinka-top-p-vetka-verbi-kartinki-pinterest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509120"/>
            <a:ext cx="3312368" cy="2088233"/>
          </a:xfrm>
          <a:prstGeom prst="rect">
            <a:avLst/>
          </a:prstGeom>
          <a:noFill/>
        </p:spPr>
      </p:pic>
      <p:pic>
        <p:nvPicPr>
          <p:cNvPr id="13314" name="Picture 2" descr="https://i.artfile.ru/6000x5570_1463277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797152"/>
            <a:ext cx="1939174" cy="1800200"/>
          </a:xfrm>
          <a:prstGeom prst="rect">
            <a:avLst/>
          </a:prstGeom>
          <a:noFill/>
        </p:spPr>
      </p:pic>
      <p:pic>
        <p:nvPicPr>
          <p:cNvPr id="13316" name="Picture 4" descr="https://multiurok.ru/img/230492/image_5ac02b4b3f87c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48050">
            <a:off x="-424152" y="327535"/>
            <a:ext cx="4081571" cy="3188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63722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Освящённую в этот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вербу хранят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 течении всего года.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Считается, что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освящённая верба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приобретает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чудодейственную силу,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способствующую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изгнанию </a:t>
            </a:r>
            <a:b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нечистых духов.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kartinkof.club/uploads/posts/2022-09/1664330810_5-kartinkof-club-p-kartinka-dlya-detei-na-prozrachnom-fone-vo-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s1.hostingkartinok.com/uploads/images/2012/04/f256e9b2ad9887b872cf9a9e7f8ebe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157192"/>
            <a:ext cx="4824536" cy="1519388"/>
          </a:xfrm>
          <a:prstGeom prst="rect">
            <a:avLst/>
          </a:prstGeom>
          <a:noFill/>
        </p:spPr>
      </p:pic>
      <p:pic>
        <p:nvPicPr>
          <p:cNvPr id="5" name="Picture 4" descr="https://i.siteapi.org/quetuEY-8-JFRO3OGwz1s6VGKxU=/0x0:1200x230/s2.siteapi.org/43013b91f08a4c3/img/nzfjyie147k8k04w8wc8o4g8ogc4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88640"/>
            <a:ext cx="5328592" cy="1021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8" name="AutoShape 12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0" name="AutoShape 14" descr="https://r3.mt.ru/r24/photoEF2C/20794952211-0/jpg/wn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6" name="AutoShape 20" descr="https://top-fon.com/uploads/posts/2021-07/1626950800_26-p-paskha-krasnaya-fon-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8" name="AutoShape 22" descr="https://top-fon.com/uploads/posts/2021-07/1626950800_26-p-paskha-krasnaya-fon-2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Заголовок 1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Что такое пасха?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362" name="Picture 26" descr="https://bogatyr.club/uploads/posts/2023-03/1679686391_bogatyr-club-p-paskha-fon-dlya-prezentatsii-vkontakte-6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051720" y="1268760"/>
            <a:ext cx="679506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Пасха - это один из главных праздников </a:t>
            </a:r>
            <a:endParaRPr lang="ru-RU" sz="2800" b="1" dirty="0" smtClean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христианской религии, </a:t>
            </a:r>
          </a:p>
          <a:p>
            <a:pPr algn="ctr"/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который отмечается  </a:t>
            </a:r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честь</a:t>
            </a:r>
          </a:p>
          <a:p>
            <a:pPr algn="ctr"/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Воскрешения Иисуса Христа. </a:t>
            </a:r>
            <a:endParaRPr lang="ru-RU" sz="2800" b="1" dirty="0" smtClean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праздник отмечается </a:t>
            </a:r>
            <a:endParaRPr lang="ru-RU" sz="2800" b="1" dirty="0" smtClean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начале весны</a:t>
            </a:r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обычно в апреле, </a:t>
            </a:r>
            <a:endParaRPr lang="ru-RU" sz="2800" b="1" dirty="0" smtClean="0">
              <a:solidFill>
                <a:srgbClr val="4F227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dirty="0">
                <a:solidFill>
                  <a:srgbClr val="4F2270"/>
                </a:solidFill>
                <a:latin typeface="Times New Roman" pitchFamily="18" charset="0"/>
                <a:cs typeface="Times New Roman" pitchFamily="18" charset="0"/>
              </a:rPr>
              <a:t>длится несколько дней.</a:t>
            </a:r>
          </a:p>
        </p:txBody>
      </p:sp>
      <p:pic>
        <p:nvPicPr>
          <p:cNvPr id="21" name="Picture 2" descr="https://i.artfile.ru/6000x5570_1463277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4653136"/>
            <a:ext cx="1939174" cy="1800200"/>
          </a:xfrm>
          <a:prstGeom prst="rect">
            <a:avLst/>
          </a:prstGeom>
          <a:noFill/>
        </p:spPr>
      </p:pic>
      <p:pic>
        <p:nvPicPr>
          <p:cNvPr id="1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17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6264696" cy="652534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512373"/>
                </a:solidFill>
                <a:latin typeface="Times New Roman" pitchFamily="18" charset="0"/>
                <a:cs typeface="Times New Roman" pitchFamily="18" charset="0"/>
              </a:rPr>
              <a:t>ПАСХА – это ожидание весны. Нежные цветы – тюльпаны, нарциссы, гиацинты  - по </a:t>
            </a:r>
            <a:r>
              <a:rPr lang="ru-RU" sz="2800" b="1" dirty="0" err="1" smtClean="0">
                <a:solidFill>
                  <a:srgbClr val="512373"/>
                </a:solidFill>
                <a:latin typeface="Times New Roman" pitchFamily="18" charset="0"/>
                <a:cs typeface="Times New Roman" pitchFamily="18" charset="0"/>
              </a:rPr>
              <a:t>траиции</a:t>
            </a:r>
            <a:r>
              <a:rPr lang="ru-RU" sz="2800" b="1" dirty="0" smtClean="0">
                <a:solidFill>
                  <a:srgbClr val="512373"/>
                </a:solidFill>
                <a:latin typeface="Times New Roman" pitchFamily="18" charset="0"/>
                <a:cs typeface="Times New Roman" pitchFamily="18" charset="0"/>
              </a:rPr>
              <a:t> украшают наши дома на пасху.  Также люди заранее ставят в воду ивовые и берёзовые веточки. В тепле они распустятся и будут радовать нас своими нежными зелёными листиками.</a:t>
            </a:r>
            <a:endParaRPr lang="ru-RU" sz="2800" b="1" dirty="0">
              <a:solidFill>
                <a:srgbClr val="51237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0" name="Picture 10" descr="https://newflora.ru/wp-content/uploads/2022/02/a8a5f57185957887c9790564fc5569f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5033798"/>
            <a:ext cx="2736304" cy="1824202"/>
          </a:xfrm>
          <a:prstGeom prst="rect">
            <a:avLst/>
          </a:prstGeom>
          <a:noFill/>
        </p:spPr>
      </p:pic>
      <p:pic>
        <p:nvPicPr>
          <p:cNvPr id="10254" name="Picture 14" descr="https://gas-kvas.com/uploads/posts/2023-02/1676451058_gas-kvas-com-p-detskii-risunok-nartsiss-1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61361" y="4077072"/>
            <a:ext cx="1882639" cy="2780927"/>
          </a:xfrm>
          <a:prstGeom prst="rect">
            <a:avLst/>
          </a:prstGeom>
          <a:noFill/>
        </p:spPr>
      </p:pic>
      <p:pic>
        <p:nvPicPr>
          <p:cNvPr id="10258" name="Picture 18" descr="https://s1.1zoom.ru/b5050/820/Hyacinths_Closeup_Three_474713_1600x12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24544" y="4044535"/>
            <a:ext cx="3312368" cy="2813465"/>
          </a:xfrm>
          <a:prstGeom prst="rect">
            <a:avLst/>
          </a:prstGeom>
          <a:noFill/>
        </p:spPr>
      </p:pic>
      <p:sp>
        <p:nvSpPr>
          <p:cNvPr id="10260" name="AutoShape 20" descr="https://vsememy.ru/kartinki/wp-content/uploads/2023/05/1674169652_papik-pro-p-vetochka-berezi-risunok-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2" name="AutoShape 22" descr="https://vsememy.ru/kartinki/wp-content/uploads/2023/05/1674169652_papik-pro-p-vetochka-berezi-risunok-3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4" name="AutoShape 24" descr="https://prorisuem.ru/foto/3909/narisovat_vetku_berezy_4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6" name="Picture 26" descr="https://grizly.club/uploads/posts/2023-02/1676305124_grizly-club-p-klipart-berezovie-vetvi-4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536" y="1"/>
            <a:ext cx="2423384" cy="2276872"/>
          </a:xfrm>
          <a:prstGeom prst="rect">
            <a:avLst/>
          </a:prstGeom>
          <a:noFill/>
        </p:spPr>
      </p:pic>
      <p:sp>
        <p:nvSpPr>
          <p:cNvPr id="10268" name="AutoShape 28" descr="https://vsememy.ru/kartinki/wp-content/uploads/2023/05/1674169633_papik-pro-p-vetochka-berezi-risunok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2" name="AutoShape 32" descr="https://vsememy.ru/kartinki/wp-content/uploads/2023/05/1674169634_papik-pro-p-vetochka-berezi-risunok-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4" name="Picture 34" descr="https://img-fotki.yandex.ru/get/4418/66124276.17/0_62ad1_53367bab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1191">
            <a:off x="2293042" y="-6321"/>
            <a:ext cx="4453065" cy="1348207"/>
          </a:xfrm>
          <a:prstGeom prst="rect">
            <a:avLst/>
          </a:prstGeom>
          <a:noFill/>
        </p:spPr>
      </p:pic>
      <p:pic>
        <p:nvPicPr>
          <p:cNvPr id="10280" name="Picture 40" descr="Image 7 of 3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6532" y="0"/>
            <a:ext cx="2289982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707088" cy="612068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3E1B59"/>
                </a:solidFill>
                <a:latin typeface="Times New Roman" pitchFamily="18" charset="0"/>
                <a:cs typeface="Times New Roman" pitchFamily="18" charset="0"/>
              </a:rPr>
              <a:t>Пасха – это победа жизни над смертью! По великой любви к нам, людям, Господь сошёл на землю в образе человека, принял за нас страдания и смерть на кресте. На третий день после погребения свершилось чудо – Господь воскрес из мёртвых!</a:t>
            </a:r>
            <a:endParaRPr lang="ru-RU" sz="3200" b="1" dirty="0">
              <a:solidFill>
                <a:srgbClr val="3E1B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6" name="Picture 2" descr="https://i.artfile.ru/6000x5570_1463277_%5bwww.ArtFile.ru%5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4869160"/>
            <a:ext cx="1939174" cy="1800200"/>
          </a:xfrm>
          <a:prstGeom prst="rect">
            <a:avLst/>
          </a:prstGeom>
          <a:noFill/>
        </p:spPr>
      </p:pic>
      <p:sp>
        <p:nvSpPr>
          <p:cNvPr id="9218" name="AutoShape 2" descr="https://webmg.ru/wp-content/uploads/2022/05/i-15-2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s://kalix.club/uploads/posts/2022-12/1671651774_kalix-club-p-fon-dlya-prezentatsii-paskha-instagram-5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513" t="16883" r="5844" b="11688"/>
          <a:stretch>
            <a:fillRect/>
          </a:stretch>
        </p:blipFill>
        <p:spPr bwMode="auto">
          <a:xfrm>
            <a:off x="7380312" y="0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-315416"/>
            <a:ext cx="5976664" cy="59766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652B91"/>
                </a:solidFill>
                <a:latin typeface="Times New Roman" pitchFamily="18" charset="0"/>
                <a:cs typeface="Times New Roman" pitchFamily="18" charset="0"/>
              </a:rPr>
              <a:t>Празднование пасхи продолжается сорок дней – ровно столько, сколько Христос являлся своим ученикам после воскресения. На сороковой день Иисус Христос вознёсся к Богу Отцу. В течении сорока дней Пасхи , а особенно на первой недели – самой торжественной – ходят друг к другу в гости, дарят крашенные яйца и куличи, играют в пасхальные игры.</a:t>
            </a:r>
            <a:endParaRPr lang="ru-RU" sz="2800" b="1" dirty="0">
              <a:solidFill>
                <a:srgbClr val="652B9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i.artfile.ru/7226x2123_1321382_%5bwww.ArtFile.ru%5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3" r="43529"/>
          <a:stretch>
            <a:fillRect/>
          </a:stretch>
        </p:blipFill>
        <p:spPr bwMode="auto">
          <a:xfrm>
            <a:off x="5831632" y="4725144"/>
            <a:ext cx="3312368" cy="1798257"/>
          </a:xfrm>
          <a:prstGeom prst="rect">
            <a:avLst/>
          </a:prstGeom>
          <a:noFill/>
        </p:spPr>
      </p:pic>
      <p:pic>
        <p:nvPicPr>
          <p:cNvPr id="29698" name="Picture 2" descr="https://avatars.mds.yandex.net/get-pdb/1522705/f464f146-4f47-446c-9f26-6a6e878939b0/s1200?webp=false"/>
          <p:cNvPicPr>
            <a:picLocks noChangeAspect="1" noChangeArrowheads="1"/>
          </p:cNvPicPr>
          <p:nvPr/>
        </p:nvPicPr>
        <p:blipFill>
          <a:blip r:embed="rId4" cstate="print"/>
          <a:srcRect t="8357" b="6881"/>
          <a:stretch>
            <a:fillRect/>
          </a:stretch>
        </p:blipFill>
        <p:spPr bwMode="auto">
          <a:xfrm>
            <a:off x="323528" y="4581128"/>
            <a:ext cx="3240360" cy="205996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836712"/>
            <a:ext cx="6203032" cy="243914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652B91"/>
                </a:solidFill>
              </a:rPr>
              <a:t>В этот день готовили так называемую «четверговую соль».</a:t>
            </a:r>
            <a:br>
              <a:rPr lang="ru-RU" sz="2800" b="1" dirty="0" smtClean="0">
                <a:solidFill>
                  <a:srgbClr val="652B91"/>
                </a:solidFill>
              </a:rPr>
            </a:br>
            <a:r>
              <a:rPr lang="ru-RU" sz="2800" b="1" dirty="0" smtClean="0">
                <a:solidFill>
                  <a:srgbClr val="652B91"/>
                </a:solidFill>
              </a:rPr>
              <a:t>    Все члены семьи должны по горстке соли ссыпать в один пакет. Эту соль убирали и хранили. Считалось что она лечебная. Из такой соли делали обереги для семьи, дома, домашних животных, огорода и т.д.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0"/>
            <a:ext cx="2837934" cy="2682017"/>
          </a:xfrm>
          <a:prstGeom prst="rect">
            <a:avLst/>
          </a:prstGeom>
          <a:noFill/>
        </p:spPr>
      </p:pic>
      <p:pic>
        <p:nvPicPr>
          <p:cNvPr id="5" name="Picture 2" descr="https://celes.club/pictures/uploads/posts/2023-05/1685145011_celes-club-p-risunki-s-verboi-k-paskhe-risunok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097" y="4149080"/>
            <a:ext cx="2619903" cy="2475965"/>
          </a:xfrm>
          <a:prstGeom prst="rect">
            <a:avLst/>
          </a:prstGeom>
          <a:noFill/>
        </p:spPr>
      </p:pic>
      <p:pic>
        <p:nvPicPr>
          <p:cNvPr id="3074" name="Picture 2" descr="https://fb.ru/media/i/2/8/5/3/7/8/9/i/285378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0DFDB"/>
              </a:clrFrom>
              <a:clrTo>
                <a:srgbClr val="E0DFD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2460657"/>
            <a:ext cx="2915816" cy="4397343"/>
          </a:xfrm>
          <a:prstGeom prst="ellipse">
            <a:avLst/>
          </a:prstGeom>
          <a:noFill/>
        </p:spPr>
      </p:pic>
      <p:pic>
        <p:nvPicPr>
          <p:cNvPr id="9" name="Picture 4" descr="https://kalix.club/uploads/posts/2022-12/1671651774_kalix-club-p-fon-dlya-prezentatsii-paskha-instagram-5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9513" t="16883" r="5844" b="11688"/>
          <a:stretch>
            <a:fillRect/>
          </a:stretch>
        </p:blipFill>
        <p:spPr bwMode="auto">
          <a:xfrm>
            <a:off x="4139952" y="3861048"/>
            <a:ext cx="1944216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6F6F6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566</Words>
  <Application>Microsoft Office PowerPoint</Application>
  <PresentationFormat>Экран (4:3)</PresentationFormat>
  <Paragraphs>46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Муниципальное казенное общеобразовательное учреждение  «Майская средняя общеобразовательная школа»</vt:lpstr>
      <vt:lpstr>Мальчики да девочки Свечечки да вербочки Понесли домой. Огонечки теплятся, Прохожие крестятся, И пахнет весной. Ветерок удаленький, Дождик, дождик маленький, Не задуй огня. В воскресенье вербное Завтра встану первая Для святого дня.</vt:lpstr>
      <vt:lpstr>За неделю до Пасхи в воскресенье празднуется праздник, который называется  -  Вербным Воскресеньем. Освящение вербы бывает и в сам праздничный день , и накануне во время вечерней службы. Освящённые веточки раздаются молящимся, и с ними верующие стоят до конца службы.</vt:lpstr>
      <vt:lpstr>Освящённую в этот  день вербу хранят  в течении всего года.  Считается, что  освящённая верба  приобретает  чудодейственную силу,  способствующую  изгнанию  нечистых духов.</vt:lpstr>
      <vt:lpstr>Что такое пасха?</vt:lpstr>
      <vt:lpstr>ПАСХА – это ожидание весны. Нежные цветы – тюльпаны, нарциссы, гиацинты  - по траиции украшают наши дома на пасху.  Также люди заранее ставят в воду ивовые и берёзовые веточки. В тепле они распустятся и будут радовать нас своими нежными зелёными листиками.</vt:lpstr>
      <vt:lpstr>Пасха – это победа жизни над смертью! По великой любви к нам, людям, Господь сошёл на землю в образе человека, принял за нас страдания и смерть на кресте. На третий день после погребения свершилось чудо – Господь воскрес из мёртвых!</vt:lpstr>
      <vt:lpstr>Празднование пасхи продолжается сорок дней – ровно столько, сколько Христос являлся своим ученикам после воскресения. На сороковой день Иисус Христос вознёсся к Богу Отцу. В течении сорока дней Пасхи , а особенно на первой недели – самой торжественной – ходят друг к другу в гости, дарят крашенные яйца и куличи, играют в пасхальные игры.</vt:lpstr>
      <vt:lpstr>В этот день готовили так называемую «четверговую соль».     Все члены семьи должны по горстке соли ссыпать в один пакет. Эту соль убирали и хранили. Считалось что она лечебная. Из такой соли делали обереги для семьи, дома, домашних животных, огорода и т.д. </vt:lpstr>
      <vt:lpstr>Как с любым праздником на Руси, с Пасхой связывали различные приметы и поверия.         Четверг перед Пасхой называется Великим или Чистым Четвергом. Смысл названия значился не только в духовном очищении и принятии таинства, но и в очищении телесном- особенно популярными были купания в бане, проруби, озерах и прочих водоемах. Обязательно- до рассвета.</vt:lpstr>
      <vt:lpstr>С давних пор во время празднования воскресения Христа православными христианами в Иерусалимском храме воскресения Христова (его чаще называют Храмом Гроба Господня) точно по расписанию, практически в одно и то же время происходит чудо - самовозгорание лампады,</vt:lpstr>
      <vt:lpstr>На Пасху, как в важнейший православный праздник церковного года, совершается особо торжественное богослужение. С древних времён в церкви сложилась традиция совершения Пасхального богослужения ночью;  а в некоторых странах  (например в Сербии)  ранним утром  – с рассветом.</vt:lpstr>
      <vt:lpstr>Традиция ставить у алтаря во время ночной пасхальной службы большую свечу есть во всех христианских странах. Люди уносят свечу с благословенным огнём домой, чтобы затеплить домашний очаг. Это приносит счастье в дом.</vt:lpstr>
      <vt:lpstr>На пасхальной литургии все верующие стараются обязательно причаститься. А после того , как заканчивается служба «верующие» приветствуют друг друга целованием и словами «Христос воскресе!»</vt:lpstr>
      <vt:lpstr>В течении пасхальной недели во всех церквах , как правило, разрешается любому желающему звонить в колокола. </vt:lpstr>
      <vt:lpstr> В субботу перед светлым днем в храмах освещается обрядовая еда: пасха, кулич и крашенные яйца. Яйцо символизирует жизнь и возрождение. Издревле считается, что именно пасхальное освященное  яйцо должно быть первой едой после 40-дневного поста.</vt:lpstr>
      <vt:lpstr>Слайд 17</vt:lpstr>
      <vt:lpstr>- Христос воскрес из мёртвых!  – с такой вестью вбежала Мария Магдалина к римскому императору Тиберию. - Этого не может быть, - усмехнулся император.  Это так же невозможно, как и твоему белому яйцу стать красным.  И в этот момент на глазах у всех случилось чудо – яйцо в руке императора окрасилось в красный цвет, а пораженный Тиберий воскликнул «Воистину воскрес!». В праздник Пасхи мы повторяем это чудо: красим яйца  в ярко- жёлтый цвет – цвет солнца, зелёный – цвет весны, и конечно же ярко – красный -  цвет крови Бога, пролитой за нас.</vt:lpstr>
      <vt:lpstr>Согласно древним традициям пасхальные яйца выкладывали на только что сорванную зелень (овса, например) или на небольшие листки кресс-салата (салат, кстати, растили иногда специально для Великого дня.)</vt:lpstr>
      <vt:lpstr>Еще одним пасхальным блюдом является пасха-     это творог со сливками или сметанной, спрессованный в виде усеченной пирамидки, на боковых сторонах которой изображен крест и надписи «ХВ» («Христос Воскресе»). Пасха символизирует Гроб Господень. </vt:lpstr>
      <vt:lpstr> Кулич — это празднично украшенный пасхальный хлеб. Вкусную сдобу традиционно готовят на Пасху и пекут цилиндрической формы, украшая сверху глазурью и цукатами.</vt:lpstr>
      <vt:lpstr>Важная пасхальная традиция-обмен крашеными яйцами. Их дарят родным, друзьям, соседям, раздают нищим и оставляют в церкви. Пасхальные яйца, в народе называемые «крашенками» или «писанками», являются символом новой жизни и возрождения.</vt:lpstr>
      <vt:lpstr>Дети на Пасху катают яйца с самодельных горок или стучат крашенками по очереди по разным концам. Существует даже ряд этих, казалось бы, нехитрых забав.</vt:lpstr>
      <vt:lpstr>Повсюду благовест гудит, Из всех церквей народ валит. Заря глядит уже с небес… Христос воскрес! Христос воскрес! С полей уж снят покров снегов, И реки рвутся из оков, И зеленеет ближний лес… Христос воскрес! Христос воскрес! Вот просыпается земля, И одеваются поля, Весна идет, полна чудес! Христос воскрес! Христос воскрес! </vt:lpstr>
      <vt:lpstr>Спасибо за внимание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63</cp:revision>
  <dcterms:created xsi:type="dcterms:W3CDTF">2023-12-10T06:19:20Z</dcterms:created>
  <dcterms:modified xsi:type="dcterms:W3CDTF">2023-12-12T12:56:28Z</dcterms:modified>
</cp:coreProperties>
</file>