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81" r:id="rId2"/>
    <p:sldId id="257" r:id="rId3"/>
    <p:sldId id="275" r:id="rId4"/>
    <p:sldId id="263" r:id="rId5"/>
    <p:sldId id="286" r:id="rId6"/>
    <p:sldId id="287" r:id="rId7"/>
    <p:sldId id="283" r:id="rId8"/>
    <p:sldId id="262" r:id="rId9"/>
    <p:sldId id="261" r:id="rId10"/>
    <p:sldId id="276" r:id="rId11"/>
    <p:sldId id="260" r:id="rId12"/>
    <p:sldId id="270" r:id="rId13"/>
    <p:sldId id="271" r:id="rId14"/>
    <p:sldId id="274" r:id="rId15"/>
    <p:sldId id="272" r:id="rId16"/>
    <p:sldId id="277" r:id="rId17"/>
    <p:sldId id="278" r:id="rId18"/>
    <p:sldId id="269" r:id="rId19"/>
    <p:sldId id="267" r:id="rId20"/>
    <p:sldId id="266" r:id="rId21"/>
    <p:sldId id="259" r:id="rId22"/>
    <p:sldId id="268" r:id="rId23"/>
    <p:sldId id="284" r:id="rId24"/>
    <p:sldId id="28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B7DB463-50FB-4A80-A258-2F466025FA2A}">
          <p14:sldIdLst>
            <p14:sldId id="281"/>
            <p14:sldId id="257"/>
            <p14:sldId id="275"/>
            <p14:sldId id="263"/>
            <p14:sldId id="286"/>
            <p14:sldId id="287"/>
            <p14:sldId id="283"/>
            <p14:sldId id="262"/>
            <p14:sldId id="261"/>
            <p14:sldId id="276"/>
            <p14:sldId id="260"/>
            <p14:sldId id="270"/>
            <p14:sldId id="271"/>
            <p14:sldId id="274"/>
            <p14:sldId id="272"/>
            <p14:sldId id="277"/>
            <p14:sldId id="278"/>
            <p14:sldId id="269"/>
            <p14:sldId id="267"/>
            <p14:sldId id="266"/>
            <p14:sldId id="259"/>
            <p14:sldId id="268"/>
            <p14:sldId id="284"/>
            <p14:sldId id="285"/>
          </p14:sldIdLst>
        </p14:section>
        <p14:section name="Раздел без заголовка" id="{B8F2B8E9-021C-4476-AFCA-D43CF08D92A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4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26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1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3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0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51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03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1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11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8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7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habarovsk.marx-mebel.ru/upload/iblock/94d/doska_optima_1_elementnay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11499" r="9621" b="116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4609" y="67326"/>
            <a:ext cx="441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«СШ №1 г. Суздаля»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8666" y="6077212"/>
            <a:ext cx="595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математики: Плотникова Т.В.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0492" t="21203" r="32254" b="11257"/>
          <a:stretch/>
        </p:blipFill>
        <p:spPr>
          <a:xfrm>
            <a:off x="3384232" y="985305"/>
            <a:ext cx="4688869" cy="478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40456"/>
              </p:ext>
            </p:extLst>
          </p:nvPr>
        </p:nvGraphicFramePr>
        <p:xfrm>
          <a:off x="1375433" y="144934"/>
          <a:ext cx="8976220" cy="59648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2084459"/>
                <a:gridCol w="6891761"/>
              </a:tblGrid>
              <a:tr h="107152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Заполните таблицу</a:t>
                      </a:r>
                      <a:endParaRPr lang="ru-RU" sz="4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 hMerge="1">
                  <a:txBody>
                    <a:bodyPr/>
                    <a:lstStyle/>
                    <a:p>
                      <a:endParaRPr lang="ru-RU" sz="3200" dirty="0">
                        <a:latin typeface="+mj-lt"/>
                      </a:endParaRPr>
                    </a:p>
                  </a:txBody>
                  <a:tcPr marL="57270" marR="57270" marT="28635" marB="28635"/>
                </a:tc>
              </a:tr>
              <a:tr h="9622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______________________________________________________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953" marR="42953" marT="0" marB="0"/>
                </a:tc>
              </a:tr>
              <a:tr h="9622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______________________________________________________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</a:tr>
              <a:tr h="9622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______________________________________________________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</a:tr>
              <a:tr h="9622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______________________________________________________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</a:tr>
              <a:tr h="1603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</a:tr>
              <a:tr h="1603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______________________________________________________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</a:tr>
            </a:tbl>
          </a:graphicData>
        </a:graphic>
      </p:graphicFrame>
      <p:sp>
        <p:nvSpPr>
          <p:cNvPr id="5" name="AutoShape 7"/>
          <p:cNvSpPr>
            <a:spLocks noChangeArrowheads="1"/>
          </p:cNvSpPr>
          <p:nvPr/>
        </p:nvSpPr>
        <p:spPr bwMode="auto">
          <a:xfrm rot="16200000">
            <a:off x="1521108" y="4269819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6200000">
            <a:off x="2356753" y="4269819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16200000">
            <a:off x="1521108" y="3297799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16200000">
            <a:off x="2291359" y="3280289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 rot="16200000">
            <a:off x="2356753" y="2292605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 rot="16200000">
            <a:off x="2291359" y="1393910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 rot="16200000">
            <a:off x="1521108" y="2292605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 rot="16200000">
            <a:off x="1433292" y="1355344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rot="16200000">
            <a:off x="2305702" y="5399947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16200000">
            <a:off x="1521108" y="5461171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5683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20152" y="172250"/>
            <a:ext cx="696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 равенство треугольников: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>
            <a:off x="1546166" y="1862051"/>
            <a:ext cx="2286000" cy="40815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5597235" y="1862051"/>
            <a:ext cx="2286000" cy="4081549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6166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86988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597235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924203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0653" y="163121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2166" y="581506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8719" y="590757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3889" y="158773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3235" y="5712767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9788" y="587070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1367442" y="3902825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85259" y="3864994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37211" y="5692382"/>
            <a:ext cx="26324" cy="430394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713911" y="5712767"/>
            <a:ext cx="26324" cy="430394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88109" y="2092883"/>
            <a:ext cx="40672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по –другому сформулировать признак равенства этих треугольников?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92086" y="895969"/>
            <a:ext cx="40579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треугольники?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16536" y="4670673"/>
            <a:ext cx="3929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двум катетам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1367442" y="4000726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366538" y="3980912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411" y="24938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группа: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7201" y="277999"/>
            <a:ext cx="696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 равенство треугольников: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>
            <a:off x="1546166" y="1862051"/>
            <a:ext cx="2286000" cy="40815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5597235" y="1862051"/>
            <a:ext cx="2286000" cy="4081549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6166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86988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597235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924203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0653" y="163121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2166" y="581506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8719" y="590757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3889" y="158773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3235" y="5712767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9788" y="587070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1367442" y="3902825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85259" y="3864994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685011" y="3929702"/>
            <a:ext cx="266008" cy="27432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42611" y="2223624"/>
            <a:ext cx="40622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по –другому сформулировать признак равенства этих треугольников?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4168" y="906478"/>
            <a:ext cx="41305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треугольники?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6607231" y="3803102"/>
            <a:ext cx="266008" cy="27432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08991" y="4833432"/>
            <a:ext cx="3929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гипотенузе и катету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1394552" y="4025215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370713" y="3986879"/>
            <a:ext cx="367146" cy="20313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50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411" y="24938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6722" y="235451"/>
            <a:ext cx="696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 равенство треугольников: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>
            <a:off x="1493489" y="1878676"/>
            <a:ext cx="2286000" cy="40815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5606670" y="1840845"/>
            <a:ext cx="2286000" cy="4081549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63262" y="5644341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04084" y="5644341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597235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924203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0653" y="163121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2166" y="581506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8719" y="590757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3889" y="158773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3235" y="5712767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9788" y="587070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1367442" y="3902825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85259" y="3864994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40461" y="2258799"/>
            <a:ext cx="41147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по –другому сформулировать признак равенства этих треугольников?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998" y="893182"/>
            <a:ext cx="47178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треугольники?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Дуга 15"/>
          <p:cNvSpPr/>
          <p:nvPr/>
        </p:nvSpPr>
        <p:spPr>
          <a:xfrm>
            <a:off x="1546166" y="2639292"/>
            <a:ext cx="448889" cy="32003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Дуга 17"/>
          <p:cNvSpPr/>
          <p:nvPr/>
        </p:nvSpPr>
        <p:spPr>
          <a:xfrm>
            <a:off x="1546164" y="2444845"/>
            <a:ext cx="340823" cy="368529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Дуга 20"/>
          <p:cNvSpPr/>
          <p:nvPr/>
        </p:nvSpPr>
        <p:spPr>
          <a:xfrm>
            <a:off x="2709949" y="5815061"/>
            <a:ext cx="243839" cy="128539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Дуга 25"/>
          <p:cNvSpPr/>
          <p:nvPr/>
        </p:nvSpPr>
        <p:spPr>
          <a:xfrm>
            <a:off x="2831868" y="5079076"/>
            <a:ext cx="534787" cy="86452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Дуга 26"/>
          <p:cNvSpPr/>
          <p:nvPr/>
        </p:nvSpPr>
        <p:spPr>
          <a:xfrm rot="6433317">
            <a:off x="1241874" y="2615154"/>
            <a:ext cx="949401" cy="701858"/>
          </a:xfrm>
          <a:prstGeom prst="arc">
            <a:avLst>
              <a:gd name="adj1" fmla="val 14430609"/>
              <a:gd name="adj2" fmla="val 108330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Дуга 27"/>
          <p:cNvSpPr/>
          <p:nvPr/>
        </p:nvSpPr>
        <p:spPr>
          <a:xfrm rot="5972111">
            <a:off x="5335274" y="2620190"/>
            <a:ext cx="949401" cy="701858"/>
          </a:xfrm>
          <a:prstGeom prst="arc">
            <a:avLst>
              <a:gd name="adj1" fmla="val 13913596"/>
              <a:gd name="adj2" fmla="val 108330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26459" y="4522584"/>
            <a:ext cx="3346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катету и прилежащему острому углу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9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245553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8423" y="304650"/>
            <a:ext cx="696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 равенство треугольников: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>
            <a:off x="1485207" y="1870363"/>
            <a:ext cx="2286000" cy="40815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5606670" y="1840845"/>
            <a:ext cx="2286000" cy="4081549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63262" y="5644341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04084" y="5644341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597235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924203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0653" y="163121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2166" y="581506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8719" y="590757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3889" y="158773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3235" y="5712767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9788" y="587070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1367442" y="3902825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85259" y="3864994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48583" y="2314172"/>
            <a:ext cx="43190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по –другому сформулировать признак равенства этих треугольников?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87607" y="1126900"/>
            <a:ext cx="44348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треугольники?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Дуга 20"/>
          <p:cNvSpPr/>
          <p:nvPr/>
        </p:nvSpPr>
        <p:spPr>
          <a:xfrm>
            <a:off x="2709949" y="5815061"/>
            <a:ext cx="243839" cy="128539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Дуга 26"/>
          <p:cNvSpPr/>
          <p:nvPr/>
        </p:nvSpPr>
        <p:spPr>
          <a:xfrm rot="16425317">
            <a:off x="2760493" y="5429133"/>
            <a:ext cx="949401" cy="701858"/>
          </a:xfrm>
          <a:prstGeom prst="arc">
            <a:avLst>
              <a:gd name="adj1" fmla="val 14430609"/>
              <a:gd name="adj2" fmla="val 108330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Дуга 27"/>
          <p:cNvSpPr/>
          <p:nvPr/>
        </p:nvSpPr>
        <p:spPr>
          <a:xfrm rot="16357281">
            <a:off x="6847431" y="5303469"/>
            <a:ext cx="949401" cy="701858"/>
          </a:xfrm>
          <a:prstGeom prst="arc">
            <a:avLst>
              <a:gd name="adj1" fmla="val 13913596"/>
              <a:gd name="adj2" fmla="val 108330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7684" y="4485714"/>
            <a:ext cx="3581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катету и противолежащему острому углу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411" y="24938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6722" y="270475"/>
            <a:ext cx="696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 равенство треугольников: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>
            <a:off x="1493489" y="1878676"/>
            <a:ext cx="2286000" cy="40815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5606670" y="1840845"/>
            <a:ext cx="2286000" cy="4081549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63262" y="5644341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04084" y="5644341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597235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924203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0653" y="163121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2166" y="581506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8719" y="590757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3889" y="158773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3235" y="5712767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9788" y="587070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2449481" y="3973001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6650326" y="3997513"/>
            <a:ext cx="382387" cy="166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40460" y="2234537"/>
            <a:ext cx="41044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по –другому сформулировать признак равенства этих треугольников?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41519" y="1072520"/>
            <a:ext cx="4876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у вас равны треугольники?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Дуга 15"/>
          <p:cNvSpPr/>
          <p:nvPr/>
        </p:nvSpPr>
        <p:spPr>
          <a:xfrm>
            <a:off x="1546166" y="2639292"/>
            <a:ext cx="448889" cy="32003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Дуга 17"/>
          <p:cNvSpPr/>
          <p:nvPr/>
        </p:nvSpPr>
        <p:spPr>
          <a:xfrm>
            <a:off x="1546164" y="2444845"/>
            <a:ext cx="340823" cy="368529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Дуга 20"/>
          <p:cNvSpPr/>
          <p:nvPr/>
        </p:nvSpPr>
        <p:spPr>
          <a:xfrm>
            <a:off x="2709949" y="5815061"/>
            <a:ext cx="243839" cy="128539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Дуга 25"/>
          <p:cNvSpPr/>
          <p:nvPr/>
        </p:nvSpPr>
        <p:spPr>
          <a:xfrm>
            <a:off x="2831868" y="5079076"/>
            <a:ext cx="534787" cy="86452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Дуга 26"/>
          <p:cNvSpPr/>
          <p:nvPr/>
        </p:nvSpPr>
        <p:spPr>
          <a:xfrm rot="6433317">
            <a:off x="1241874" y="2615154"/>
            <a:ext cx="949401" cy="701858"/>
          </a:xfrm>
          <a:prstGeom prst="arc">
            <a:avLst>
              <a:gd name="adj1" fmla="val 14430609"/>
              <a:gd name="adj2" fmla="val 108330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Дуга 27"/>
          <p:cNvSpPr/>
          <p:nvPr/>
        </p:nvSpPr>
        <p:spPr>
          <a:xfrm rot="5972111">
            <a:off x="5335274" y="2620190"/>
            <a:ext cx="949401" cy="701858"/>
          </a:xfrm>
          <a:prstGeom prst="arc">
            <a:avLst>
              <a:gd name="adj1" fmla="val 13913596"/>
              <a:gd name="adj2" fmla="val 108330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48359" y="4412223"/>
            <a:ext cx="328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гипотенузе и острому углу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696599"/>
              </p:ext>
            </p:extLst>
          </p:nvPr>
        </p:nvGraphicFramePr>
        <p:xfrm>
          <a:off x="1408385" y="134813"/>
          <a:ext cx="9877454" cy="59191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2677068"/>
                <a:gridCol w="7200386"/>
              </a:tblGrid>
              <a:tr h="79855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j-lt"/>
                        </a:rPr>
                        <a:t>  </a:t>
                      </a:r>
                      <a:r>
                        <a:rPr lang="ru-RU" sz="28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 hMerge="1">
                  <a:txBody>
                    <a:bodyPr/>
                    <a:lstStyle/>
                    <a:p>
                      <a:endParaRPr lang="ru-RU" sz="3200" dirty="0">
                        <a:latin typeface="+mj-lt"/>
                      </a:endParaRPr>
                    </a:p>
                  </a:txBody>
                  <a:tcPr marL="57270" marR="57270" marT="28635" marB="28635"/>
                </a:tc>
              </a:tr>
              <a:tr h="798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2800" b="1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двум катетам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</a:tr>
              <a:tr h="798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гипотенузе и катету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rgbClr val="C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2953" marR="42953" marT="0" marB="0"/>
                </a:tc>
              </a:tr>
              <a:tr h="11978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C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2953" marR="42953" marT="0" marB="0"/>
                </a:tc>
              </a:tr>
              <a:tr h="798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</a:tr>
              <a:tr h="11978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j-lt"/>
                        </a:rPr>
                        <a:t> </a:t>
                      </a:r>
                      <a:endParaRPr lang="ru-RU" sz="280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j-lt"/>
                        </a:rPr>
                        <a:t> </a:t>
                      </a:r>
                      <a:endParaRPr lang="ru-RU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2953" marR="42953" marT="0" marB="0"/>
                </a:tc>
              </a:tr>
            </a:tbl>
          </a:graphicData>
        </a:graphic>
      </p:graphicFrame>
      <p:sp>
        <p:nvSpPr>
          <p:cNvPr id="5" name="AutoShape 7"/>
          <p:cNvSpPr>
            <a:spLocks noChangeArrowheads="1"/>
          </p:cNvSpPr>
          <p:nvPr/>
        </p:nvSpPr>
        <p:spPr bwMode="auto">
          <a:xfrm rot="16200000">
            <a:off x="1613439" y="4071143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6200000">
            <a:off x="2376861" y="4071143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16200000">
            <a:off x="1589646" y="2915463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16200000">
            <a:off x="2348516" y="2939954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 rot="16200000">
            <a:off x="2350667" y="1907827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 rot="16200000">
            <a:off x="2348516" y="1093872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 rot="16200000">
            <a:off x="1589646" y="1926503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 rot="16200000">
            <a:off x="1497252" y="1121845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rot="16200000">
            <a:off x="2392400" y="5076100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16200000">
            <a:off x="1648103" y="5107494"/>
            <a:ext cx="685800" cy="5920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4980" y="2907355"/>
            <a:ext cx="746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катету и прилежайшему острому углу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7165" y="4024262"/>
            <a:ext cx="746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катету и противолежащему острому углу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6299" y="5039518"/>
            <a:ext cx="746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гипотенузе и острому углу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>
            <a:stCxn id="14" idx="1"/>
            <a:endCxn id="14" idx="1"/>
          </p:cNvCxnSpPr>
          <p:nvPr/>
        </p:nvCxnSpPr>
        <p:spPr>
          <a:xfrm>
            <a:off x="1840152" y="1760764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903556" y="1417863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052292" y="1431174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888896" y="2249499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136171" y="2349501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788050" y="2349501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814471" y="2264258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567542" y="2202882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495736" y="2264258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903556" y="3250255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136171" y="3402655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949596" y="4367162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168479" y="4367162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907124" y="5428680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642364" y="5428680"/>
            <a:ext cx="1677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1891267" y="1660976"/>
            <a:ext cx="7083" cy="190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2777239" y="1656163"/>
            <a:ext cx="7083" cy="190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 flipV="1">
            <a:off x="1840151" y="1689122"/>
            <a:ext cx="7083" cy="190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2686277" y="1641225"/>
            <a:ext cx="7083" cy="190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Дуга 41"/>
          <p:cNvSpPr/>
          <p:nvPr/>
        </p:nvSpPr>
        <p:spPr>
          <a:xfrm rot="6433317">
            <a:off x="1923483" y="2917819"/>
            <a:ext cx="369011" cy="241039"/>
          </a:xfrm>
          <a:prstGeom prst="arc">
            <a:avLst>
              <a:gd name="adj1" fmla="val 14430609"/>
              <a:gd name="adj2" fmla="val 2567549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Дуга 43"/>
          <p:cNvSpPr/>
          <p:nvPr/>
        </p:nvSpPr>
        <p:spPr>
          <a:xfrm rot="6433317">
            <a:off x="2702405" y="2929244"/>
            <a:ext cx="369011" cy="241039"/>
          </a:xfrm>
          <a:prstGeom prst="arc">
            <a:avLst>
              <a:gd name="adj1" fmla="val 14430609"/>
              <a:gd name="adj2" fmla="val 2567549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Дуга 44"/>
          <p:cNvSpPr/>
          <p:nvPr/>
        </p:nvSpPr>
        <p:spPr>
          <a:xfrm rot="6433317">
            <a:off x="1998747" y="5096245"/>
            <a:ext cx="369011" cy="241039"/>
          </a:xfrm>
          <a:prstGeom prst="arc">
            <a:avLst>
              <a:gd name="adj1" fmla="val 14430609"/>
              <a:gd name="adj2" fmla="val 2567549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Дуга 45"/>
          <p:cNvSpPr/>
          <p:nvPr/>
        </p:nvSpPr>
        <p:spPr>
          <a:xfrm rot="6433317">
            <a:off x="2747396" y="5071022"/>
            <a:ext cx="369011" cy="241039"/>
          </a:xfrm>
          <a:prstGeom prst="arc">
            <a:avLst>
              <a:gd name="adj1" fmla="val 14430609"/>
              <a:gd name="adj2" fmla="val 2567549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Дуга 46"/>
          <p:cNvSpPr/>
          <p:nvPr/>
        </p:nvSpPr>
        <p:spPr>
          <a:xfrm rot="20323142">
            <a:off x="1691479" y="4541682"/>
            <a:ext cx="369011" cy="241039"/>
          </a:xfrm>
          <a:prstGeom prst="arc">
            <a:avLst>
              <a:gd name="adj1" fmla="val 14430609"/>
              <a:gd name="adj2" fmla="val 2567549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Дуга 47"/>
          <p:cNvSpPr/>
          <p:nvPr/>
        </p:nvSpPr>
        <p:spPr>
          <a:xfrm rot="20323142">
            <a:off x="2422181" y="4566056"/>
            <a:ext cx="369011" cy="241039"/>
          </a:xfrm>
          <a:prstGeom prst="arc">
            <a:avLst>
              <a:gd name="adj1" fmla="val 14430609"/>
              <a:gd name="adj2" fmla="val 2567549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5"/>
          <p:cNvSpPr>
            <a:spLocks noChangeArrowheads="1"/>
          </p:cNvSpPr>
          <p:nvPr/>
        </p:nvSpPr>
        <p:spPr bwMode="auto">
          <a:xfrm rot="7801988">
            <a:off x="4747184" y="2819120"/>
            <a:ext cx="3600450" cy="1944687"/>
          </a:xfrm>
          <a:prstGeom prst="rtTriangle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4638440" y="3038989"/>
            <a:ext cx="3800475" cy="1905000"/>
          </a:xfrm>
          <a:custGeom>
            <a:avLst/>
            <a:gdLst>
              <a:gd name="T0" fmla="*/ 0 w 2394"/>
              <a:gd name="T1" fmla="*/ 951 h 1200"/>
              <a:gd name="T2" fmla="*/ 2394 w 2394"/>
              <a:gd name="T3" fmla="*/ 0 h 1200"/>
              <a:gd name="T4" fmla="*/ 2262 w 2394"/>
              <a:gd name="T5" fmla="*/ 1200 h 1200"/>
              <a:gd name="T6" fmla="*/ 0 w 2394"/>
              <a:gd name="T7" fmla="*/ 951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4" h="1200">
                <a:moveTo>
                  <a:pt x="0" y="951"/>
                </a:moveTo>
                <a:lnTo>
                  <a:pt x="2394" y="0"/>
                </a:lnTo>
                <a:lnTo>
                  <a:pt x="2262" y="1200"/>
                </a:lnTo>
                <a:lnTo>
                  <a:pt x="0" y="95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50999"/>
                </a:schemeClr>
              </a:gs>
              <a:gs pos="100000">
                <a:schemeClr val="hlink">
                  <a:alpha val="64000"/>
                </a:schemeClr>
              </a:gs>
            </a:gsLst>
            <a:lin ang="2700000" scaled="1"/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c 30"/>
          <p:cNvSpPr>
            <a:spLocks/>
          </p:cNvSpPr>
          <p:nvPr/>
        </p:nvSpPr>
        <p:spPr bwMode="auto">
          <a:xfrm>
            <a:off x="5287727" y="3726377"/>
            <a:ext cx="287338" cy="439737"/>
          </a:xfrm>
          <a:custGeom>
            <a:avLst/>
            <a:gdLst>
              <a:gd name="G0" fmla="+- 0 0 0"/>
              <a:gd name="G1" fmla="+- 21432 0 0"/>
              <a:gd name="G2" fmla="+- 21600 0 0"/>
              <a:gd name="T0" fmla="*/ 2686 w 21600"/>
              <a:gd name="T1" fmla="*/ 0 h 21988"/>
              <a:gd name="T2" fmla="*/ 21593 w 21600"/>
              <a:gd name="T3" fmla="*/ 21988 h 21988"/>
              <a:gd name="T4" fmla="*/ 0 w 21600"/>
              <a:gd name="T5" fmla="*/ 21432 h 21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988" fill="none" extrusionOk="0">
                <a:moveTo>
                  <a:pt x="2686" y="-1"/>
                </a:moveTo>
                <a:cubicBezTo>
                  <a:pt x="13492" y="1353"/>
                  <a:pt x="21600" y="10541"/>
                  <a:pt x="21600" y="21432"/>
                </a:cubicBezTo>
                <a:cubicBezTo>
                  <a:pt x="21600" y="21617"/>
                  <a:pt x="21597" y="21802"/>
                  <a:pt x="21592" y="21987"/>
                </a:cubicBezTo>
              </a:path>
              <a:path w="21600" h="21988" stroke="0" extrusionOk="0">
                <a:moveTo>
                  <a:pt x="2686" y="-1"/>
                </a:moveTo>
                <a:cubicBezTo>
                  <a:pt x="13492" y="1353"/>
                  <a:pt x="21600" y="10541"/>
                  <a:pt x="21600" y="21432"/>
                </a:cubicBezTo>
                <a:cubicBezTo>
                  <a:pt x="21600" y="21617"/>
                  <a:pt x="21597" y="21802"/>
                  <a:pt x="21592" y="21987"/>
                </a:cubicBezTo>
                <a:lnTo>
                  <a:pt x="0" y="21432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31"/>
          <p:cNvSpPr>
            <a:spLocks/>
          </p:cNvSpPr>
          <p:nvPr/>
        </p:nvSpPr>
        <p:spPr bwMode="auto">
          <a:xfrm rot="1483550">
            <a:off x="5503627" y="4223264"/>
            <a:ext cx="285750" cy="431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455"/>
              <a:gd name="T1" fmla="*/ 0 h 21600"/>
              <a:gd name="T2" fmla="*/ 21455 w 21455"/>
              <a:gd name="T3" fmla="*/ 19100 h 21600"/>
              <a:gd name="T4" fmla="*/ 0 w 2145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455" h="21600" fill="none" extrusionOk="0">
                <a:moveTo>
                  <a:pt x="-1" y="0"/>
                </a:moveTo>
                <a:cubicBezTo>
                  <a:pt x="10962" y="0"/>
                  <a:pt x="20186" y="8211"/>
                  <a:pt x="21454" y="19100"/>
                </a:cubicBezTo>
              </a:path>
              <a:path w="21455" h="21600" stroke="0" extrusionOk="0">
                <a:moveTo>
                  <a:pt x="-1" y="0"/>
                </a:moveTo>
                <a:cubicBezTo>
                  <a:pt x="10962" y="0"/>
                  <a:pt x="20186" y="8211"/>
                  <a:pt x="21454" y="191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6"/>
          <p:cNvSpPr>
            <a:spLocks/>
          </p:cNvSpPr>
          <p:nvPr/>
        </p:nvSpPr>
        <p:spPr bwMode="auto">
          <a:xfrm rot="21426524">
            <a:off x="7935677" y="4616964"/>
            <a:ext cx="330200" cy="314325"/>
          </a:xfrm>
          <a:custGeom>
            <a:avLst/>
            <a:gdLst>
              <a:gd name="T0" fmla="*/ 23 w 208"/>
              <a:gd name="T1" fmla="*/ 0 h 198"/>
              <a:gd name="T2" fmla="*/ 208 w 208"/>
              <a:gd name="T3" fmla="*/ 32 h 198"/>
              <a:gd name="T4" fmla="*/ 181 w 208"/>
              <a:gd name="T5" fmla="*/ 198 h 198"/>
              <a:gd name="T6" fmla="*/ 0 w 208"/>
              <a:gd name="T7" fmla="*/ 170 h 198"/>
              <a:gd name="T8" fmla="*/ 23 w 208"/>
              <a:gd name="T9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" h="198">
                <a:moveTo>
                  <a:pt x="23" y="0"/>
                </a:moveTo>
                <a:lnTo>
                  <a:pt x="208" y="32"/>
                </a:lnTo>
                <a:lnTo>
                  <a:pt x="181" y="198"/>
                </a:lnTo>
                <a:lnTo>
                  <a:pt x="0" y="170"/>
                </a:lnTo>
                <a:lnTo>
                  <a:pt x="23" y="0"/>
                </a:lnTo>
                <a:close/>
              </a:path>
            </a:pathLst>
          </a:custGeom>
          <a:solidFill>
            <a:schemeClr val="hlink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4063765" y="4151827"/>
            <a:ext cx="477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6438665" y="1199077"/>
            <a:ext cx="477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0" name="Rectangle 39"/>
          <p:cNvSpPr>
            <a:spLocks noChangeArrowheads="1"/>
          </p:cNvSpPr>
          <p:nvPr/>
        </p:nvSpPr>
        <p:spPr bwMode="auto">
          <a:xfrm>
            <a:off x="8167452" y="4870964"/>
            <a:ext cx="477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8527815" y="2567502"/>
            <a:ext cx="477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46"/>
          <p:cNvSpPr>
            <a:spLocks noChangeArrowheads="1"/>
          </p:cNvSpPr>
          <p:nvPr/>
        </p:nvSpPr>
        <p:spPr bwMode="auto">
          <a:xfrm rot="2454624">
            <a:off x="6843477" y="1846777"/>
            <a:ext cx="261938" cy="269875"/>
          </a:xfrm>
          <a:prstGeom prst="rect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6912" y="244660"/>
            <a:ext cx="84248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равны </a:t>
            </a:r>
            <a:r>
              <a:rPr lang="el-GR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</a:t>
            </a:r>
            <a:r>
              <a:rPr lang="en-US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l-GR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</a:t>
            </a:r>
            <a:r>
              <a:rPr lang="en-US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03141" y="5450402"/>
            <a:ext cx="328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гипотенузе и острому углу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100939" y="3784344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150153" y="1281810"/>
            <a:ext cx="455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996789" y="1336419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996789" y="3639882"/>
            <a:ext cx="4778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677202" y="1696782"/>
            <a:ext cx="4248150" cy="23034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bg2">
                  <a:alpha val="58000"/>
                </a:schemeClr>
              </a:gs>
              <a:gs pos="100000">
                <a:schemeClr val="bg1"/>
              </a:gs>
            </a:gsLst>
            <a:lin ang="2700000" scaled="1"/>
          </a:gra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3677202" y="1696782"/>
            <a:ext cx="4248150" cy="230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7"/>
          <p:cNvSpPr>
            <a:spLocks/>
          </p:cNvSpPr>
          <p:nvPr/>
        </p:nvSpPr>
        <p:spPr bwMode="auto">
          <a:xfrm>
            <a:off x="7638014" y="3712907"/>
            <a:ext cx="287338" cy="287337"/>
          </a:xfrm>
          <a:custGeom>
            <a:avLst/>
            <a:gdLst>
              <a:gd name="T0" fmla="*/ 0 w 181"/>
              <a:gd name="T1" fmla="*/ 181 h 181"/>
              <a:gd name="T2" fmla="*/ 0 w 181"/>
              <a:gd name="T3" fmla="*/ 0 h 181"/>
              <a:gd name="T4" fmla="*/ 181 w 181"/>
              <a:gd name="T5" fmla="*/ 0 h 181"/>
              <a:gd name="T6" fmla="*/ 181 w 181"/>
              <a:gd name="T7" fmla="*/ 181 h 181"/>
              <a:gd name="T8" fmla="*/ 0 w 181"/>
              <a:gd name="T9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81">
                <a:moveTo>
                  <a:pt x="0" y="181"/>
                </a:moveTo>
                <a:lnTo>
                  <a:pt x="0" y="0"/>
                </a:lnTo>
                <a:lnTo>
                  <a:pt x="181" y="0"/>
                </a:lnTo>
                <a:lnTo>
                  <a:pt x="181" y="181"/>
                </a:lnTo>
                <a:lnTo>
                  <a:pt x="0" y="181"/>
                </a:lnTo>
                <a:close/>
              </a:path>
            </a:pathLst>
          </a:custGeom>
          <a:solidFill>
            <a:srgbClr val="FDB1D2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12932"/>
              </p:ext>
            </p:extLst>
          </p:nvPr>
        </p:nvGraphicFramePr>
        <p:xfrm>
          <a:off x="7593564" y="2488944"/>
          <a:ext cx="588963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3" imgW="126720" imgH="126720" progId="Equation.DSMT4">
                  <p:embed/>
                </p:oleObj>
              </mc:Choice>
              <mc:Fallback>
                <p:oleObj name="Equation" r:id="rId3" imgW="1267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3564" y="2488944"/>
                        <a:ext cx="588963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852170"/>
              </p:ext>
            </p:extLst>
          </p:nvPr>
        </p:nvGraphicFramePr>
        <p:xfrm>
          <a:off x="3345414" y="2560382"/>
          <a:ext cx="588963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5" imgW="126720" imgH="126720" progId="Equation.DSMT4">
                  <p:embed/>
                </p:oleObj>
              </mc:Choice>
              <mc:Fallback>
                <p:oleObj name="Equation" r:id="rId5" imgW="1267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5414" y="2560382"/>
                        <a:ext cx="588963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35"/>
          <p:cNvSpPr>
            <a:spLocks noChangeArrowheads="1"/>
          </p:cNvSpPr>
          <p:nvPr/>
        </p:nvSpPr>
        <p:spPr bwMode="auto">
          <a:xfrm rot="5400000">
            <a:off x="3681171" y="1692813"/>
            <a:ext cx="261937" cy="269875"/>
          </a:xfrm>
          <a:prstGeom prst="rect">
            <a:avLst/>
          </a:prstGeom>
          <a:solidFill>
            <a:srgbClr val="FDB1D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63861" y="167156"/>
            <a:ext cx="79590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равны </a:t>
            </a:r>
            <a:r>
              <a:rPr lang="el-GR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 и </a:t>
            </a:r>
            <a:r>
              <a:rPr lang="el-GR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</a:t>
            </a:r>
            <a:r>
              <a:rPr lang="en-US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4104" y="4854319"/>
            <a:ext cx="3929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гипотенузе и катету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4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3408192" y="5141485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7405816" y="5070047"/>
            <a:ext cx="4444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352879" y="5358972"/>
            <a:ext cx="477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913017" y="1974422"/>
            <a:ext cx="3384550" cy="3311525"/>
          </a:xfrm>
          <a:custGeom>
            <a:avLst/>
            <a:gdLst>
              <a:gd name="T0" fmla="*/ 0 w 2132"/>
              <a:gd name="T1" fmla="*/ 2086 h 2086"/>
              <a:gd name="T2" fmla="*/ 2132 w 2132"/>
              <a:gd name="T3" fmla="*/ 2086 h 2086"/>
              <a:gd name="T4" fmla="*/ 1043 w 2132"/>
              <a:gd name="T5" fmla="*/ 0 h 2086"/>
              <a:gd name="T6" fmla="*/ 0 w 2132"/>
              <a:gd name="T7" fmla="*/ 2086 h 2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2" h="2086">
                <a:moveTo>
                  <a:pt x="0" y="2086"/>
                </a:moveTo>
                <a:lnTo>
                  <a:pt x="2132" y="2086"/>
                </a:lnTo>
                <a:lnTo>
                  <a:pt x="1043" y="0"/>
                </a:lnTo>
                <a:lnTo>
                  <a:pt x="0" y="208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hlink">
                  <a:alpha val="89999"/>
                </a:schemeClr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29"/>
          <p:cNvSpPr>
            <a:spLocks noChangeShapeType="1"/>
          </p:cNvSpPr>
          <p:nvPr/>
        </p:nvSpPr>
        <p:spPr bwMode="auto">
          <a:xfrm>
            <a:off x="5568779" y="1974422"/>
            <a:ext cx="1588" cy="331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31"/>
          <p:cNvSpPr>
            <a:spLocks noChangeShapeType="1"/>
          </p:cNvSpPr>
          <p:nvPr/>
        </p:nvSpPr>
        <p:spPr bwMode="auto">
          <a:xfrm>
            <a:off x="6360942" y="5214510"/>
            <a:ext cx="287337" cy="2873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6360942" y="5070047"/>
            <a:ext cx="287337" cy="287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33"/>
          <p:cNvSpPr>
            <a:spLocks noChangeShapeType="1"/>
          </p:cNvSpPr>
          <p:nvPr/>
        </p:nvSpPr>
        <p:spPr bwMode="auto">
          <a:xfrm>
            <a:off x="4776617" y="5214510"/>
            <a:ext cx="287337" cy="2873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34"/>
          <p:cNvSpPr>
            <a:spLocks noChangeShapeType="1"/>
          </p:cNvSpPr>
          <p:nvPr/>
        </p:nvSpPr>
        <p:spPr bwMode="auto">
          <a:xfrm>
            <a:off x="4776617" y="5070047"/>
            <a:ext cx="287337" cy="287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5584654" y="5006547"/>
            <a:ext cx="261938" cy="269875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402183" y="1433342"/>
            <a:ext cx="4444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alt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7611" y="441241"/>
            <a:ext cx="78612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равны </a:t>
            </a:r>
            <a:r>
              <a:rPr lang="el-GR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en-US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l-GR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2551" y="4011646"/>
            <a:ext cx="3929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двум катетам</a:t>
            </a:r>
          </a:p>
        </p:txBody>
      </p:sp>
    </p:spTree>
    <p:extLst>
      <p:ext uri="{BB962C8B-B14F-4D97-AF65-F5344CB8AC3E}">
        <p14:creationId xmlns:p14="http://schemas.microsoft.com/office/powerpoint/2010/main" val="20784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2295" y="111905"/>
            <a:ext cx="432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Устные упражнения: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1421476" y="1537855"/>
            <a:ext cx="2277688" cy="3217025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527" y="130125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702" y="469680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4029" y="464235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421476" y="4438996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62298" y="4438996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30483" y="4236950"/>
            <a:ext cx="57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7822" y="1853514"/>
            <a:ext cx="5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4617645" y="1481590"/>
            <a:ext cx="2277688" cy="3217025"/>
          </a:xfrm>
          <a:prstGeom prst="rt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3696" y="1244985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5333" y="4473555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7516" y="460280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617645" y="4382731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958467" y="4382731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24179" y="2038180"/>
            <a:ext cx="57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3319" y="4262920"/>
            <a:ext cx="5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ый треугольник 20"/>
          <p:cNvSpPr/>
          <p:nvPr/>
        </p:nvSpPr>
        <p:spPr>
          <a:xfrm>
            <a:off x="8300183" y="1391555"/>
            <a:ext cx="2552701" cy="3217025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27744" y="114917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89152" y="4447435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11564" y="450700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8251693" y="4286924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592515" y="4286924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362530" y="1806806"/>
            <a:ext cx="5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14217" y="4173375"/>
            <a:ext cx="5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24" name="Прямая соединительная линия 1023"/>
          <p:cNvCxnSpPr/>
          <p:nvPr/>
        </p:nvCxnSpPr>
        <p:spPr>
          <a:xfrm flipH="1">
            <a:off x="9580698" y="4496050"/>
            <a:ext cx="1" cy="225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2" name="Прямая соединительная линия 1031"/>
          <p:cNvCxnSpPr/>
          <p:nvPr/>
        </p:nvCxnSpPr>
        <p:spPr>
          <a:xfrm>
            <a:off x="8185191" y="3000067"/>
            <a:ext cx="34920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348336"/>
              </p:ext>
            </p:extLst>
          </p:nvPr>
        </p:nvGraphicFramePr>
        <p:xfrm>
          <a:off x="4887784" y="94888"/>
          <a:ext cx="6875848" cy="918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264"/>
                <a:gridCol w="982264"/>
                <a:gridCol w="982264"/>
                <a:gridCol w="982264"/>
                <a:gridCol w="982264"/>
                <a:gridCol w="982264"/>
                <a:gridCol w="982264"/>
              </a:tblGrid>
              <a:tr h="40035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87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70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1" grpId="0"/>
      <p:bldP spid="2" grpId="0"/>
      <p:bldP spid="12" grpId="0" animBg="1"/>
      <p:bldP spid="13" grpId="0"/>
      <p:bldP spid="14" grpId="0"/>
      <p:bldP spid="15" grpId="0"/>
      <p:bldP spid="18" grpId="0"/>
      <p:bldP spid="19" grpId="0"/>
      <p:bldP spid="21" grpId="0" animBg="1"/>
      <p:bldP spid="22" grpId="0"/>
      <p:bldP spid="23" grpId="0"/>
      <p:bldP spid="24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5"/>
          <p:cNvSpPr>
            <a:spLocks/>
          </p:cNvSpPr>
          <p:nvPr/>
        </p:nvSpPr>
        <p:spPr bwMode="auto">
          <a:xfrm rot="19835479">
            <a:off x="2144424" y="501112"/>
            <a:ext cx="5472112" cy="3887787"/>
          </a:xfrm>
          <a:custGeom>
            <a:avLst/>
            <a:gdLst>
              <a:gd name="T0" fmla="*/ 45 w 3447"/>
              <a:gd name="T1" fmla="*/ 1270 h 2449"/>
              <a:gd name="T2" fmla="*/ 3447 w 3447"/>
              <a:gd name="T3" fmla="*/ 1270 h 2449"/>
              <a:gd name="T4" fmla="*/ 3447 w 3447"/>
              <a:gd name="T5" fmla="*/ 2449 h 2449"/>
              <a:gd name="T6" fmla="*/ 0 w 3447"/>
              <a:gd name="T7" fmla="*/ 0 h 2449"/>
              <a:gd name="T8" fmla="*/ 0 w 3447"/>
              <a:gd name="T9" fmla="*/ 1270 h 2449"/>
              <a:gd name="T10" fmla="*/ 136 w 3447"/>
              <a:gd name="T11" fmla="*/ 1270 h 2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47" h="2449">
                <a:moveTo>
                  <a:pt x="45" y="1270"/>
                </a:moveTo>
                <a:lnTo>
                  <a:pt x="3447" y="1270"/>
                </a:lnTo>
                <a:lnTo>
                  <a:pt x="3447" y="2449"/>
                </a:lnTo>
                <a:lnTo>
                  <a:pt x="0" y="0"/>
                </a:lnTo>
                <a:lnTo>
                  <a:pt x="0" y="1270"/>
                </a:lnTo>
                <a:lnTo>
                  <a:pt x="136" y="127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2700000" scaled="1"/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1979613" y="3933825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547813" y="1557338"/>
            <a:ext cx="455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7092950" y="550169"/>
            <a:ext cx="477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7740650" y="2924175"/>
            <a:ext cx="477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37"/>
          <p:cNvSpPr>
            <a:spLocks/>
          </p:cNvSpPr>
          <p:nvPr/>
        </p:nvSpPr>
        <p:spPr bwMode="auto">
          <a:xfrm rot="19835479">
            <a:off x="7145271" y="1223000"/>
            <a:ext cx="288925" cy="288925"/>
          </a:xfrm>
          <a:custGeom>
            <a:avLst/>
            <a:gdLst>
              <a:gd name="T0" fmla="*/ 0 w 182"/>
              <a:gd name="T1" fmla="*/ 0 h 182"/>
              <a:gd name="T2" fmla="*/ 0 w 182"/>
              <a:gd name="T3" fmla="*/ 182 h 182"/>
              <a:gd name="T4" fmla="*/ 182 w 182"/>
              <a:gd name="T5" fmla="*/ 182 h 182"/>
              <a:gd name="T6" fmla="*/ 182 w 182"/>
              <a:gd name="T7" fmla="*/ 0 h 182"/>
              <a:gd name="T8" fmla="*/ 0 w 182"/>
              <a:gd name="T9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" h="182">
                <a:moveTo>
                  <a:pt x="0" y="0"/>
                </a:moveTo>
                <a:lnTo>
                  <a:pt x="0" y="182"/>
                </a:lnTo>
                <a:lnTo>
                  <a:pt x="182" y="182"/>
                </a:lnTo>
                <a:lnTo>
                  <a:pt x="18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39"/>
          <p:cNvSpPr>
            <a:spLocks noChangeShapeType="1"/>
          </p:cNvSpPr>
          <p:nvPr/>
        </p:nvSpPr>
        <p:spPr bwMode="auto">
          <a:xfrm rot="5400000" flipV="1">
            <a:off x="3383923" y="3209901"/>
            <a:ext cx="320253" cy="26717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40"/>
          <p:cNvSpPr>
            <a:spLocks noChangeShapeType="1"/>
          </p:cNvSpPr>
          <p:nvPr/>
        </p:nvSpPr>
        <p:spPr bwMode="auto">
          <a:xfrm rot="5400000" flipV="1">
            <a:off x="6086847" y="1669527"/>
            <a:ext cx="308617" cy="20793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4643438" y="1989138"/>
            <a:ext cx="500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7623" y="62821"/>
            <a:ext cx="97604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равны </a:t>
            </a:r>
            <a:r>
              <a:rPr lang="el-GR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en-US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l-GR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7"/>
          <p:cNvSpPr>
            <a:spLocks/>
          </p:cNvSpPr>
          <p:nvPr/>
        </p:nvSpPr>
        <p:spPr bwMode="auto">
          <a:xfrm rot="19835479">
            <a:off x="2477631" y="3520348"/>
            <a:ext cx="288925" cy="288925"/>
          </a:xfrm>
          <a:custGeom>
            <a:avLst/>
            <a:gdLst>
              <a:gd name="T0" fmla="*/ 0 w 182"/>
              <a:gd name="T1" fmla="*/ 0 h 182"/>
              <a:gd name="T2" fmla="*/ 0 w 182"/>
              <a:gd name="T3" fmla="*/ 182 h 182"/>
              <a:gd name="T4" fmla="*/ 182 w 182"/>
              <a:gd name="T5" fmla="*/ 182 h 182"/>
              <a:gd name="T6" fmla="*/ 182 w 182"/>
              <a:gd name="T7" fmla="*/ 0 h 182"/>
              <a:gd name="T8" fmla="*/ 0 w 182"/>
              <a:gd name="T9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" h="182">
                <a:moveTo>
                  <a:pt x="0" y="0"/>
                </a:moveTo>
                <a:lnTo>
                  <a:pt x="0" y="182"/>
                </a:lnTo>
                <a:lnTo>
                  <a:pt x="182" y="182"/>
                </a:lnTo>
                <a:lnTo>
                  <a:pt x="18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979" y="2119433"/>
            <a:ext cx="347502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/>
        </p:nvSpPr>
        <p:spPr bwMode="auto">
          <a:xfrm>
            <a:off x="2464449" y="1666918"/>
            <a:ext cx="2104229" cy="2735262"/>
          </a:xfrm>
          <a:custGeom>
            <a:avLst/>
            <a:gdLst>
              <a:gd name="T0" fmla="*/ 1270 w 1270"/>
              <a:gd name="T1" fmla="*/ 1723 h 1723"/>
              <a:gd name="T2" fmla="*/ 0 w 1270"/>
              <a:gd name="T3" fmla="*/ 1723 h 1723"/>
              <a:gd name="T4" fmla="*/ 0 w 1270"/>
              <a:gd name="T5" fmla="*/ 0 h 1723"/>
              <a:gd name="T6" fmla="*/ 1251 w 1270"/>
              <a:gd name="T7" fmla="*/ 1718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70" h="1723">
                <a:moveTo>
                  <a:pt x="1270" y="1723"/>
                </a:moveTo>
                <a:lnTo>
                  <a:pt x="0" y="1723"/>
                </a:lnTo>
                <a:lnTo>
                  <a:pt x="0" y="0"/>
                </a:lnTo>
                <a:lnTo>
                  <a:pt x="1251" y="1718"/>
                </a:ln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2">
                  <a:alpha val="69000"/>
                </a:schemeClr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783293" y="946192"/>
            <a:ext cx="1656" cy="3455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4585773" y="4360905"/>
            <a:ext cx="3395662" cy="1633538"/>
          </a:xfrm>
          <a:custGeom>
            <a:avLst/>
            <a:gdLst>
              <a:gd name="T0" fmla="*/ 0 w 2139"/>
              <a:gd name="T1" fmla="*/ 21 h 1029"/>
              <a:gd name="T2" fmla="*/ 772 w 2139"/>
              <a:gd name="T3" fmla="*/ 1029 h 1029"/>
              <a:gd name="T4" fmla="*/ 2139 w 2139"/>
              <a:gd name="T5" fmla="*/ 0 h 1029"/>
              <a:gd name="T6" fmla="*/ 800 w 2139"/>
              <a:gd name="T7" fmla="*/ 17 h 1029"/>
              <a:gd name="T8" fmla="*/ 8 w 2139"/>
              <a:gd name="T9" fmla="*/ 31 h 1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9" h="1029">
                <a:moveTo>
                  <a:pt x="0" y="21"/>
                </a:moveTo>
                <a:lnTo>
                  <a:pt x="772" y="1029"/>
                </a:lnTo>
                <a:lnTo>
                  <a:pt x="2139" y="0"/>
                </a:lnTo>
                <a:lnTo>
                  <a:pt x="800" y="17"/>
                </a:lnTo>
                <a:lnTo>
                  <a:pt x="8" y="31"/>
                </a:ln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D7D200">
                  <a:alpha val="46001"/>
                </a:srgbClr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4118261" y="4340268"/>
            <a:ext cx="4493441" cy="63500"/>
          </a:xfrm>
          <a:custGeom>
            <a:avLst/>
            <a:gdLst>
              <a:gd name="T0" fmla="*/ 0 w 2712"/>
              <a:gd name="T1" fmla="*/ 40 h 40"/>
              <a:gd name="T2" fmla="*/ 2712 w 2712"/>
              <a:gd name="T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712" h="40">
                <a:moveTo>
                  <a:pt x="0" y="40"/>
                </a:moveTo>
                <a:lnTo>
                  <a:pt x="2712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c 12"/>
          <p:cNvSpPr>
            <a:spLocks/>
          </p:cNvSpPr>
          <p:nvPr/>
        </p:nvSpPr>
        <p:spPr bwMode="auto">
          <a:xfrm>
            <a:off x="2715201" y="1090655"/>
            <a:ext cx="450670" cy="11525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c 13"/>
          <p:cNvSpPr>
            <a:spLocks/>
          </p:cNvSpPr>
          <p:nvPr/>
        </p:nvSpPr>
        <p:spPr bwMode="auto">
          <a:xfrm rot="2895941" flipV="1">
            <a:off x="7825861" y="3970380"/>
            <a:ext cx="431800" cy="11525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202365" y="3827505"/>
            <a:ext cx="5139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053845" y="1235118"/>
            <a:ext cx="540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4080948" y="4475205"/>
            <a:ext cx="5437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7957757" y="3683043"/>
            <a:ext cx="540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6098660" y="5843630"/>
            <a:ext cx="5180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3078143" y="1235118"/>
            <a:ext cx="4336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8041760" y="4618080"/>
            <a:ext cx="4154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3649926" y="4156611"/>
            <a:ext cx="9769" cy="4614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H="1">
            <a:off x="4920291" y="4868562"/>
            <a:ext cx="338471" cy="3091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reeform 42"/>
          <p:cNvSpPr>
            <a:spLocks/>
          </p:cNvSpPr>
          <p:nvPr/>
        </p:nvSpPr>
        <p:spPr bwMode="auto">
          <a:xfrm>
            <a:off x="2738067" y="4110080"/>
            <a:ext cx="299893" cy="287338"/>
          </a:xfrm>
          <a:custGeom>
            <a:avLst/>
            <a:gdLst>
              <a:gd name="T0" fmla="*/ 0 w 181"/>
              <a:gd name="T1" fmla="*/ 181 h 181"/>
              <a:gd name="T2" fmla="*/ 0 w 181"/>
              <a:gd name="T3" fmla="*/ 0 h 181"/>
              <a:gd name="T4" fmla="*/ 181 w 181"/>
              <a:gd name="T5" fmla="*/ 0 h 181"/>
              <a:gd name="T6" fmla="*/ 181 w 181"/>
              <a:gd name="T7" fmla="*/ 181 h 181"/>
              <a:gd name="T8" fmla="*/ 0 w 181"/>
              <a:gd name="T9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81">
                <a:moveTo>
                  <a:pt x="0" y="181"/>
                </a:moveTo>
                <a:lnTo>
                  <a:pt x="0" y="0"/>
                </a:lnTo>
                <a:lnTo>
                  <a:pt x="181" y="0"/>
                </a:lnTo>
                <a:lnTo>
                  <a:pt x="181" y="181"/>
                </a:lnTo>
                <a:lnTo>
                  <a:pt x="0" y="181"/>
                </a:lnTo>
                <a:close/>
              </a:path>
            </a:pathLst>
          </a:custGeom>
          <a:solidFill>
            <a:srgbClr val="FDB1D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43"/>
          <p:cNvSpPr>
            <a:spLocks/>
          </p:cNvSpPr>
          <p:nvPr/>
        </p:nvSpPr>
        <p:spPr bwMode="auto">
          <a:xfrm rot="3140558">
            <a:off x="5695435" y="5643605"/>
            <a:ext cx="287338" cy="287338"/>
          </a:xfrm>
          <a:custGeom>
            <a:avLst/>
            <a:gdLst>
              <a:gd name="T0" fmla="*/ 0 w 181"/>
              <a:gd name="T1" fmla="*/ 181 h 181"/>
              <a:gd name="T2" fmla="*/ 0 w 181"/>
              <a:gd name="T3" fmla="*/ 0 h 181"/>
              <a:gd name="T4" fmla="*/ 181 w 181"/>
              <a:gd name="T5" fmla="*/ 0 h 181"/>
              <a:gd name="T6" fmla="*/ 181 w 181"/>
              <a:gd name="T7" fmla="*/ 181 h 181"/>
              <a:gd name="T8" fmla="*/ 0 w 181"/>
              <a:gd name="T9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81">
                <a:moveTo>
                  <a:pt x="0" y="181"/>
                </a:moveTo>
                <a:lnTo>
                  <a:pt x="0" y="0"/>
                </a:lnTo>
                <a:lnTo>
                  <a:pt x="181" y="0"/>
                </a:lnTo>
                <a:lnTo>
                  <a:pt x="181" y="181"/>
                </a:lnTo>
                <a:lnTo>
                  <a:pt x="0" y="181"/>
                </a:lnTo>
                <a:close/>
              </a:path>
            </a:pathLst>
          </a:custGeom>
          <a:solidFill>
            <a:schemeClr val="folHlink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99665" y="388968"/>
            <a:ext cx="8904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признаку равны </a:t>
            </a:r>
            <a:r>
              <a:rPr lang="el-GR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en-US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l-GR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15512" y="1600401"/>
            <a:ext cx="3227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катету и противолежащему острому углу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4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0692" y="1524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44" y="2141967"/>
            <a:ext cx="9257029" cy="47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1624" y="109167"/>
            <a:ext cx="1101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пары равных прямоугольных треугольников по: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1923" y="563672"/>
            <a:ext cx="85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и 9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1626" y="955172"/>
            <a:ext cx="2911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 гипотенузе и катету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9226" y="955172"/>
            <a:ext cx="85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и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1625" y="1311480"/>
            <a:ext cx="5534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 катету и противолежащему острому углу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4757" y="611124"/>
            <a:ext cx="36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 гипотенузе и острому углу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5327" y="604510"/>
            <a:ext cx="85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6421" y="1321672"/>
            <a:ext cx="137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и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3209" y="1667790"/>
            <a:ext cx="85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и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1624" y="1717408"/>
            <a:ext cx="606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 катету и прилежащему острому углу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1624" y="592168"/>
            <a:ext cx="1958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-двум катетам </a:t>
            </a:r>
          </a:p>
        </p:txBody>
      </p:sp>
    </p:spTree>
    <p:extLst>
      <p:ext uri="{BB962C8B-B14F-4D97-AF65-F5344CB8AC3E}">
        <p14:creationId xmlns:p14="http://schemas.microsoft.com/office/powerpoint/2010/main" val="14888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871384"/>
              </p:ext>
            </p:extLst>
          </p:nvPr>
        </p:nvGraphicFramePr>
        <p:xfrm>
          <a:off x="53030" y="89561"/>
          <a:ext cx="11969578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654"/>
                <a:gridCol w="11357924"/>
              </a:tblGrid>
              <a:tr h="40855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Выберите номера верных утверждений:</a:t>
                      </a:r>
                      <a:endParaRPr lang="ru-RU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 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67264" y="560343"/>
            <a:ext cx="10107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400" b="1" dirty="0">
                <a:solidFill>
                  <a:srgbClr val="424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Прямоугольные треугольники равны, если равны их гипотенузы.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7263" y="1022008"/>
            <a:ext cx="10722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400" b="1" dirty="0">
                <a:solidFill>
                  <a:srgbClr val="424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сумма двух углов треугольника равна 90 градусов, то треугольник прямоугольный.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263" y="1826568"/>
            <a:ext cx="111221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гипотенуза и острый угол одного прямоугольного треугольника соответственно равны гипотенузе и острому углу другого прямоугольного треугольника, то такие прямоугольные треугольники равны.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7262" y="2996581"/>
            <a:ext cx="10816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один из острых углов прямоугольного треугольника равен 63</a:t>
            </a:r>
            <a:r>
              <a:rPr lang="ru-RU" sz="2400" b="1" baseline="30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второй острый угол равен 37</a:t>
            </a:r>
            <a:r>
              <a:rPr lang="ru-RU" sz="2400" b="1" baseline="30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7262" y="3921139"/>
            <a:ext cx="710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углов прямоугольного треугольника равна 90</a:t>
            </a:r>
            <a:r>
              <a:rPr lang="ru-RU" sz="2200" b="1" baseline="30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7262" y="4361876"/>
            <a:ext cx="10602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Гипотенуза - это сторона треугольника, лежащая напротив прямого угла.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7261" y="4802613"/>
            <a:ext cx="11244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один из острых углов прямоугольного треугольника равен 45</a:t>
            </a:r>
            <a:r>
              <a:rPr lang="ru-RU" sz="2000" b="1" baseline="30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этот треугольник  равнобедренный.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7261" y="5629758"/>
            <a:ext cx="11524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катет и острый угол одного прямоугольного треугольника соответственно равны катету и острому углу другого прямоугольного треугольника, то такие прямоугольные треугольники равны.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-16475" y="2288695"/>
            <a:ext cx="68373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-16475" y="4690025"/>
            <a:ext cx="68373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-16475" y="5217246"/>
            <a:ext cx="68373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-16475" y="5999841"/>
            <a:ext cx="68373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7484" y="100929"/>
            <a:ext cx="11017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551" y="1056157"/>
            <a:ext cx="1036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всех – изучить п. 35, выучить формулировки теорем наизусть.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Задания по выбору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1в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- №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267, 269</a:t>
            </a: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2в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- №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273, 274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083" y="30927"/>
            <a:ext cx="432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Устные упражнения: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1576089" y="1385026"/>
            <a:ext cx="2277688" cy="3217025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2140" y="114842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3777" y="437699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8642" y="448952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576089" y="4286167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16911" y="4286167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85096" y="4084121"/>
            <a:ext cx="71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7578" y="2495805"/>
            <a:ext cx="5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5278297" y="3100321"/>
            <a:ext cx="2277688" cy="3217025"/>
          </a:xfrm>
          <a:prstGeom prst="rt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8691" y="2863716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0328" y="6092286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2511" y="622153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242640" y="6001462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583462" y="6001462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41336" y="3746220"/>
            <a:ext cx="68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ый треугольник 20"/>
          <p:cNvSpPr/>
          <p:nvPr/>
        </p:nvSpPr>
        <p:spPr>
          <a:xfrm>
            <a:off x="8917216" y="1491808"/>
            <a:ext cx="2552701" cy="3217025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44777" y="124943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06185" y="454768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28597" y="4607254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8868726" y="4387177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209548" y="4387177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979563" y="1907059"/>
            <a:ext cx="5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96864" y="4325890"/>
            <a:ext cx="5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1251" y="2347016"/>
            <a:ext cx="60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67261" y="4571326"/>
            <a:ext cx="60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61915" y="4349606"/>
            <a:ext cx="5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92950" y="2578995"/>
            <a:ext cx="60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193566" y="2797639"/>
            <a:ext cx="60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12148"/>
              </p:ext>
            </p:extLst>
          </p:nvPr>
        </p:nvGraphicFramePr>
        <p:xfrm>
          <a:off x="4887784" y="85545"/>
          <a:ext cx="6875848" cy="918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264"/>
                <a:gridCol w="982264"/>
                <a:gridCol w="982264"/>
                <a:gridCol w="982264"/>
                <a:gridCol w="982264"/>
                <a:gridCol w="982264"/>
                <a:gridCol w="982264"/>
              </a:tblGrid>
              <a:tr h="40035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45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47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18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17,6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26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30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8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</a:tr>
              <a:tr h="33887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+mj-lt"/>
                        </a:rPr>
                        <a:t>и</a:t>
                      </a:r>
                      <a:endParaRPr lang="ru-RU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+mj-lt"/>
                        </a:rPr>
                        <a:t>п</a:t>
                      </a:r>
                      <a:endParaRPr lang="ru-RU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+mj-lt"/>
                        </a:rPr>
                        <a:t>н</a:t>
                      </a:r>
                      <a:endParaRPr lang="ru-RU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+mj-lt"/>
                        </a:rPr>
                        <a:t>к</a:t>
                      </a:r>
                      <a:endParaRPr lang="ru-RU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+mj-lt"/>
                        </a:rPr>
                        <a:t>р</a:t>
                      </a:r>
                      <a:endParaRPr lang="ru-RU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+mj-lt"/>
                        </a:rPr>
                        <a:t>а</a:t>
                      </a:r>
                      <a:endParaRPr lang="ru-RU" sz="2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+mj-lt"/>
                        </a:rPr>
                        <a:t>з</a:t>
                      </a:r>
                      <a:endParaRPr lang="ru-RU" sz="28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161642"/>
              </p:ext>
            </p:extLst>
          </p:nvPr>
        </p:nvGraphicFramePr>
        <p:xfrm>
          <a:off x="4887784" y="94888"/>
          <a:ext cx="6875848" cy="918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264"/>
                <a:gridCol w="982264"/>
                <a:gridCol w="982264"/>
                <a:gridCol w="982264"/>
                <a:gridCol w="982264"/>
                <a:gridCol w="982264"/>
                <a:gridCol w="982264"/>
              </a:tblGrid>
              <a:tr h="40035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17,6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8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8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1" grpId="0"/>
      <p:bldP spid="2" grpId="0"/>
      <p:bldP spid="12" grpId="0" animBg="1"/>
      <p:bldP spid="13" grpId="0"/>
      <p:bldP spid="14" grpId="0"/>
      <p:bldP spid="15" grpId="0"/>
      <p:bldP spid="18" grpId="0"/>
      <p:bldP spid="21" grpId="0" animBg="1"/>
      <p:bldP spid="22" grpId="0"/>
      <p:bldP spid="23" grpId="0"/>
      <p:bldP spid="24" grpId="0"/>
      <p:bldP spid="29" grpId="0"/>
      <p:bldP spid="30" grpId="0"/>
      <p:bldP spid="20" grpId="0"/>
      <p:bldP spid="33" grpId="0"/>
      <p:bldP spid="34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751" y="-87384"/>
            <a:ext cx="3660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7527" y="839585"/>
            <a:ext cx="114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261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>
            <a:off x="1421476" y="1537855"/>
            <a:ext cx="2277688" cy="3217025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7527" y="130125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9164" y="452982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029" y="464235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421476" y="4438996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62298" y="4438996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9289" y="4208163"/>
            <a:ext cx="79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8897" y="1778066"/>
            <a:ext cx="3092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АВ+СВ=26,4 см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АВ-?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0798" y="1476266"/>
            <a:ext cx="114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265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6741622" y="1765115"/>
            <a:ext cx="3183774" cy="31282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21287" y="131458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0677" y="488706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25396" y="475488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539644" y="3225338"/>
            <a:ext cx="157941" cy="2078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9085811" y="3233651"/>
            <a:ext cx="191193" cy="1911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6" idx="0"/>
            <a:endCxn id="16" idx="3"/>
          </p:cNvCxnSpPr>
          <p:nvPr/>
        </p:nvCxnSpPr>
        <p:spPr>
          <a:xfrm>
            <a:off x="8333509" y="1765115"/>
            <a:ext cx="0" cy="31282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154784" y="488706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9564" y="5522605"/>
            <a:ext cx="3092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АН=7,6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АВ=15,2 см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Углы А,В,С -?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619392"/>
              </p:ext>
            </p:extLst>
          </p:nvPr>
        </p:nvGraphicFramePr>
        <p:xfrm>
          <a:off x="4709060" y="98001"/>
          <a:ext cx="687584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264"/>
                <a:gridCol w="982264"/>
                <a:gridCol w="982264"/>
                <a:gridCol w="982264"/>
                <a:gridCol w="982264"/>
                <a:gridCol w="982264"/>
                <a:gridCol w="982264"/>
              </a:tblGrid>
              <a:tr h="3342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17,6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8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</a:t>
                      </a:r>
                      <a:endParaRPr lang="ru-RU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0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/>
      <p:bldP spid="19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70" y="258430"/>
            <a:ext cx="2287919" cy="3185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533" t="21203" r="29795" b="11038"/>
          <a:stretch/>
        </p:blipFill>
        <p:spPr>
          <a:xfrm>
            <a:off x="2944154" y="189527"/>
            <a:ext cx="4285223" cy="3185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0492" t="21203" r="32254" b="11257"/>
          <a:stretch/>
        </p:blipFill>
        <p:spPr>
          <a:xfrm>
            <a:off x="250787" y="3461020"/>
            <a:ext cx="3283245" cy="3348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3565" t="34535" r="37172" b="32241"/>
          <a:stretch/>
        </p:blipFill>
        <p:spPr>
          <a:xfrm>
            <a:off x="7531715" y="854867"/>
            <a:ext cx="4073187" cy="2520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0123" t="13552" r="31517" b="9945"/>
          <a:stretch/>
        </p:blipFill>
        <p:spPr>
          <a:xfrm>
            <a:off x="3924528" y="3443840"/>
            <a:ext cx="3000049" cy="3365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0820" t="21858" r="35943" b="6886"/>
          <a:stretch/>
        </p:blipFill>
        <p:spPr>
          <a:xfrm>
            <a:off x="9614305" y="3213876"/>
            <a:ext cx="2112699" cy="36441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42787" t="23388" r="25368" b="19344"/>
          <a:stretch/>
        </p:blipFill>
        <p:spPr>
          <a:xfrm>
            <a:off x="6962327" y="4010617"/>
            <a:ext cx="2651978" cy="26826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34032" y="137041"/>
            <a:ext cx="8798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по теме «Мир треугольников»</a:t>
            </a:r>
          </a:p>
        </p:txBody>
      </p:sp>
    </p:spTree>
    <p:extLst>
      <p:ext uri="{BB962C8B-B14F-4D97-AF65-F5344CB8AC3E}">
        <p14:creationId xmlns:p14="http://schemas.microsoft.com/office/powerpoint/2010/main" val="7571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Задача 1"/>
          <p:cNvSpPr>
            <a:spLocks noChangeAspect="1" noChangeArrowheads="1"/>
          </p:cNvSpPr>
          <p:nvPr/>
        </p:nvSpPr>
        <p:spPr bwMode="auto">
          <a:xfrm>
            <a:off x="1160591" y="3172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8" descr="Задача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8682" y="127387"/>
            <a:ext cx="524081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оформления класса на Новый Год ученикам надо сделать гирлянду из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разноцветных треугольников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Подскажите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школьникам, как из прямоугольного листа бумаги вырезать равнобедренные треугольники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28800" y="552281"/>
            <a:ext cx="3459892" cy="472028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2991" y="160338"/>
            <a:ext cx="35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8330" y="271478"/>
            <a:ext cx="35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8692" y="5093631"/>
            <a:ext cx="35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2172" y="5010952"/>
            <a:ext cx="35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>
            <a:endCxn id="9" idx="2"/>
          </p:cNvCxnSpPr>
          <p:nvPr/>
        </p:nvCxnSpPr>
        <p:spPr>
          <a:xfrm>
            <a:off x="1828800" y="552281"/>
            <a:ext cx="1729946" cy="472028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11" idx="1"/>
            <a:endCxn id="9" idx="2"/>
          </p:cNvCxnSpPr>
          <p:nvPr/>
        </p:nvCxnSpPr>
        <p:spPr>
          <a:xfrm flipH="1">
            <a:off x="3558746" y="533088"/>
            <a:ext cx="1709584" cy="473947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28753" y="5167264"/>
            <a:ext cx="35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719188" y="2912421"/>
            <a:ext cx="290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176571" y="2894587"/>
            <a:ext cx="290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374275" y="5106699"/>
            <a:ext cx="4119" cy="27184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483887" y="5106699"/>
            <a:ext cx="4119" cy="27184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274967" y="5136430"/>
            <a:ext cx="4119" cy="27184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388698" y="5148579"/>
            <a:ext cx="4119" cy="27184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38228" y="2603503"/>
            <a:ext cx="20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39456" y="2834335"/>
            <a:ext cx="20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3870" y="255373"/>
            <a:ext cx="327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9448" y="255373"/>
            <a:ext cx="729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равенства прямоугольных треугольников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3870" y="3707027"/>
            <a:ext cx="327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448" y="3804281"/>
            <a:ext cx="72987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признаки равенства прямоугольных треугольников и научиться применять их при решении задач.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avatars.mds.yandex.net/i?id=075ae3dd7c6edae30f5b5898e530ae08cb3dd331-510525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76935" y="1672525"/>
            <a:ext cx="2444457" cy="162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8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4808" y="123249"/>
            <a:ext cx="80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равенства треугольников: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9461" y="735985"/>
            <a:ext cx="6151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двум сторонам и углу между ними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2" t="10788" r="1121" b="64121"/>
          <a:stretch/>
        </p:blipFill>
        <p:spPr>
          <a:xfrm>
            <a:off x="6222076" y="1197650"/>
            <a:ext cx="4360025" cy="1289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461" y="2971420"/>
            <a:ext cx="693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стороне и двум прилежащим к ней углам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2" t="41213" r="837" b="34728"/>
          <a:stretch/>
        </p:blipFill>
        <p:spPr>
          <a:xfrm>
            <a:off x="6658495" y="3408390"/>
            <a:ext cx="4997688" cy="1391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461" y="4876341"/>
            <a:ext cx="693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трём сторонам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7" t="72485" r="1667" b="4606"/>
          <a:stretch/>
        </p:blipFill>
        <p:spPr>
          <a:xfrm>
            <a:off x="4053323" y="5214793"/>
            <a:ext cx="5104016" cy="13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>
            <a:off x="1546166" y="1862051"/>
            <a:ext cx="2286000" cy="40815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ый треугольник 2"/>
          <p:cNvSpPr/>
          <p:nvPr/>
        </p:nvSpPr>
        <p:spPr>
          <a:xfrm>
            <a:off x="5597235" y="1862051"/>
            <a:ext cx="2286000" cy="4081549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546166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886988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597235" y="5591695"/>
            <a:ext cx="34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924203" y="5591695"/>
            <a:ext cx="0" cy="31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80653" y="1631218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2166" y="5815061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8719" y="590757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3889" y="1587730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3235" y="5712767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9788" y="5870709"/>
            <a:ext cx="35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653" y="85489"/>
            <a:ext cx="10515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доказать равенство прямоугольных треугольников, используя известные нам признаки?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8710" y="1169552"/>
            <a:ext cx="4785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равных элементов в прямоугольных треугольниках уже есть?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77516" y="2919695"/>
            <a:ext cx="45322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равных элементов надо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знать, чтобы доказать равенство прямоугольных треугольников?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</TotalTime>
  <Words>795</Words>
  <Application>Microsoft Office PowerPoint</Application>
  <PresentationFormat>Широкоэкранный</PresentationFormat>
  <Paragraphs>283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PC</cp:lastModifiedBy>
  <cp:revision>39</cp:revision>
  <dcterms:created xsi:type="dcterms:W3CDTF">2023-10-31T06:40:55Z</dcterms:created>
  <dcterms:modified xsi:type="dcterms:W3CDTF">2023-11-06T08:36:21Z</dcterms:modified>
</cp:coreProperties>
</file>