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70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dmin" initials="A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4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15.12.2023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15.12.2023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15.12.2023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15.12.2023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15.12.2023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15.12.2023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15.12.2023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15.12.2023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15.12.2023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15.12.2023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15.12.2023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15.12.2023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13" Type="http://schemas.openxmlformats.org/officeDocument/2006/relationships/slide" Target="slide14.xml"/><Relationship Id="rId3" Type="http://schemas.openxmlformats.org/officeDocument/2006/relationships/slide" Target="slide4.xml"/><Relationship Id="rId7" Type="http://schemas.openxmlformats.org/officeDocument/2006/relationships/slide" Target="slide8.xml"/><Relationship Id="rId12" Type="http://schemas.openxmlformats.org/officeDocument/2006/relationships/slide" Target="slide13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6" Type="http://schemas.openxmlformats.org/officeDocument/2006/relationships/slide" Target="slide7.xml"/><Relationship Id="rId11" Type="http://schemas.openxmlformats.org/officeDocument/2006/relationships/slide" Target="slide12.xml"/><Relationship Id="rId5" Type="http://schemas.openxmlformats.org/officeDocument/2006/relationships/slide" Target="slide6.xml"/><Relationship Id="rId10" Type="http://schemas.openxmlformats.org/officeDocument/2006/relationships/slide" Target="slide11.xml"/><Relationship Id="rId4" Type="http://schemas.openxmlformats.org/officeDocument/2006/relationships/slide" Target="slide5.xml"/><Relationship Id="rId9" Type="http://schemas.openxmlformats.org/officeDocument/2006/relationships/slide" Target="slide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1196752"/>
            <a:ext cx="7772400" cy="3744416"/>
          </a:xfrm>
        </p:spPr>
        <p:txBody>
          <a:bodyPr>
            <a:noAutofit/>
          </a:bodyPr>
          <a:lstStyle/>
          <a:p>
            <a:r>
              <a:rPr lang="ru-RU" sz="6000" b="1" i="1" dirty="0" smtClean="0"/>
              <a:t/>
            </a:r>
            <a:br>
              <a:rPr lang="ru-RU" sz="6000" b="1" i="1" dirty="0" smtClean="0"/>
            </a:br>
            <a:r>
              <a:rPr lang="ru-RU" sz="6000" b="1" i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Множественное число существительных</a:t>
            </a:r>
            <a:br>
              <a:rPr lang="ru-RU" sz="6000" b="1" i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</a:br>
            <a:r>
              <a:rPr lang="ru-RU" sz="2400" i="1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(упражнения)</a:t>
            </a:r>
            <a:r>
              <a:rPr lang="ru-RU" sz="6000" b="1" i="1" dirty="0" smtClean="0"/>
              <a:t/>
            </a:r>
            <a:br>
              <a:rPr lang="ru-RU" sz="6000" b="1" i="1" dirty="0" smtClean="0"/>
            </a:br>
            <a:endParaRPr lang="ru-RU" sz="6000" b="1" i="1" dirty="0"/>
          </a:p>
        </p:txBody>
      </p:sp>
    </p:spTree>
    <p:extLst>
      <p:ext uri="{BB962C8B-B14F-4D97-AF65-F5344CB8AC3E}">
        <p14:creationId xmlns:p14="http://schemas.microsoft.com/office/powerpoint/2010/main" val="1945507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844824"/>
            <a:ext cx="8640959" cy="460851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4000" dirty="0" smtClean="0">
                <a:solidFill>
                  <a:schemeClr val="tx1"/>
                </a:solidFill>
                <a:cs typeface="Times New Roman" pitchFamily="18" charset="0"/>
              </a:rPr>
              <a:t>Белые зубы, 4 помидора, забавные дети, сильные мужчины, большие ступни, серые мышки, 3 овечки, красивые женщины, голубые джинсы, 5 коробок, интересные рассказы, 10 картофелин,  черно-белые копии, старые книги, розовый пенал.</a:t>
            </a:r>
            <a:endParaRPr lang="ru-RU" sz="4000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Переведите с русского языка </a:t>
            </a:r>
            <a:br>
              <a:rPr lang="ru-RU" sz="4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на английский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194" name="Picture 2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6021288"/>
            <a:ext cx="633413" cy="53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01409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700808"/>
            <a:ext cx="8640959" cy="4896544"/>
          </a:xfrm>
        </p:spPr>
        <p:txBody>
          <a:bodyPr/>
          <a:lstStyle/>
          <a:p>
            <a:pPr marL="457200" indent="-457200">
              <a:buAutoNum type="arabicPeriod"/>
            </a:pPr>
            <a:r>
              <a:rPr lang="en-US" sz="3600" dirty="0" smtClean="0">
                <a:solidFill>
                  <a:schemeClr val="tx1"/>
                </a:solidFill>
                <a:cs typeface="Times New Roman" pitchFamily="18" charset="0"/>
              </a:rPr>
              <a:t>tomatoes, these, red, are.</a:t>
            </a:r>
          </a:p>
          <a:p>
            <a:pPr marL="457200" indent="-457200">
              <a:buAutoNum type="arabicPeriod"/>
            </a:pPr>
            <a:r>
              <a:rPr lang="en-US" sz="3600" dirty="0" smtClean="0">
                <a:solidFill>
                  <a:schemeClr val="tx1"/>
                </a:solidFill>
                <a:cs typeface="Times New Roman" pitchFamily="18" charset="0"/>
              </a:rPr>
              <a:t>can, see, we, white, sheep, three.</a:t>
            </a:r>
          </a:p>
          <a:p>
            <a:pPr marL="457200" indent="-457200">
              <a:buAutoNum type="arabicPeriod"/>
            </a:pPr>
            <a:r>
              <a:rPr lang="en-US" sz="3600" dirty="0" smtClean="0">
                <a:solidFill>
                  <a:schemeClr val="tx1"/>
                </a:solidFill>
                <a:cs typeface="Times New Roman" pitchFamily="18" charset="0"/>
              </a:rPr>
              <a:t>are, old, where, books, your?</a:t>
            </a:r>
          </a:p>
          <a:p>
            <a:pPr marL="457200" indent="-457200">
              <a:buAutoNum type="arabicPeriod"/>
            </a:pPr>
            <a:r>
              <a:rPr lang="en-US" sz="3600" dirty="0" smtClean="0">
                <a:solidFill>
                  <a:schemeClr val="tx1"/>
                </a:solidFill>
                <a:cs typeface="Times New Roman" pitchFamily="18" charset="0"/>
              </a:rPr>
              <a:t>need, I, potatoes, ten, make, dish, to, a</a:t>
            </a:r>
            <a:r>
              <a:rPr lang="ru-RU" sz="3600" dirty="0" smtClean="0">
                <a:solidFill>
                  <a:schemeClr val="tx1"/>
                </a:solidFill>
                <a:cs typeface="Times New Roman" pitchFamily="18" charset="0"/>
              </a:rPr>
              <a:t>.</a:t>
            </a:r>
            <a:endParaRPr lang="en-US" sz="3600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marL="457200" indent="-457200">
              <a:buAutoNum type="arabicPeriod"/>
            </a:pPr>
            <a:r>
              <a:rPr lang="en-US" sz="3600" dirty="0" smtClean="0">
                <a:solidFill>
                  <a:schemeClr val="tx1"/>
                </a:solidFill>
                <a:cs typeface="Times New Roman" pitchFamily="18" charset="0"/>
              </a:rPr>
              <a:t>has, brother, my, white, got, teeth.</a:t>
            </a:r>
          </a:p>
          <a:p>
            <a:pPr marL="457200" indent="-457200">
              <a:buAutoNum type="arabicPeriod"/>
            </a:pPr>
            <a:r>
              <a:rPr lang="en-US" sz="3600" dirty="0" smtClean="0">
                <a:solidFill>
                  <a:schemeClr val="tx1"/>
                </a:solidFill>
                <a:cs typeface="Times New Roman" pitchFamily="18" charset="0"/>
              </a:rPr>
              <a:t>in, are, the, there, many, yard, children.</a:t>
            </a:r>
          </a:p>
          <a:p>
            <a:pPr marL="457200" indent="-457200">
              <a:buAutoNum type="arabicPeriod"/>
            </a:pPr>
            <a:r>
              <a:rPr lang="en-US" sz="3600" dirty="0" smtClean="0">
                <a:solidFill>
                  <a:schemeClr val="tx1"/>
                </a:solidFill>
                <a:cs typeface="Times New Roman" pitchFamily="18" charset="0"/>
              </a:rPr>
              <a:t>like, does, he, fish, not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Составьте предложения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218" name="Picture 2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6021288"/>
            <a:ext cx="633413" cy="53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32276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772816"/>
            <a:ext cx="8640960" cy="4752528"/>
          </a:xfrm>
        </p:spPr>
        <p:txBody>
          <a:bodyPr/>
          <a:lstStyle/>
          <a:p>
            <a:pPr marL="0" indent="0">
              <a:buNone/>
            </a:pPr>
            <a:r>
              <a:rPr lang="ru-RU" sz="3600" dirty="0" smtClean="0">
                <a:solidFill>
                  <a:schemeClr val="bg2">
                    <a:lumMod val="75000"/>
                  </a:schemeClr>
                </a:solidFill>
              </a:rPr>
              <a:t>1</a:t>
            </a:r>
            <a:r>
              <a:rPr lang="en-US" sz="3600" dirty="0" smtClean="0">
                <a:solidFill>
                  <a:schemeClr val="bg2">
                    <a:lumMod val="75000"/>
                  </a:schemeClr>
                </a:solidFill>
              </a:rPr>
              <a:t>.</a:t>
            </a:r>
            <a:r>
              <a:rPr lang="en-US" sz="3600" dirty="0" smtClean="0">
                <a:solidFill>
                  <a:schemeClr val="tx1"/>
                </a:solidFill>
              </a:rPr>
              <a:t>These are grey … (mouse).</a:t>
            </a:r>
          </a:p>
          <a:p>
            <a:pPr marL="0" indent="0">
              <a:buNone/>
            </a:pPr>
            <a:r>
              <a:rPr lang="en-US" sz="3600" dirty="0" smtClean="0">
                <a:solidFill>
                  <a:srgbClr val="00B0F0"/>
                </a:solidFill>
              </a:rPr>
              <a:t>2</a:t>
            </a:r>
            <a:r>
              <a:rPr lang="en-US" sz="36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.</a:t>
            </a:r>
            <a:r>
              <a:rPr lang="en-US" sz="3600" dirty="0" smtClean="0">
                <a:solidFill>
                  <a:schemeClr val="tx1"/>
                </a:solidFill>
              </a:rPr>
              <a:t> I have got white…(tooth).</a:t>
            </a:r>
          </a:p>
          <a:p>
            <a:pPr marL="0" indent="0">
              <a:buNone/>
            </a:pPr>
            <a:r>
              <a:rPr lang="en-US" sz="3600" dirty="0" smtClean="0">
                <a:solidFill>
                  <a:srgbClr val="00B0F0"/>
                </a:solidFill>
              </a:rPr>
              <a:t>3.</a:t>
            </a:r>
            <a:r>
              <a:rPr lang="en-US" sz="3600" dirty="0" smtClean="0">
                <a:solidFill>
                  <a:schemeClr val="tx1"/>
                </a:solidFill>
              </a:rPr>
              <a:t> </a:t>
            </a:r>
            <a:r>
              <a:rPr lang="en-US" sz="3600" dirty="0" smtClean="0">
                <a:solidFill>
                  <a:schemeClr val="tx1"/>
                </a:solidFill>
              </a:rPr>
              <a:t>Does he like… </a:t>
            </a:r>
            <a:r>
              <a:rPr lang="en-US" sz="3600" dirty="0" smtClean="0">
                <a:solidFill>
                  <a:schemeClr val="tx1"/>
                </a:solidFill>
              </a:rPr>
              <a:t>(fish</a:t>
            </a:r>
            <a:r>
              <a:rPr lang="en-US" sz="3600" dirty="0" smtClean="0">
                <a:solidFill>
                  <a:schemeClr val="tx1"/>
                </a:solidFill>
              </a:rPr>
              <a:t>)</a:t>
            </a:r>
            <a:r>
              <a:rPr lang="ru-RU" sz="3600" dirty="0">
                <a:solidFill>
                  <a:schemeClr val="tx1"/>
                </a:solidFill>
              </a:rPr>
              <a:t>?</a:t>
            </a:r>
            <a:endParaRPr lang="en-US" sz="36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3600" dirty="0" smtClean="0">
                <a:solidFill>
                  <a:srgbClr val="00B0F0"/>
                </a:solidFill>
              </a:rPr>
              <a:t>4. </a:t>
            </a:r>
            <a:r>
              <a:rPr lang="en-US" sz="3600" dirty="0" smtClean="0">
                <a:solidFill>
                  <a:schemeClr val="tx1"/>
                </a:solidFill>
              </a:rPr>
              <a:t>Can you draw two … (sheep).</a:t>
            </a:r>
          </a:p>
          <a:p>
            <a:pPr marL="0" indent="0">
              <a:buNone/>
            </a:pPr>
            <a:r>
              <a:rPr lang="en-US" sz="3600" dirty="0" smtClean="0">
                <a:solidFill>
                  <a:srgbClr val="00B0F0"/>
                </a:solidFill>
              </a:rPr>
              <a:t>5. </a:t>
            </a:r>
            <a:r>
              <a:rPr lang="en-US" sz="3600" dirty="0" smtClean="0">
                <a:solidFill>
                  <a:schemeClr val="tx1"/>
                </a:solidFill>
              </a:rPr>
              <a:t>Do you </a:t>
            </a:r>
            <a:r>
              <a:rPr lang="en-US" sz="3600" dirty="0" smtClean="0">
                <a:solidFill>
                  <a:schemeClr val="tx1"/>
                </a:solidFill>
              </a:rPr>
              <a:t>know those… (woman</a:t>
            </a:r>
            <a:r>
              <a:rPr lang="en-US" sz="3600" dirty="0" smtClean="0">
                <a:solidFill>
                  <a:schemeClr val="tx1"/>
                </a:solidFill>
              </a:rPr>
              <a:t>)?</a:t>
            </a:r>
            <a:endParaRPr lang="en-US" sz="36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3600" dirty="0" smtClean="0">
                <a:solidFill>
                  <a:srgbClr val="00B0F0"/>
                </a:solidFill>
              </a:rPr>
              <a:t>6.</a:t>
            </a:r>
            <a:r>
              <a:rPr lang="en-US" sz="3600" dirty="0" smtClean="0">
                <a:solidFill>
                  <a:schemeClr val="tx1"/>
                </a:solidFill>
              </a:rPr>
              <a:t> They are strong … (man)</a:t>
            </a:r>
          </a:p>
          <a:p>
            <a:pPr marL="0" indent="0">
              <a:buNone/>
            </a:pPr>
            <a:r>
              <a:rPr lang="en-US" sz="3600" dirty="0" smtClean="0">
                <a:solidFill>
                  <a:srgbClr val="00B0F0"/>
                </a:solidFill>
              </a:rPr>
              <a:t>7.</a:t>
            </a:r>
            <a:r>
              <a:rPr lang="en-US" sz="3600" dirty="0" smtClean="0">
                <a:solidFill>
                  <a:schemeClr val="tx1"/>
                </a:solidFill>
              </a:rPr>
              <a:t> 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smtClean="0">
                <a:solidFill>
                  <a:schemeClr val="tx1"/>
                </a:solidFill>
              </a:rPr>
              <a:t>… can be funny (child).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Заполните пропуски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2" name="Picture 2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5949280"/>
            <a:ext cx="633413" cy="53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55072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844824"/>
            <a:ext cx="8640959" cy="4608512"/>
          </a:xfrm>
        </p:spPr>
        <p:txBody>
          <a:bodyPr/>
          <a:lstStyle/>
          <a:p>
            <a:pPr marL="457200" indent="-457200">
              <a:buAutoNum type="arabicPeriod"/>
            </a:pPr>
            <a:r>
              <a:rPr lang="ru-RU" dirty="0" smtClean="0">
                <a:solidFill>
                  <a:schemeClr val="tx1"/>
                </a:solidFill>
              </a:rPr>
              <a:t>У нее белые зубы.</a:t>
            </a:r>
          </a:p>
          <a:p>
            <a:pPr marL="457200" indent="-457200">
              <a:buAutoNum type="arabicPeriod"/>
            </a:pPr>
            <a:r>
              <a:rPr lang="ru-RU" dirty="0" smtClean="0">
                <a:solidFill>
                  <a:schemeClr val="tx1"/>
                </a:solidFill>
              </a:rPr>
              <a:t>Дети любят конфеты.</a:t>
            </a:r>
          </a:p>
          <a:p>
            <a:pPr marL="457200" indent="-457200">
              <a:buAutoNum type="arabicPeriod"/>
            </a:pPr>
            <a:r>
              <a:rPr lang="ru-RU" dirty="0" smtClean="0">
                <a:solidFill>
                  <a:schemeClr val="tx1"/>
                </a:solidFill>
              </a:rPr>
              <a:t>На картинке 2 белых овечки.</a:t>
            </a:r>
          </a:p>
          <a:p>
            <a:pPr marL="457200" indent="-457200">
              <a:buAutoNum type="arabicPeriod"/>
            </a:pPr>
            <a:r>
              <a:rPr lang="ru-RU" dirty="0" smtClean="0">
                <a:solidFill>
                  <a:schemeClr val="tx1"/>
                </a:solidFill>
              </a:rPr>
              <a:t>Кошки едят рыбу, мясо, молоко.</a:t>
            </a:r>
          </a:p>
          <a:p>
            <a:pPr marL="457200" indent="-457200">
              <a:buAutoNum type="arabicPeriod"/>
            </a:pPr>
            <a:r>
              <a:rPr lang="ru-RU" dirty="0" smtClean="0">
                <a:solidFill>
                  <a:schemeClr val="tx1"/>
                </a:solidFill>
              </a:rPr>
              <a:t>Нам нужно купить помидоры, картофель, рыбу.</a:t>
            </a:r>
          </a:p>
          <a:p>
            <a:pPr marL="457200" indent="-457200">
              <a:buAutoNum type="arabicPeriod"/>
            </a:pPr>
            <a:r>
              <a:rPr lang="ru-RU" dirty="0" smtClean="0">
                <a:solidFill>
                  <a:schemeClr val="tx1"/>
                </a:solidFill>
              </a:rPr>
              <a:t>У моего брата есть 3 серых мышонка.</a:t>
            </a:r>
          </a:p>
          <a:p>
            <a:pPr marL="457200" indent="-457200">
              <a:buAutoNum type="arabicPeriod"/>
            </a:pPr>
            <a:r>
              <a:rPr lang="ru-RU" dirty="0" smtClean="0">
                <a:solidFill>
                  <a:schemeClr val="tx1"/>
                </a:solidFill>
              </a:rPr>
              <a:t>У него большие ступни.</a:t>
            </a:r>
          </a:p>
          <a:p>
            <a:pPr marL="457200" indent="-457200">
              <a:buAutoNum type="arabicPeriod"/>
            </a:pPr>
            <a:r>
              <a:rPr lang="ru-RU" dirty="0" smtClean="0">
                <a:solidFill>
                  <a:schemeClr val="tx1"/>
                </a:solidFill>
              </a:rPr>
              <a:t>Эти женщины добрые и красивые.</a:t>
            </a:r>
          </a:p>
          <a:p>
            <a:pPr marL="457200" indent="-457200">
              <a:buAutoNum type="arabicPeriod"/>
            </a:pPr>
            <a:r>
              <a:rPr lang="ru-RU" dirty="0" smtClean="0">
                <a:solidFill>
                  <a:schemeClr val="tx1"/>
                </a:solidFill>
              </a:rPr>
              <a:t>Те мужчины сильные и храбрые.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Переведите на английский язык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291" name="Picture 3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5877272"/>
            <a:ext cx="633413" cy="53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90174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51520" y="188640"/>
            <a:ext cx="8784976" cy="6297214"/>
          </a:xfrm>
        </p:spPr>
        <p:txBody>
          <a:bodyPr>
            <a:no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Задайте вопросы </a:t>
            </a:r>
            <a:br>
              <a:rPr lang="ru-RU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 предложению:</a:t>
            </a:r>
            <a:r>
              <a:rPr lang="en-US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dirty="0" smtClean="0">
                <a:solidFill>
                  <a:schemeClr val="tx1"/>
                </a:solidFill>
              </a:rPr>
              <a:t/>
            </a:r>
            <a:br>
              <a:rPr lang="en-US" sz="4000" dirty="0" smtClean="0">
                <a:solidFill>
                  <a:schemeClr val="tx1"/>
                </a:solidFill>
              </a:rPr>
            </a:br>
            <a:r>
              <a:rPr lang="en-US" sz="4000" b="1" dirty="0" smtClean="0">
                <a:solidFill>
                  <a:srgbClr val="002060"/>
                </a:solidFill>
              </a:rPr>
              <a:t>There are three white sheep in the picture.</a:t>
            </a:r>
            <a:br>
              <a:rPr lang="en-US" sz="4000" b="1" dirty="0" smtClean="0">
                <a:solidFill>
                  <a:srgbClr val="002060"/>
                </a:solidFill>
              </a:rPr>
            </a:br>
            <a:r>
              <a:rPr lang="en-US" sz="4000" dirty="0" smtClean="0">
                <a:solidFill>
                  <a:schemeClr val="tx1"/>
                </a:solidFill>
              </a:rPr>
              <a:t>1.Are…?</a:t>
            </a:r>
            <a:br>
              <a:rPr lang="en-US" sz="4000" dirty="0" smtClean="0">
                <a:solidFill>
                  <a:schemeClr val="tx1"/>
                </a:solidFill>
              </a:rPr>
            </a:br>
            <a:r>
              <a:rPr lang="en-US" sz="4000" dirty="0" smtClean="0">
                <a:solidFill>
                  <a:schemeClr val="tx1"/>
                </a:solidFill>
              </a:rPr>
              <a:t>2. What…?</a:t>
            </a:r>
            <a:br>
              <a:rPr lang="en-US" sz="4000" dirty="0" smtClean="0">
                <a:solidFill>
                  <a:schemeClr val="tx1"/>
                </a:solidFill>
              </a:rPr>
            </a:br>
            <a:r>
              <a:rPr lang="en-US" sz="4000" dirty="0" smtClean="0">
                <a:solidFill>
                  <a:schemeClr val="tx1"/>
                </a:solidFill>
              </a:rPr>
              <a:t>3. What colour…?</a:t>
            </a:r>
            <a:br>
              <a:rPr lang="en-US" sz="4000" dirty="0" smtClean="0">
                <a:solidFill>
                  <a:schemeClr val="tx1"/>
                </a:solidFill>
              </a:rPr>
            </a:br>
            <a:r>
              <a:rPr lang="en-US" sz="4000" dirty="0" smtClean="0">
                <a:solidFill>
                  <a:schemeClr val="tx1"/>
                </a:solidFill>
              </a:rPr>
              <a:t>4. Where…?</a:t>
            </a:r>
            <a:br>
              <a:rPr lang="en-US" sz="4000" dirty="0" smtClean="0">
                <a:solidFill>
                  <a:schemeClr val="tx1"/>
                </a:solidFill>
              </a:rPr>
            </a:br>
            <a:r>
              <a:rPr lang="en-US" sz="4000" dirty="0" smtClean="0">
                <a:solidFill>
                  <a:schemeClr val="tx1"/>
                </a:solidFill>
              </a:rPr>
              <a:t>5. How many…? </a:t>
            </a:r>
            <a:r>
              <a:rPr lang="ru-RU" dirty="0" smtClean="0">
                <a:solidFill>
                  <a:schemeClr val="tx1"/>
                </a:solidFill>
              </a:rPr>
              <a:t/>
            </a:r>
            <a:br>
              <a:rPr lang="ru-RU" dirty="0" smtClean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11266" name="Picture 2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5949280"/>
            <a:ext cx="633413" cy="53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78377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6061271"/>
              </p:ext>
            </p:extLst>
          </p:nvPr>
        </p:nvGraphicFramePr>
        <p:xfrm>
          <a:off x="0" y="0"/>
          <a:ext cx="9144000" cy="685800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28800"/>
                <a:gridCol w="1828800"/>
                <a:gridCol w="1828800"/>
                <a:gridCol w="1828800"/>
                <a:gridCol w="1828800"/>
              </a:tblGrid>
              <a:tr h="2187437">
                <a:tc>
                  <a:txBody>
                    <a:bodyPr/>
                    <a:lstStyle/>
                    <a:p>
                      <a:pPr algn="ctr"/>
                      <a:endParaRPr lang="ru-RU" sz="2800" b="1" i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2800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слова</a:t>
                      </a:r>
                      <a:endParaRPr lang="ru-RU" sz="2800" b="1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40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4000" b="1" dirty="0" smtClean="0">
                          <a:latin typeface="Times New Roman" pitchFamily="18" charset="0"/>
                          <a:cs typeface="Times New Roman" pitchFamily="18" charset="0"/>
                          <a:hlinkClick r:id="rId2" action="ppaction://hlinksldjump"/>
                        </a:rPr>
                        <a:t>1</a:t>
                      </a:r>
                      <a:endParaRPr lang="ru-RU" sz="4000" b="1" i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40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4000" b="1" dirty="0" smtClean="0">
                          <a:latin typeface="Times New Roman" pitchFamily="18" charset="0"/>
                          <a:cs typeface="Times New Roman" pitchFamily="18" charset="0"/>
                          <a:hlinkClick r:id="rId3" action="ppaction://hlinksldjump"/>
                        </a:rPr>
                        <a:t>2</a:t>
                      </a:r>
                      <a:endParaRPr lang="ru-RU" sz="4000" b="1" i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40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4000" b="1" dirty="0" smtClean="0">
                          <a:latin typeface="Times New Roman" pitchFamily="18" charset="0"/>
                          <a:cs typeface="Times New Roman" pitchFamily="18" charset="0"/>
                          <a:hlinkClick r:id="rId4" action="ppaction://hlinksldjump"/>
                        </a:rPr>
                        <a:t>3</a:t>
                      </a:r>
                      <a:endParaRPr lang="ru-RU" sz="4000" b="1" i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40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4000" b="1" dirty="0" smtClean="0">
                          <a:latin typeface="Times New Roman" pitchFamily="18" charset="0"/>
                          <a:cs typeface="Times New Roman" pitchFamily="18" charset="0"/>
                          <a:hlinkClick r:id="rId5" action="ppaction://hlinksldjump"/>
                        </a:rPr>
                        <a:t>4</a:t>
                      </a:r>
                      <a:endParaRPr lang="ru-RU" sz="4000" b="1" i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187437">
                <a:tc>
                  <a:txBody>
                    <a:bodyPr/>
                    <a:lstStyle/>
                    <a:p>
                      <a:endParaRPr lang="ru-RU" sz="2800" b="1" i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2800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фразы</a:t>
                      </a:r>
                      <a:endParaRPr lang="ru-RU" sz="2800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40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4000" b="1" dirty="0" smtClean="0">
                          <a:latin typeface="Times New Roman" pitchFamily="18" charset="0"/>
                          <a:cs typeface="Times New Roman" pitchFamily="18" charset="0"/>
                          <a:hlinkClick r:id="rId6" action="ppaction://hlinksldjump"/>
                        </a:rPr>
                        <a:t>1</a:t>
                      </a:r>
                      <a:endParaRPr lang="ru-RU" sz="4000" b="1" i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40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4000" b="1" dirty="0" smtClean="0">
                          <a:latin typeface="Times New Roman" pitchFamily="18" charset="0"/>
                          <a:cs typeface="Times New Roman" pitchFamily="18" charset="0"/>
                          <a:hlinkClick r:id="rId7" action="ppaction://hlinksldjump"/>
                        </a:rPr>
                        <a:t>2</a:t>
                      </a:r>
                      <a:endParaRPr lang="ru-RU" sz="4000" b="1" i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40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4000" b="1" dirty="0" smtClean="0">
                          <a:latin typeface="Times New Roman" pitchFamily="18" charset="0"/>
                          <a:cs typeface="Times New Roman" pitchFamily="18" charset="0"/>
                          <a:hlinkClick r:id="rId8" action="ppaction://hlinksldjump"/>
                        </a:rPr>
                        <a:t>3</a:t>
                      </a:r>
                      <a:endParaRPr lang="ru-RU" sz="4000" b="1" i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40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4000" b="1" dirty="0" smtClean="0">
                          <a:latin typeface="Times New Roman" pitchFamily="18" charset="0"/>
                          <a:cs typeface="Times New Roman" pitchFamily="18" charset="0"/>
                          <a:hlinkClick r:id="rId9" action="ppaction://hlinksldjump"/>
                        </a:rPr>
                        <a:t>4</a:t>
                      </a:r>
                      <a:endParaRPr lang="ru-RU" sz="4000" b="1" i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483127">
                <a:tc>
                  <a:txBody>
                    <a:bodyPr/>
                    <a:lstStyle/>
                    <a:p>
                      <a:endParaRPr lang="ru-RU" sz="2800" b="1" i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600" b="1" i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2000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предложения</a:t>
                      </a:r>
                      <a:endParaRPr lang="ru-RU" sz="2000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40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4000" b="1" dirty="0" smtClean="0">
                          <a:latin typeface="Times New Roman" pitchFamily="18" charset="0"/>
                          <a:cs typeface="Times New Roman" pitchFamily="18" charset="0"/>
                          <a:hlinkClick r:id="rId10" action="ppaction://hlinksldjump"/>
                        </a:rPr>
                        <a:t>1</a:t>
                      </a:r>
                      <a:endParaRPr lang="ru-RU" sz="4000" b="1" i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40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4000" b="1" dirty="0" smtClean="0">
                          <a:latin typeface="Times New Roman" pitchFamily="18" charset="0"/>
                          <a:cs typeface="Times New Roman" pitchFamily="18" charset="0"/>
                          <a:hlinkClick r:id="rId11" action="ppaction://hlinksldjump"/>
                        </a:rPr>
                        <a:t>2</a:t>
                      </a:r>
                      <a:endParaRPr lang="ru-RU" sz="4000" b="1" i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40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4000" b="1" dirty="0" smtClean="0">
                          <a:latin typeface="Times New Roman" pitchFamily="18" charset="0"/>
                          <a:cs typeface="Times New Roman" pitchFamily="18" charset="0"/>
                          <a:hlinkClick r:id="rId12" action="ppaction://hlinksldjump"/>
                        </a:rPr>
                        <a:t>3</a:t>
                      </a:r>
                      <a:endParaRPr lang="ru-RU" sz="4000" b="1" i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40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4000" b="1" dirty="0" smtClean="0">
                          <a:latin typeface="Times New Roman" pitchFamily="18" charset="0"/>
                          <a:cs typeface="Times New Roman" pitchFamily="18" charset="0"/>
                          <a:hlinkClick r:id="rId13" action="ppaction://hlinksldjump"/>
                        </a:rPr>
                        <a:t>4</a:t>
                      </a:r>
                      <a:endParaRPr lang="ru-RU" sz="4000" b="1" i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6668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844824"/>
            <a:ext cx="8712967" cy="4608512"/>
          </a:xfrm>
        </p:spPr>
        <p:txBody>
          <a:bodyPr numCol="1"/>
          <a:lstStyle/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solidFill>
                  <a:schemeClr val="tx1"/>
                </a:solidFill>
                <a:cs typeface="Times New Roman" pitchFamily="18" charset="0"/>
              </a:rPr>
              <a:t>a fox –                                   a man -</a:t>
            </a:r>
          </a:p>
          <a:p>
            <a:pPr marL="0" indent="0">
              <a:buNone/>
            </a:pPr>
            <a:r>
              <a:rPr lang="en-US" sz="3600" dirty="0" smtClean="0">
                <a:solidFill>
                  <a:schemeClr val="tx1"/>
                </a:solidFill>
                <a:cs typeface="Times New Roman" pitchFamily="18" charset="0"/>
              </a:rPr>
              <a:t>an apple –                              a woman -</a:t>
            </a:r>
          </a:p>
          <a:p>
            <a:pPr marL="0" indent="0">
              <a:buNone/>
            </a:pPr>
            <a:r>
              <a:rPr lang="en-US" sz="3600" dirty="0" smtClean="0">
                <a:solidFill>
                  <a:schemeClr val="tx1"/>
                </a:solidFill>
                <a:cs typeface="Times New Roman" pitchFamily="18" charset="0"/>
              </a:rPr>
              <a:t>a man –                                  a tooth -</a:t>
            </a:r>
          </a:p>
          <a:p>
            <a:pPr marL="0" indent="0">
              <a:buNone/>
            </a:pPr>
            <a:r>
              <a:rPr lang="en-US" sz="3600" dirty="0" smtClean="0">
                <a:solidFill>
                  <a:schemeClr val="tx1"/>
                </a:solidFill>
                <a:cs typeface="Times New Roman" pitchFamily="18" charset="0"/>
              </a:rPr>
              <a:t>a story –                                 a sheep -</a:t>
            </a:r>
          </a:p>
          <a:p>
            <a:pPr marL="0" indent="0">
              <a:buNone/>
            </a:pPr>
            <a:r>
              <a:rPr lang="en-US" sz="3600" dirty="0" smtClean="0">
                <a:solidFill>
                  <a:schemeClr val="tx1"/>
                </a:solidFill>
                <a:cs typeface="Times New Roman" pitchFamily="18" charset="0"/>
              </a:rPr>
              <a:t>an armchair –                       a child -</a:t>
            </a:r>
          </a:p>
          <a:p>
            <a:pPr marL="0" indent="0">
              <a:buNone/>
            </a:pPr>
            <a:r>
              <a:rPr lang="en-US" sz="3600" dirty="0" smtClean="0">
                <a:solidFill>
                  <a:schemeClr val="tx1"/>
                </a:solidFill>
                <a:cs typeface="Times New Roman" pitchFamily="18" charset="0"/>
              </a:rPr>
              <a:t>an ear –                                  a mouse -</a:t>
            </a:r>
          </a:p>
          <a:p>
            <a:pPr marL="0" indent="0">
              <a:buNone/>
            </a:pPr>
            <a:r>
              <a:rPr lang="en-US" sz="3600" dirty="0" smtClean="0">
                <a:solidFill>
                  <a:schemeClr val="tx1"/>
                </a:solidFill>
                <a:cs typeface="Times New Roman" pitchFamily="18" charset="0"/>
              </a:rPr>
              <a:t>a foot -                                   a potato -</a:t>
            </a:r>
            <a:endParaRPr lang="ru-RU" sz="3600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Образуйте множественное число 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существительных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7" name="Picture 3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5949280"/>
            <a:ext cx="633413" cy="53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25937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700808"/>
            <a:ext cx="8640959" cy="496855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600" dirty="0" smtClean="0">
                <a:solidFill>
                  <a:schemeClr val="tx1"/>
                </a:solidFill>
                <a:cs typeface="Times New Roman" pitchFamily="18" charset="0"/>
              </a:rPr>
              <a:t>computers –                    sheep - </a:t>
            </a:r>
          </a:p>
          <a:p>
            <a:pPr marL="0" indent="0">
              <a:buNone/>
            </a:pPr>
            <a:r>
              <a:rPr lang="en-US" sz="3600" dirty="0" smtClean="0">
                <a:solidFill>
                  <a:schemeClr val="tx1"/>
                </a:solidFill>
                <a:cs typeface="Times New Roman" pitchFamily="18" charset="0"/>
              </a:rPr>
              <a:t>mice –                             </a:t>
            </a:r>
            <a:r>
              <a:rPr lang="ru-RU" sz="36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3600" dirty="0" smtClean="0">
                <a:solidFill>
                  <a:schemeClr val="tx1"/>
                </a:solidFill>
                <a:cs typeface="Times New Roman" pitchFamily="18" charset="0"/>
              </a:rPr>
              <a:t>  women -</a:t>
            </a:r>
          </a:p>
          <a:p>
            <a:pPr marL="0" indent="0">
              <a:buNone/>
            </a:pPr>
            <a:r>
              <a:rPr lang="en-US" sz="3600" dirty="0" smtClean="0">
                <a:solidFill>
                  <a:schemeClr val="tx1"/>
                </a:solidFill>
                <a:cs typeface="Times New Roman" pitchFamily="18" charset="0"/>
              </a:rPr>
              <a:t>balls –                               </a:t>
            </a:r>
            <a:r>
              <a:rPr lang="ru-RU" sz="36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3600" dirty="0" smtClean="0">
                <a:solidFill>
                  <a:schemeClr val="tx1"/>
                </a:solidFill>
                <a:cs typeface="Times New Roman" pitchFamily="18" charset="0"/>
              </a:rPr>
              <a:t>men -</a:t>
            </a:r>
          </a:p>
          <a:p>
            <a:pPr marL="0" indent="0">
              <a:buNone/>
            </a:pPr>
            <a:r>
              <a:rPr lang="en-US" sz="3600" dirty="0" smtClean="0">
                <a:solidFill>
                  <a:schemeClr val="tx1"/>
                </a:solidFill>
                <a:cs typeface="Times New Roman" pitchFamily="18" charset="0"/>
              </a:rPr>
              <a:t>feet –                                </a:t>
            </a:r>
            <a:r>
              <a:rPr lang="ru-RU" sz="36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3600" dirty="0" smtClean="0">
                <a:solidFill>
                  <a:schemeClr val="tx1"/>
                </a:solidFill>
                <a:cs typeface="Times New Roman" pitchFamily="18" charset="0"/>
              </a:rPr>
              <a:t> tomatoes-</a:t>
            </a:r>
          </a:p>
          <a:p>
            <a:pPr marL="0" indent="0">
              <a:buNone/>
            </a:pPr>
            <a:r>
              <a:rPr lang="en-US" sz="3600" dirty="0" smtClean="0">
                <a:solidFill>
                  <a:schemeClr val="tx1"/>
                </a:solidFill>
                <a:cs typeface="Times New Roman" pitchFamily="18" charset="0"/>
              </a:rPr>
              <a:t>trains –                             </a:t>
            </a:r>
            <a:r>
              <a:rPr lang="ru-RU" sz="3600" dirty="0" smtClean="0">
                <a:solidFill>
                  <a:schemeClr val="tx1"/>
                </a:solidFill>
                <a:cs typeface="Times New Roman" pitchFamily="18" charset="0"/>
              </a:rPr>
              <a:t>  </a:t>
            </a:r>
            <a:r>
              <a:rPr lang="en-US" sz="3600" dirty="0" smtClean="0">
                <a:solidFill>
                  <a:schemeClr val="tx1"/>
                </a:solidFill>
                <a:cs typeface="Times New Roman" pitchFamily="18" charset="0"/>
              </a:rPr>
              <a:t>eyes -  </a:t>
            </a:r>
          </a:p>
          <a:p>
            <a:pPr marL="0" indent="0">
              <a:buNone/>
            </a:pPr>
            <a:r>
              <a:rPr lang="en-US" sz="3600" dirty="0" smtClean="0">
                <a:solidFill>
                  <a:schemeClr val="tx1"/>
                </a:solidFill>
                <a:cs typeface="Times New Roman" pitchFamily="18" charset="0"/>
              </a:rPr>
              <a:t>children –                         </a:t>
            </a:r>
            <a:r>
              <a:rPr lang="ru-RU" sz="36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3600" dirty="0" smtClean="0">
                <a:solidFill>
                  <a:schemeClr val="tx1"/>
                </a:solidFill>
                <a:cs typeface="Times New Roman" pitchFamily="18" charset="0"/>
              </a:rPr>
              <a:t>potatoes -</a:t>
            </a:r>
          </a:p>
          <a:p>
            <a:pPr marL="0" indent="0">
              <a:buNone/>
            </a:pPr>
            <a:r>
              <a:rPr lang="en-US" sz="3600" dirty="0" smtClean="0">
                <a:solidFill>
                  <a:schemeClr val="tx1"/>
                </a:solidFill>
                <a:cs typeface="Times New Roman" pitchFamily="18" charset="0"/>
              </a:rPr>
              <a:t>teeth -                                </a:t>
            </a:r>
            <a:r>
              <a:rPr lang="ru-RU" sz="36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3600" dirty="0" smtClean="0">
                <a:solidFill>
                  <a:schemeClr val="tx1"/>
                </a:solidFill>
                <a:cs typeface="Times New Roman" pitchFamily="18" charset="0"/>
              </a:rPr>
              <a:t>boxes –</a:t>
            </a:r>
          </a:p>
          <a:p>
            <a:pPr marL="0" indent="0">
              <a:buNone/>
            </a:pPr>
            <a:r>
              <a:rPr lang="en-US" sz="3600" dirty="0" smtClean="0">
                <a:solidFill>
                  <a:schemeClr val="tx1"/>
                </a:solidFill>
                <a:cs typeface="Times New Roman" pitchFamily="18" charset="0"/>
              </a:rPr>
              <a:t>stories -                              </a:t>
            </a:r>
            <a:r>
              <a:rPr lang="ru-RU" sz="36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3600" dirty="0" smtClean="0">
                <a:solidFill>
                  <a:schemeClr val="tx1"/>
                </a:solidFill>
                <a:cs typeface="Times New Roman" pitchFamily="18" charset="0"/>
              </a:rPr>
              <a:t>copies -</a:t>
            </a:r>
            <a:endParaRPr lang="ru-RU" sz="3600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Образуйте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единственное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число </a:t>
            </a:r>
            <a:br>
              <a:rPr lang="ru-RU" b="1" dirty="0">
                <a:latin typeface="Times New Roman" pitchFamily="18" charset="0"/>
                <a:cs typeface="Times New Roman" pitchFamily="18" charset="0"/>
              </a:rPr>
            </a:br>
            <a:r>
              <a:rPr lang="ru-RU" b="1" dirty="0">
                <a:latin typeface="Times New Roman" pitchFamily="18" charset="0"/>
                <a:cs typeface="Times New Roman" pitchFamily="18" charset="0"/>
              </a:rPr>
              <a:t>существительных</a:t>
            </a:r>
          </a:p>
        </p:txBody>
      </p:sp>
      <p:pic>
        <p:nvPicPr>
          <p:cNvPr id="2051" name="Picture 3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5949280"/>
            <a:ext cx="633413" cy="53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01304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2060848"/>
            <a:ext cx="8640959" cy="4464496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sz="4400" dirty="0" smtClean="0">
                <a:solidFill>
                  <a:schemeClr val="tx1"/>
                </a:solidFill>
                <a:cs typeface="Times New Roman" pitchFamily="18" charset="0"/>
              </a:rPr>
              <a:t>Potatoes, sheep, a box, an ear, men, a woman, a mouse, copies, </a:t>
            </a:r>
            <a:endParaRPr lang="ru-RU" sz="4400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sz="4400" dirty="0" smtClean="0">
                <a:solidFill>
                  <a:schemeClr val="tx1"/>
                </a:solidFill>
                <a:cs typeface="Times New Roman" pitchFamily="18" charset="0"/>
              </a:rPr>
              <a:t>a child, foxes,  children, feet, </a:t>
            </a:r>
            <a:endParaRPr lang="ru-RU" sz="4400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sz="4400" dirty="0" smtClean="0">
                <a:solidFill>
                  <a:schemeClr val="tx1"/>
                </a:solidFill>
                <a:cs typeface="Times New Roman" pitchFamily="18" charset="0"/>
              </a:rPr>
              <a:t>a musical box, mice, chips, an eye, </a:t>
            </a:r>
            <a:endParaRPr lang="ru-RU" sz="4400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sz="4400" dirty="0" smtClean="0">
                <a:solidFill>
                  <a:schemeClr val="tx1"/>
                </a:solidFill>
                <a:cs typeface="Times New Roman" pitchFamily="18" charset="0"/>
              </a:rPr>
              <a:t>a sheep, a foot, tomatoes, jeans,</a:t>
            </a:r>
            <a:endParaRPr lang="ru-RU" sz="4400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sz="4400" dirty="0" smtClean="0">
                <a:solidFill>
                  <a:schemeClr val="tx1"/>
                </a:solidFill>
                <a:cs typeface="Times New Roman" pitchFamily="18" charset="0"/>
              </a:rPr>
              <a:t> a train, monkeys.</a:t>
            </a:r>
            <a:endParaRPr lang="ru-RU" sz="4400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Разделите слова на 2 группы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5949280"/>
            <a:ext cx="633413" cy="53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76729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844824"/>
            <a:ext cx="8640959" cy="475252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4400" dirty="0" smtClean="0">
                <a:solidFill>
                  <a:schemeClr val="tx1"/>
                </a:solidFill>
                <a:cs typeface="Times New Roman" pitchFamily="18" charset="0"/>
              </a:rPr>
              <a:t>A box, children, sheep, a man, women, a potato, mice, a foot, </a:t>
            </a:r>
            <a:endParaRPr lang="ru-RU" sz="4400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sz="4400" dirty="0" smtClean="0">
                <a:solidFill>
                  <a:schemeClr val="tx1"/>
                </a:solidFill>
                <a:cs typeface="Times New Roman" pitchFamily="18" charset="0"/>
              </a:rPr>
              <a:t>a tooth, stories, a copy, a child, </a:t>
            </a:r>
            <a:endParaRPr lang="ru-RU" sz="4400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sz="4400" dirty="0" smtClean="0">
                <a:solidFill>
                  <a:schemeClr val="tx1"/>
                </a:solidFill>
                <a:cs typeface="Times New Roman" pitchFamily="18" charset="0"/>
              </a:rPr>
              <a:t>a sheep, boxes, </a:t>
            </a:r>
            <a:r>
              <a:rPr lang="en-US" sz="4400" dirty="0" smtClean="0">
                <a:solidFill>
                  <a:schemeClr val="tx1"/>
                </a:solidFill>
                <a:cs typeface="Times New Roman" pitchFamily="18" charset="0"/>
              </a:rPr>
              <a:t>a </a:t>
            </a:r>
            <a:r>
              <a:rPr lang="en-US" sz="4400" dirty="0" smtClean="0">
                <a:solidFill>
                  <a:schemeClr val="tx1"/>
                </a:solidFill>
                <a:cs typeface="Times New Roman" pitchFamily="18" charset="0"/>
              </a:rPr>
              <a:t>woman, men, feet, potatoes, a mouse, feet, teeth, copies, a story.</a:t>
            </a:r>
            <a:endParaRPr lang="ru-RU" sz="4400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Найдите пары слов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6093296"/>
            <a:ext cx="633413" cy="53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52299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2987824" y="1268760"/>
            <a:ext cx="5688632" cy="5184576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772816"/>
            <a:ext cx="8640960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three</a:t>
            </a:r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mice           trains</a:t>
            </a:r>
          </a:p>
          <a:p>
            <a:pPr marL="0" indent="0">
              <a:buNone/>
            </a:pPr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pink</a:t>
            </a:r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children    teeth</a:t>
            </a:r>
          </a:p>
          <a:p>
            <a:pPr marL="0" indent="0">
              <a:buNone/>
            </a:pPr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big</a:t>
            </a:r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foxes       potatoes</a:t>
            </a:r>
          </a:p>
          <a:p>
            <a:pPr marL="0" indent="0">
              <a:buNone/>
            </a:pPr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two </a:t>
            </a:r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copies     balls</a:t>
            </a:r>
          </a:p>
          <a:p>
            <a:pPr marL="0" indent="0">
              <a:buNone/>
            </a:pPr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grey </a:t>
            </a:r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eyes    tomatoes</a:t>
            </a:r>
          </a:p>
          <a:p>
            <a:pPr marL="0" indent="0">
              <a:buNone/>
            </a:pPr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small</a:t>
            </a:r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feet       sheep</a:t>
            </a:r>
          </a:p>
          <a:p>
            <a:pPr marL="0" indent="0">
              <a:buNone/>
            </a:pPr>
            <a:endParaRPr lang="ru-RU" sz="4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151276"/>
            <a:ext cx="8229600" cy="1252728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Составьте  словосочетания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2" name="Picture 2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5930908"/>
            <a:ext cx="633413" cy="53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76089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772816"/>
            <a:ext cx="8640959" cy="489654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4000" dirty="0" smtClean="0">
                <a:solidFill>
                  <a:schemeClr val="tx1"/>
                </a:solidFill>
                <a:cs typeface="Times New Roman" pitchFamily="18" charset="0"/>
              </a:rPr>
              <a:t>Red foxes, grey mice, six children, blue eyes, three boxes, a kind child, small feet, strong men, interesting stories, a white sheep, beautiful women, big teeth, ten potatoes, a pink tomato, two armchairs, green balls, funny elephants.</a:t>
            </a:r>
            <a:endParaRPr lang="ru-RU" sz="4000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Прочитайте словосочетания, переведите на русский язык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6" name="Picture 2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5949280"/>
            <a:ext cx="633413" cy="53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54788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700808"/>
            <a:ext cx="8640959" cy="48245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 err="1" smtClean="0">
                <a:solidFill>
                  <a:schemeClr val="tx1"/>
                </a:solidFill>
                <a:cs typeface="Times New Roman" pitchFamily="18" charset="0"/>
              </a:rPr>
              <a:t>r_d</a:t>
            </a:r>
            <a:r>
              <a:rPr lang="en-US" sz="4000" dirty="0" smtClean="0">
                <a:solidFill>
                  <a:schemeClr val="tx1"/>
                </a:solidFill>
                <a:cs typeface="Times New Roman" pitchFamily="18" charset="0"/>
              </a:rPr>
              <a:t>   </a:t>
            </a:r>
            <a:r>
              <a:rPr lang="en-US" sz="4000" dirty="0" err="1" smtClean="0">
                <a:solidFill>
                  <a:schemeClr val="tx1"/>
                </a:solidFill>
                <a:cs typeface="Times New Roman" pitchFamily="18" charset="0"/>
              </a:rPr>
              <a:t>tomato_s</a:t>
            </a:r>
            <a:r>
              <a:rPr lang="en-US" sz="4000" dirty="0" smtClean="0">
                <a:solidFill>
                  <a:schemeClr val="tx1"/>
                </a:solidFill>
                <a:cs typeface="Times New Roman" pitchFamily="18" charset="0"/>
              </a:rPr>
              <a:t>             </a:t>
            </a:r>
            <a:r>
              <a:rPr lang="en-US" sz="4000" dirty="0" err="1" smtClean="0">
                <a:solidFill>
                  <a:schemeClr val="tx1"/>
                </a:solidFill>
                <a:cs typeface="Times New Roman" pitchFamily="18" charset="0"/>
              </a:rPr>
              <a:t>b_g</a:t>
            </a:r>
            <a:r>
              <a:rPr lang="en-US" sz="4000" dirty="0" smtClean="0">
                <a:solidFill>
                  <a:schemeClr val="tx1"/>
                </a:solidFill>
                <a:cs typeface="Times New Roman" pitchFamily="18" charset="0"/>
              </a:rPr>
              <a:t>    f_ e t</a:t>
            </a:r>
          </a:p>
          <a:p>
            <a:pPr marL="0" indent="0">
              <a:buNone/>
            </a:pPr>
            <a:r>
              <a:rPr lang="en-US" sz="4000" dirty="0" err="1" smtClean="0">
                <a:solidFill>
                  <a:schemeClr val="tx1"/>
                </a:solidFill>
                <a:cs typeface="Times New Roman" pitchFamily="18" charset="0"/>
              </a:rPr>
              <a:t>bl_e</a:t>
            </a:r>
            <a:r>
              <a:rPr lang="en-US" sz="4000" dirty="0" smtClean="0">
                <a:solidFill>
                  <a:schemeClr val="tx1"/>
                </a:solidFill>
                <a:cs typeface="Times New Roman" pitchFamily="18" charset="0"/>
              </a:rPr>
              <a:t>    </a:t>
            </a:r>
            <a:r>
              <a:rPr lang="en-US" sz="4000" dirty="0" err="1" smtClean="0">
                <a:solidFill>
                  <a:schemeClr val="tx1"/>
                </a:solidFill>
                <a:cs typeface="Times New Roman" pitchFamily="18" charset="0"/>
              </a:rPr>
              <a:t>b_lls</a:t>
            </a:r>
            <a:r>
              <a:rPr lang="en-US" sz="4000" dirty="0" smtClean="0">
                <a:solidFill>
                  <a:schemeClr val="tx1"/>
                </a:solidFill>
                <a:cs typeface="Times New Roman" pitchFamily="18" charset="0"/>
              </a:rPr>
              <a:t>                 gr_ y    m _ </a:t>
            </a:r>
            <a:r>
              <a:rPr lang="en-US" sz="4000" dirty="0" err="1" smtClean="0">
                <a:solidFill>
                  <a:schemeClr val="tx1"/>
                </a:solidFill>
                <a:cs typeface="Times New Roman" pitchFamily="18" charset="0"/>
              </a:rPr>
              <a:t>ce</a:t>
            </a:r>
            <a:r>
              <a:rPr lang="en-US" sz="40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</a:p>
          <a:p>
            <a:pPr marL="0" indent="0">
              <a:buNone/>
            </a:pPr>
            <a:r>
              <a:rPr lang="en-US" sz="4000" dirty="0" err="1" smtClean="0">
                <a:solidFill>
                  <a:schemeClr val="tx1"/>
                </a:solidFill>
                <a:cs typeface="Times New Roman" pitchFamily="18" charset="0"/>
              </a:rPr>
              <a:t>wh_te</a:t>
            </a:r>
            <a:r>
              <a:rPr lang="en-US" sz="4000" dirty="0" smtClean="0">
                <a:solidFill>
                  <a:schemeClr val="tx1"/>
                </a:solidFill>
                <a:cs typeface="Times New Roman" pitchFamily="18" charset="0"/>
              </a:rPr>
              <a:t>   t_ _ </a:t>
            </a:r>
            <a:r>
              <a:rPr lang="en-US" sz="4000" dirty="0" err="1" smtClean="0">
                <a:solidFill>
                  <a:schemeClr val="tx1"/>
                </a:solidFill>
                <a:cs typeface="Times New Roman" pitchFamily="18" charset="0"/>
              </a:rPr>
              <a:t>th</a:t>
            </a:r>
            <a:r>
              <a:rPr lang="en-US" sz="4000" dirty="0" smtClean="0">
                <a:solidFill>
                  <a:schemeClr val="tx1"/>
                </a:solidFill>
                <a:cs typeface="Times New Roman" pitchFamily="18" charset="0"/>
              </a:rPr>
              <a:t>             </a:t>
            </a:r>
            <a:r>
              <a:rPr lang="en-US" sz="4000" dirty="0" err="1" smtClean="0">
                <a:solidFill>
                  <a:schemeClr val="tx1"/>
                </a:solidFill>
                <a:cs typeface="Times New Roman" pitchFamily="18" charset="0"/>
              </a:rPr>
              <a:t>t_n</a:t>
            </a:r>
            <a:r>
              <a:rPr lang="en-US" sz="4000" dirty="0" smtClean="0">
                <a:solidFill>
                  <a:schemeClr val="tx1"/>
                </a:solidFill>
                <a:cs typeface="Times New Roman" pitchFamily="18" charset="0"/>
              </a:rPr>
              <a:t>     </a:t>
            </a:r>
            <a:r>
              <a:rPr lang="en-US" sz="4000" dirty="0" err="1" smtClean="0">
                <a:solidFill>
                  <a:schemeClr val="tx1"/>
                </a:solidFill>
                <a:cs typeface="Times New Roman" pitchFamily="18" charset="0"/>
              </a:rPr>
              <a:t>sh</a:t>
            </a:r>
            <a:r>
              <a:rPr lang="en-US" sz="4000" dirty="0" smtClean="0">
                <a:solidFill>
                  <a:schemeClr val="tx1"/>
                </a:solidFill>
                <a:cs typeface="Times New Roman" pitchFamily="18" charset="0"/>
              </a:rPr>
              <a:t>_ _ p</a:t>
            </a:r>
          </a:p>
          <a:p>
            <a:pPr marL="0" indent="0">
              <a:buNone/>
            </a:pPr>
            <a:r>
              <a:rPr lang="en-US" sz="4000" dirty="0" err="1" smtClean="0">
                <a:solidFill>
                  <a:schemeClr val="tx1"/>
                </a:solidFill>
                <a:cs typeface="Times New Roman" pitchFamily="18" charset="0"/>
              </a:rPr>
              <a:t>thr</a:t>
            </a:r>
            <a:r>
              <a:rPr lang="en-US" sz="4000" dirty="0" smtClean="0">
                <a:solidFill>
                  <a:schemeClr val="tx1"/>
                </a:solidFill>
                <a:cs typeface="Times New Roman" pitchFamily="18" charset="0"/>
              </a:rPr>
              <a:t>_ _  </a:t>
            </a:r>
            <a:r>
              <a:rPr lang="en-US" sz="4000" dirty="0" err="1" smtClean="0">
                <a:solidFill>
                  <a:schemeClr val="tx1"/>
                </a:solidFill>
                <a:cs typeface="Times New Roman" pitchFamily="18" charset="0"/>
              </a:rPr>
              <a:t>ch_ldr</a:t>
            </a:r>
            <a:r>
              <a:rPr lang="en-US" sz="4000" dirty="0" smtClean="0">
                <a:solidFill>
                  <a:schemeClr val="tx1"/>
                </a:solidFill>
                <a:cs typeface="Times New Roman" pitchFamily="18" charset="0"/>
              </a:rPr>
              <a:t>_ n         </a:t>
            </a:r>
            <a:r>
              <a:rPr lang="en-US" sz="4000" dirty="0" err="1" smtClean="0">
                <a:solidFill>
                  <a:schemeClr val="tx1"/>
                </a:solidFill>
                <a:cs typeface="Times New Roman" pitchFamily="18" charset="0"/>
              </a:rPr>
              <a:t>br</a:t>
            </a:r>
            <a:r>
              <a:rPr lang="en-US" sz="4000" dirty="0" smtClean="0">
                <a:solidFill>
                  <a:schemeClr val="tx1"/>
                </a:solidFill>
                <a:cs typeface="Times New Roman" pitchFamily="18" charset="0"/>
              </a:rPr>
              <a:t>_ </a:t>
            </a:r>
            <a:r>
              <a:rPr lang="en-US" sz="4000" dirty="0" err="1" smtClean="0">
                <a:solidFill>
                  <a:schemeClr val="tx1"/>
                </a:solidFill>
                <a:cs typeface="Times New Roman" pitchFamily="18" charset="0"/>
              </a:rPr>
              <a:t>wn</a:t>
            </a:r>
            <a:r>
              <a:rPr lang="en-US" sz="4000" dirty="0" smtClean="0">
                <a:solidFill>
                  <a:schemeClr val="tx1"/>
                </a:solidFill>
                <a:cs typeface="Times New Roman" pitchFamily="18" charset="0"/>
              </a:rPr>
              <a:t>    </a:t>
            </a:r>
            <a:r>
              <a:rPr lang="en-US" sz="4000" dirty="0" err="1" smtClean="0">
                <a:solidFill>
                  <a:schemeClr val="tx1"/>
                </a:solidFill>
                <a:cs typeface="Times New Roman" pitchFamily="18" charset="0"/>
              </a:rPr>
              <a:t>p_tato_s</a:t>
            </a:r>
            <a:endParaRPr lang="en-US" sz="4000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4000" dirty="0" err="1" smtClean="0">
                <a:solidFill>
                  <a:schemeClr val="tx1"/>
                </a:solidFill>
                <a:cs typeface="Times New Roman" pitchFamily="18" charset="0"/>
              </a:rPr>
              <a:t>tw</a:t>
            </a:r>
            <a:r>
              <a:rPr lang="en-US" sz="4000" dirty="0" smtClean="0">
                <a:solidFill>
                  <a:schemeClr val="tx1"/>
                </a:solidFill>
                <a:cs typeface="Times New Roman" pitchFamily="18" charset="0"/>
              </a:rPr>
              <a:t>_  m_ n                    </a:t>
            </a:r>
            <a:r>
              <a:rPr lang="en-US" sz="4000" dirty="0" err="1" smtClean="0">
                <a:solidFill>
                  <a:schemeClr val="tx1"/>
                </a:solidFill>
                <a:cs typeface="Times New Roman" pitchFamily="18" charset="0"/>
              </a:rPr>
              <a:t>fo_r</a:t>
            </a:r>
            <a:r>
              <a:rPr lang="en-US" sz="4000" dirty="0" smtClean="0">
                <a:solidFill>
                  <a:schemeClr val="tx1"/>
                </a:solidFill>
                <a:cs typeface="Times New Roman" pitchFamily="18" charset="0"/>
              </a:rPr>
              <a:t>    cop_ _s</a:t>
            </a:r>
          </a:p>
          <a:p>
            <a:pPr marL="0" indent="0">
              <a:buNone/>
            </a:pPr>
            <a:r>
              <a:rPr lang="en-US" sz="4000" dirty="0" err="1" smtClean="0">
                <a:solidFill>
                  <a:schemeClr val="tx1"/>
                </a:solidFill>
                <a:cs typeface="Times New Roman" pitchFamily="18" charset="0"/>
              </a:rPr>
              <a:t>t_ll</a:t>
            </a:r>
            <a:r>
              <a:rPr lang="en-US" sz="4000" dirty="0" smtClean="0">
                <a:solidFill>
                  <a:schemeClr val="tx1"/>
                </a:solidFill>
                <a:cs typeface="Times New Roman" pitchFamily="18" charset="0"/>
              </a:rPr>
              <a:t>   </a:t>
            </a:r>
            <a:r>
              <a:rPr lang="en-US" sz="4000" dirty="0" err="1" smtClean="0">
                <a:solidFill>
                  <a:schemeClr val="tx1"/>
                </a:solidFill>
                <a:cs typeface="Times New Roman" pitchFamily="18" charset="0"/>
              </a:rPr>
              <a:t>w_men</a:t>
            </a:r>
            <a:r>
              <a:rPr lang="en-US" sz="4000" dirty="0" smtClean="0">
                <a:solidFill>
                  <a:schemeClr val="tx1"/>
                </a:solidFill>
                <a:cs typeface="Times New Roman" pitchFamily="18" charset="0"/>
              </a:rPr>
              <a:t>                gr_ _n   box _ _</a:t>
            </a:r>
          </a:p>
          <a:p>
            <a:pPr marL="0" indent="0">
              <a:buNone/>
            </a:pPr>
            <a:endParaRPr lang="ru-RU" sz="4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Напишите недостающие буквы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170" name="Picture 2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4408" y="6093296"/>
            <a:ext cx="633413" cy="53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40665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652</TotalTime>
  <Words>621</Words>
  <Application>Microsoft Office PowerPoint</Application>
  <PresentationFormat>Экран (4:3)</PresentationFormat>
  <Paragraphs>104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Волна</vt:lpstr>
      <vt:lpstr> Множественное число существительных (упражнения) </vt:lpstr>
      <vt:lpstr>Презентация PowerPoint</vt:lpstr>
      <vt:lpstr>Образуйте множественное число  существительных</vt:lpstr>
      <vt:lpstr>Образуйте единственное число  существительных</vt:lpstr>
      <vt:lpstr>Разделите слова на 2 группы</vt:lpstr>
      <vt:lpstr>Найдите пары слов</vt:lpstr>
      <vt:lpstr>Составьте  словосочетания</vt:lpstr>
      <vt:lpstr>Прочитайте словосочетания, переведите на русский язык</vt:lpstr>
      <vt:lpstr>Напишите недостающие буквы</vt:lpstr>
      <vt:lpstr>Переведите с русского языка  на английский</vt:lpstr>
      <vt:lpstr>Составьте предложения</vt:lpstr>
      <vt:lpstr>Заполните пропуски</vt:lpstr>
      <vt:lpstr>Переведите на английский язык</vt:lpstr>
      <vt:lpstr> Задайте вопросы  к предложению:  There are three white sheep in the picture. 1.Are…? 2. What…? 3. What colour…? 4. Where…? 5. How many…?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каб2-18</dc:creator>
  <cp:lastModifiedBy>Admin</cp:lastModifiedBy>
  <cp:revision>83</cp:revision>
  <dcterms:created xsi:type="dcterms:W3CDTF">2023-08-28T02:35:33Z</dcterms:created>
  <dcterms:modified xsi:type="dcterms:W3CDTF">2023-12-15T03:14:00Z</dcterms:modified>
</cp:coreProperties>
</file>