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0" r:id="rId4"/>
    <p:sldId id="282" r:id="rId5"/>
    <p:sldId id="268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77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C9F8C2-258F-4891-9412-1CED9E5759BC}" v="710" dt="2023-10-30T12:50:44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C2197-FBAD-4AC7-8113-80BE2248439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BFE9E-5444-4F93-89CB-28C8C30B1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6880"/>
      </p:ext>
    </p:extLst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илова раиса анатоль\Pictures\2.gif"/>
          <p:cNvPicPr/>
          <p:nvPr/>
        </p:nvPicPr>
        <p:blipFill>
          <a:blip r:embed="rId2"/>
          <a:srcRect r="854" b="1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971200" y="1572883"/>
            <a:ext cx="770485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Century"/>
              </a:rPr>
              <a:t>Землетрясение.</a:t>
            </a:r>
            <a:endParaRPr lang="ru-RU" dirty="0">
              <a:latin typeface="Century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Century"/>
              </a:rPr>
              <a:t> Аварийно-спасательные работы.</a:t>
            </a:r>
            <a:endParaRPr lang="ru-RU" dirty="0">
              <a:latin typeface="Century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A6C0A3-53BC-35FC-E923-C2ED5D6AAE70}"/>
              </a:ext>
            </a:extLst>
          </p:cNvPr>
          <p:cNvSpPr/>
          <p:nvPr/>
        </p:nvSpPr>
        <p:spPr>
          <a:xfrm flipV="1">
            <a:off x="2411760" y="5166532"/>
            <a:ext cx="5080619" cy="626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80099" y="5849928"/>
            <a:ext cx="1743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 - 2023</a:t>
            </a:r>
            <a:endParaRPr lang="ru-RU" b="1">
              <a:solidFill>
                <a:srgbClr val="0070C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0401" y="3689204"/>
            <a:ext cx="5742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Разработали: </a:t>
            </a:r>
          </a:p>
          <a:p>
            <a:pPr algn="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ОБЖ МБОУ г. Иркутска СОШ №80: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Скориченко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Павловна</a:t>
            </a:r>
          </a:p>
          <a:p>
            <a:pPr algn="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Учитель физики МБОУ г. Иркутска СОШ №80: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Ободенко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Николаевна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илова раиса анатоль\Pictures\2.gif"/>
          <p:cNvPicPr/>
          <p:nvPr/>
        </p:nvPicPr>
        <p:blipFill>
          <a:blip r:embed="rId2"/>
          <a:srcRect r="684" b="695"/>
          <a:stretch>
            <a:fillRect/>
          </a:stretch>
        </p:blipFill>
        <p:spPr bwMode="auto">
          <a:xfrm>
            <a:off x="-61060" y="-9103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971600" y="5714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entury" pitchFamily="18" charset="0"/>
              </a:rPr>
              <a:t>Последствия землетрясений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066689"/>
            <a:ext cx="77437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entury"/>
              </a:rPr>
              <a:t>Способы поиска пострадавших в завалах</a:t>
            </a:r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E69521D-8CA1-7C58-4759-E6762668020E}"/>
              </a:ext>
            </a:extLst>
          </p:cNvPr>
          <p:cNvSpPr/>
          <p:nvPr/>
        </p:nvSpPr>
        <p:spPr>
          <a:xfrm>
            <a:off x="975491" y="1527284"/>
            <a:ext cx="7786852" cy="2104041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900" indent="-342900" algn="ctr">
              <a:buFont typeface="Wingdings"/>
              <a:buChar char="v"/>
            </a:pPr>
            <a:r>
              <a:rPr lang="ru-RU" sz="1800" b="1" baseline="0">
                <a:latin typeface="Times New Roman"/>
                <a:ea typeface="Arial"/>
                <a:cs typeface="Arial"/>
              </a:rPr>
              <a:t>Сплошное визуальное обследование участка спасательных работ (объекта, здания);</a:t>
            </a:r>
            <a:r>
              <a:rPr lang="en-US" sz="1800">
                <a:latin typeface="Times New Roman"/>
                <a:ea typeface="Arial"/>
                <a:cs typeface="Arial"/>
              </a:rPr>
              <a:t>​</a:t>
            </a:r>
            <a:endParaRPr lang="ru-RU">
              <a:ea typeface="Calibri" panose="020F0502020204030204"/>
              <a:cs typeface="Calibri" panose="020F0502020204030204"/>
            </a:endParaRPr>
          </a:p>
          <a:p>
            <a:pPr marL="342900" lvl="0" indent="-342900" rtl="0">
              <a:buFont typeface="Wingdings"/>
              <a:buChar char="v"/>
            </a:pPr>
            <a:r>
              <a:rPr lang="ru-RU" sz="1800" b="1" baseline="0">
                <a:latin typeface="Times New Roman"/>
                <a:ea typeface="Arial"/>
                <a:cs typeface="Arial"/>
              </a:rPr>
              <a:t>Поиск с помощью специально обученных собак (кинологический способ;</a:t>
            </a:r>
            <a:r>
              <a:rPr lang="en-US" sz="1800">
                <a:latin typeface="Times New Roman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Wingdings"/>
              <a:buChar char="v"/>
            </a:pPr>
            <a:r>
              <a:rPr lang="ru-RU" sz="1800" b="1" baseline="0">
                <a:latin typeface="Times New Roman"/>
                <a:ea typeface="Arial"/>
                <a:cs typeface="Arial"/>
              </a:rPr>
              <a:t>Поиск с помощью специальных приборов;</a:t>
            </a:r>
            <a:r>
              <a:rPr lang="en-US" sz="1800">
                <a:latin typeface="Times New Roman"/>
                <a:ea typeface="Arial"/>
                <a:cs typeface="Arial"/>
              </a:rPr>
              <a:t>​</a:t>
            </a:r>
          </a:p>
          <a:p>
            <a:pPr marL="342900" lvl="0" indent="-342900" rtl="0">
              <a:buFont typeface="Wingdings"/>
              <a:buChar char="v"/>
            </a:pPr>
            <a:r>
              <a:rPr lang="ru-RU" sz="1800" b="1" baseline="0">
                <a:latin typeface="Times New Roman"/>
                <a:ea typeface="Arial"/>
                <a:cs typeface="Arial"/>
              </a:rPr>
              <a:t>Поиск по свидетельству очевидцев.</a:t>
            </a:r>
            <a:r>
              <a:rPr lang="en-US" sz="1800">
                <a:latin typeface="Times New Roman"/>
                <a:ea typeface="Arial"/>
                <a:cs typeface="Arial"/>
              </a:rPr>
              <a:t>​</a:t>
            </a:r>
            <a:endParaRPr lang="ru-RU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Изображение выглядит как одежда, Синий воротничок, спецодежда, пожарный&#10;&#10;Автоматически созданное описание">
            <a:extLst>
              <a:ext uri="{FF2B5EF4-FFF2-40B4-BE49-F238E27FC236}">
                <a16:creationId xmlns:a16="http://schemas.microsoft.com/office/drawing/2014/main" id="{C7F9722E-CD5A-1611-B855-46E2356CD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277" y="3777018"/>
            <a:ext cx="3851292" cy="260401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на открытом воздухе, загрязнение, Стихийное бедствие, мусор&#10;&#10;Автоматически созданное описание">
            <a:extLst>
              <a:ext uri="{FF2B5EF4-FFF2-40B4-BE49-F238E27FC236}">
                <a16:creationId xmlns:a16="http://schemas.microsoft.com/office/drawing/2014/main" id="{2E804691-76AF-866E-8ABF-835965594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054" y="3773213"/>
            <a:ext cx="3920903" cy="26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55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илова раиса анатоль\Pictures\2.gif"/>
          <p:cNvPicPr/>
          <p:nvPr/>
        </p:nvPicPr>
        <p:blipFill>
          <a:blip r:embed="rId2"/>
          <a:srcRect r="684" b="695"/>
          <a:stretch>
            <a:fillRect/>
          </a:stretch>
        </p:blipFill>
        <p:spPr bwMode="auto">
          <a:xfrm>
            <a:off x="-61060" y="-9103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971600" y="5714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entury" pitchFamily="18" charset="0"/>
              </a:rPr>
              <a:t>Последствия землетрясений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066689"/>
            <a:ext cx="7743772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600" b="1">
                <a:solidFill>
                  <a:srgbClr val="0070C0"/>
                </a:solidFill>
                <a:latin typeface="Century"/>
              </a:rPr>
              <a:t>Деблокирование и извлечение пострадавших из-под завалов</a:t>
            </a:r>
            <a:endParaRPr lang="ru-RU" sz="2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4835F08-F9B4-D4E8-7434-743FBBC3CDC4}"/>
              </a:ext>
            </a:extLst>
          </p:cNvPr>
          <p:cNvSpPr/>
          <p:nvPr/>
        </p:nvSpPr>
        <p:spPr>
          <a:xfrm>
            <a:off x="1127892" y="1878066"/>
            <a:ext cx="7568106" cy="175851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algn="just">
              <a:defRPr/>
            </a:pPr>
            <a:r>
              <a:rPr lang="ru-RU" b="1">
                <a:solidFill>
                  <a:prstClr val="black"/>
                </a:solidFill>
                <a:latin typeface="Times New Roman"/>
                <a:cs typeface="Times New Roman"/>
              </a:rPr>
              <a:t>Виды аварийно-спасательных работ:</a:t>
            </a:r>
          </a:p>
          <a:p>
            <a:pPr marL="285750" indent="-285750" algn="just">
              <a:buFont typeface="Wingdings" panose="020B0604020202020204" pitchFamily="34" charset="0"/>
              <a:buChar char="v"/>
              <a:defRPr/>
            </a:pPr>
            <a:r>
              <a:rPr lang="ru-RU" b="1">
                <a:solidFill>
                  <a:prstClr val="black"/>
                </a:solidFill>
                <a:latin typeface="Times New Roman"/>
                <a:cs typeface="Times New Roman"/>
              </a:rPr>
              <a:t>последовательно-поэтапная</a:t>
            </a: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 горизонтальная или вертикальная разборка завала;</a:t>
            </a:r>
            <a:endParaRPr lang="ru-RU">
              <a:solidFill>
                <a:prstClr val="black"/>
              </a:solidFill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20B0604020202020204" pitchFamily="34" charset="0"/>
              <a:buChar char="v"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прокладка галерей в завале и в грунте под завалом;</a:t>
            </a:r>
            <a:endParaRPr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20B0604020202020204" pitchFamily="34" charset="0"/>
              <a:buChar char="v"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устройство вертикальных или наклонных колодцев;</a:t>
            </a:r>
            <a:endParaRPr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20B0604020202020204" pitchFamily="34" charset="0"/>
              <a:buChar char="v"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устройство лаза и др.</a:t>
            </a:r>
            <a:endParaRPr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Изображение выглядит как на открытом воздухе, одежда, человек, шлем&#10;&#10;Автоматически созданное описание">
            <a:extLst>
              <a:ext uri="{FF2B5EF4-FFF2-40B4-BE49-F238E27FC236}">
                <a16:creationId xmlns:a16="http://schemas.microsoft.com/office/drawing/2014/main" id="{339D8524-1218-E075-0FAA-D99F4BF75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1" y="3730650"/>
            <a:ext cx="7465627" cy="2778672"/>
          </a:xfrm>
          <a:prstGeom prst="rect">
            <a:avLst/>
          </a:prstGeom>
          <a:ln w="508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5736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илова раиса анатоль\Pictures\2.gif"/>
          <p:cNvPicPr/>
          <p:nvPr/>
        </p:nvPicPr>
        <p:blipFill>
          <a:blip r:embed="rId2"/>
          <a:srcRect r="854" b="1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1071538" y="785794"/>
            <a:ext cx="75009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663300"/>
                </a:solidFill>
                <a:latin typeface="Century" pitchFamily="18" charset="0"/>
              </a:rPr>
              <a:t>Список использованной литературы:</a:t>
            </a:r>
          </a:p>
          <a:p>
            <a:endParaRPr lang="ru-RU" b="1">
              <a:solidFill>
                <a:srgbClr val="663300"/>
              </a:solidFill>
              <a:latin typeface="Century" pitchFamily="18" charset="0"/>
            </a:endParaRPr>
          </a:p>
          <a:p>
            <a:endParaRPr lang="ru-RU" b="1">
              <a:solidFill>
                <a:srgbClr val="663300"/>
              </a:solidFill>
              <a:latin typeface="Century" pitchFamily="18" charset="0"/>
            </a:endParaRP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1. </a:t>
            </a:r>
            <a:r>
              <a:rPr lang="ru-RU">
                <a:latin typeface="Century" pitchFamily="18" charset="0"/>
              </a:rPr>
              <a:t>А.Т. Смирнов, Б.О. Хренников «Основы безопасности жизнедеятельности»- М.: «Просвещение», 2020 год.</a:t>
            </a: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2. </a:t>
            </a:r>
            <a:r>
              <a:rPr lang="ru-RU"/>
              <a:t>https://geographyofrussia.com</a:t>
            </a: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3. </a:t>
            </a:r>
            <a:r>
              <a:rPr lang="ru-RU"/>
              <a:t>http://bigslide.ru</a:t>
            </a: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4. </a:t>
            </a:r>
            <a:r>
              <a:rPr lang="ru-RU"/>
              <a:t>http://priroda-yavlenie.ru</a:t>
            </a: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5. </a:t>
            </a:r>
            <a:r>
              <a:rPr lang="ru-RU"/>
              <a:t>http://kpfuigingt.ucoz.ru</a:t>
            </a: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6. </a:t>
            </a:r>
            <a:r>
              <a:rPr lang="ru-RU"/>
              <a:t>http://lusana.ru</a:t>
            </a: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7. </a:t>
            </a:r>
            <a:r>
              <a:rPr lang="ru-RU"/>
              <a:t>http://birmaga.ru</a:t>
            </a: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8. </a:t>
            </a:r>
            <a:r>
              <a:rPr lang="ru-RU"/>
              <a:t>http://bib9school.ucoz.ru</a:t>
            </a: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9. </a:t>
            </a:r>
            <a:r>
              <a:rPr lang="ru-RU"/>
              <a:t>http://ancientchinascience.weebly.com</a:t>
            </a: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10. </a:t>
            </a:r>
            <a:r>
              <a:rPr lang="ru-RU"/>
              <a:t>http://greaterancestors.com</a:t>
            </a: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11. </a:t>
            </a:r>
            <a:r>
              <a:rPr lang="ru-RU"/>
              <a:t>http://megalive.kz</a:t>
            </a: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12. </a:t>
            </a:r>
            <a:r>
              <a:rPr lang="ru-RU"/>
              <a:t>http://116almet.ru</a:t>
            </a: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13. </a:t>
            </a:r>
            <a:r>
              <a:rPr lang="ru-RU"/>
              <a:t>http://jumbo-travel.com</a:t>
            </a:r>
          </a:p>
          <a:p>
            <a:r>
              <a:rPr lang="ru-RU" b="1">
                <a:solidFill>
                  <a:srgbClr val="663300"/>
                </a:solidFill>
                <a:latin typeface="Century" pitchFamily="18" charset="0"/>
              </a:rPr>
              <a:t>13. </a:t>
            </a:r>
            <a:r>
              <a:rPr lang="ru-RU"/>
              <a:t>http://www.a.trionfi.eu</a:t>
            </a:r>
            <a:endParaRPr lang="ru-RU" b="1">
              <a:solidFill>
                <a:srgbClr val="663300"/>
              </a:solidFill>
              <a:latin typeface="Century" pitchFamily="18" charset="0"/>
            </a:endParaRPr>
          </a:p>
          <a:p>
            <a:endParaRPr lang="ru-RU" b="1">
              <a:solidFill>
                <a:srgbClr val="6633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илова раиса анатоль\Pictures\2.gif"/>
          <p:cNvPicPr/>
          <p:nvPr/>
        </p:nvPicPr>
        <p:blipFill>
          <a:blip r:embed="rId2"/>
          <a:srcRect r="854" b="10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Рисунок 2" descr="C:\Users\шилова раиса анатоль\Pictures\6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142976" y="2643184"/>
            <a:ext cx="7537265" cy="261461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C:\Users\шилова раиса анатоль\Pictures\12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835584" y="428604"/>
            <a:ext cx="3848592" cy="228601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1043608" y="5266682"/>
            <a:ext cx="7713958" cy="14047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2800" b="1">
                <a:solidFill>
                  <a:srgbClr val="0070C0"/>
                </a:solidFill>
                <a:latin typeface="Century"/>
              </a:rPr>
              <a:t>Землетрясение – это подземные толчки и колебания отдельных участков земной поверхности</a:t>
            </a:r>
            <a:r>
              <a:rPr lang="ru-RU" sz="2400" b="1">
                <a:solidFill>
                  <a:srgbClr val="0070C0"/>
                </a:solidFill>
                <a:latin typeface="Century"/>
              </a:rPr>
              <a:t>.</a:t>
            </a:r>
          </a:p>
        </p:txBody>
      </p:sp>
      <p:pic>
        <p:nvPicPr>
          <p:cNvPr id="6" name="Рисунок 5" descr="C:\Users\шилова раиса анатоль\Pictures\21.pn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142976" y="428604"/>
            <a:ext cx="3692603" cy="228601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илова раиса анатоль\Pictures\2.gif"/>
          <p:cNvPicPr/>
          <p:nvPr/>
        </p:nvPicPr>
        <p:blipFill>
          <a:blip r:embed="rId2"/>
          <a:srcRect r="854" b="1028"/>
          <a:stretch>
            <a:fillRect/>
          </a:stretch>
        </p:blipFill>
        <p:spPr bwMode="auto">
          <a:xfrm>
            <a:off x="-132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Рисунок 2" descr="C:\Users\шилова раиса анатоль\Pictures\13.jpg"/>
          <p:cNvPicPr/>
          <p:nvPr/>
        </p:nvPicPr>
        <p:blipFill>
          <a:blip r:embed="rId3"/>
          <a:srcRect l="18369" t="23750" r="20478" b="2187"/>
          <a:stretch>
            <a:fillRect/>
          </a:stretch>
        </p:blipFill>
        <p:spPr bwMode="auto">
          <a:xfrm>
            <a:off x="6505749" y="471176"/>
            <a:ext cx="2330360" cy="230749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 descr="C:\Users\шилова раиса анатоль\Pictures\20.jpg"/>
          <p:cNvPicPr/>
          <p:nvPr/>
        </p:nvPicPr>
        <p:blipFill>
          <a:blip r:embed="rId4"/>
          <a:srcRect l="2000" r="5000" b="358"/>
          <a:stretch>
            <a:fillRect/>
          </a:stretch>
        </p:blipFill>
        <p:spPr bwMode="auto">
          <a:xfrm>
            <a:off x="1000100" y="3825604"/>
            <a:ext cx="7836009" cy="274666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5678165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Century"/>
              </a:rPr>
              <a:t>Подземные толчки и колебания земной поверхности возникают в результате внезапных смещений и разрывов в земной коре или в верхней части мантии. Эти смещения  и  разрывы  обусловлены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88C91-4A02-1D3E-ED04-75E9D25BF1DF}"/>
              </a:ext>
            </a:extLst>
          </p:cNvPr>
          <p:cNvSpPr txBox="1"/>
          <p:nvPr/>
        </p:nvSpPr>
        <p:spPr>
          <a:xfrm>
            <a:off x="876851" y="2710371"/>
            <a:ext cx="8013432" cy="12101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Century"/>
              </a:rPr>
              <a:t>глубинными процессами, происходящими в литосфере и связанными с движением литосферных плит.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илова раиса анатоль\Pictures\2.gif"/>
          <p:cNvPicPr/>
          <p:nvPr/>
        </p:nvPicPr>
        <p:blipFill>
          <a:blip r:embed="rId2"/>
          <a:srcRect r="854" b="1028"/>
          <a:stretch>
            <a:fillRect/>
          </a:stretch>
        </p:blipFill>
        <p:spPr bwMode="auto">
          <a:xfrm>
            <a:off x="2041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TextBox 3"/>
          <p:cNvSpPr txBox="1"/>
          <p:nvPr/>
        </p:nvSpPr>
        <p:spPr>
          <a:xfrm>
            <a:off x="857224" y="568069"/>
            <a:ext cx="810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entury" pitchFamily="18" charset="0"/>
              </a:rPr>
              <a:t>Причины возникновения землетрясений</a:t>
            </a:r>
          </a:p>
        </p:txBody>
      </p:sp>
      <p:pic>
        <p:nvPicPr>
          <p:cNvPr id="5" name="Рисунок 4" descr="http://cs5879.vk.me/u138160349/143882187/x_0b15feae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28544" y="3986728"/>
            <a:ext cx="2640065" cy="239650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Рисунок 5" descr="http://i.ucrazy.ru/files/i/2011.3.9/1299650144_kilauea-volcano-04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345633" y="1529737"/>
            <a:ext cx="2502170" cy="245106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Рисунок 6" descr="http://www.meteovesti.ru/pictures/63567541129.jp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6345633" y="3990657"/>
            <a:ext cx="2503102" cy="239257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Рисунок 7" descr="http://woman.proufu.ru/upload/medialibrary/20c/20cece8c31ff4b348b20f8401a8244e4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3628530" y="3983246"/>
            <a:ext cx="2717106" cy="238801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" name="TextBox 8"/>
          <p:cNvSpPr txBox="1"/>
          <p:nvPr/>
        </p:nvSpPr>
        <p:spPr>
          <a:xfrm>
            <a:off x="965612" y="1155305"/>
            <a:ext cx="7886568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/>
              <a:buChar char="v"/>
            </a:pPr>
            <a:r>
              <a:rPr lang="ru-RU" sz="2000" b="1">
                <a:solidFill>
                  <a:srgbClr val="0070C0"/>
                </a:solidFill>
                <a:latin typeface="Century"/>
              </a:rPr>
              <a:t> естественные тектонические глубинные процессы;</a:t>
            </a:r>
            <a:endParaRPr lang="ru-RU" sz="2000" b="1">
              <a:solidFill>
                <a:srgbClr val="0070C0"/>
              </a:solidFill>
              <a:latin typeface="Century" pitchFamily="18" charset="0"/>
            </a:endParaRPr>
          </a:p>
          <a:p>
            <a:pPr marL="342900" indent="-342900">
              <a:buFont typeface="Wingdings"/>
              <a:buChar char="v"/>
            </a:pPr>
            <a:r>
              <a:rPr lang="ru-RU" sz="2000" b="1">
                <a:solidFill>
                  <a:srgbClr val="0070C0"/>
                </a:solidFill>
                <a:latin typeface="Century"/>
              </a:rPr>
              <a:t> извержение вулканов;</a:t>
            </a:r>
          </a:p>
          <a:p>
            <a:pPr marL="342900" indent="-342900">
              <a:buFont typeface="Wingdings"/>
              <a:buChar char="v"/>
            </a:pPr>
            <a:r>
              <a:rPr lang="ru-RU" sz="2000" b="1">
                <a:solidFill>
                  <a:srgbClr val="0070C0"/>
                </a:solidFill>
                <a:latin typeface="Century"/>
              </a:rPr>
              <a:t> крупные оползни;</a:t>
            </a:r>
          </a:p>
          <a:p>
            <a:pPr marL="342900" indent="-342900">
              <a:buFont typeface="Wingdings"/>
              <a:buChar char="v"/>
            </a:pPr>
            <a:r>
              <a:rPr lang="ru-RU" sz="2000" b="1">
                <a:solidFill>
                  <a:srgbClr val="0070C0"/>
                </a:solidFill>
                <a:latin typeface="Century"/>
              </a:rPr>
              <a:t> техногенная деятельность человека: </a:t>
            </a:r>
            <a:endParaRPr lang="ru-RU" sz="2000" b="1">
              <a:solidFill>
                <a:srgbClr val="0070C0"/>
              </a:solidFill>
              <a:latin typeface="Century" pitchFamily="18" charset="0"/>
            </a:endParaRPr>
          </a:p>
          <a:p>
            <a:pPr marL="342900" indent="-342900">
              <a:buFont typeface="Wingdings"/>
              <a:buChar char="§"/>
            </a:pPr>
            <a:r>
              <a:rPr lang="ru-RU" sz="2000" b="1">
                <a:solidFill>
                  <a:srgbClr val="0070C0"/>
                </a:solidFill>
                <a:latin typeface="Century"/>
              </a:rPr>
              <a:t>взрывы;</a:t>
            </a:r>
            <a:endParaRPr lang="ru-RU" sz="2000" b="1">
              <a:solidFill>
                <a:srgbClr val="0070C0"/>
              </a:solidFill>
              <a:latin typeface="Century" pitchFamily="18" charset="0"/>
            </a:endParaRPr>
          </a:p>
          <a:p>
            <a:pPr marL="342900" indent="-342900">
              <a:buFont typeface="Wingdings"/>
              <a:buChar char="§"/>
            </a:pPr>
            <a:r>
              <a:rPr lang="ru-RU" sz="2000" b="1">
                <a:solidFill>
                  <a:srgbClr val="0070C0"/>
                </a:solidFill>
                <a:latin typeface="Century"/>
              </a:rPr>
              <a:t>обрушение шахт, подземных пустот;  </a:t>
            </a:r>
            <a:endParaRPr lang="ru-RU" sz="2000" b="1">
              <a:solidFill>
                <a:srgbClr val="0070C0"/>
              </a:solidFill>
              <a:latin typeface="Century" pitchFamily="18" charset="0"/>
            </a:endParaRPr>
          </a:p>
          <a:p>
            <a:pPr marL="342900" indent="-342900">
              <a:buFont typeface="Wingdings"/>
              <a:buChar char="§"/>
            </a:pPr>
            <a:r>
              <a:rPr lang="ru-RU" sz="2000" b="1">
                <a:solidFill>
                  <a:srgbClr val="0070C0"/>
                </a:solidFill>
                <a:latin typeface="Century"/>
              </a:rPr>
              <a:t>искусственное обрушение горных пород </a:t>
            </a:r>
            <a:endParaRPr lang="ru-RU" sz="2000" b="1">
              <a:solidFill>
                <a:srgbClr val="0070C0"/>
              </a:solidFill>
              <a:latin typeface="Century" pitchFamily="18" charset="0"/>
            </a:endParaRPr>
          </a:p>
          <a:p>
            <a:pPr marL="342900" indent="-342900">
              <a:buFont typeface="Wingdings"/>
              <a:buChar char="§"/>
            </a:pPr>
            <a:r>
              <a:rPr lang="ru-RU" sz="2000" b="1">
                <a:solidFill>
                  <a:srgbClr val="0070C0"/>
                </a:solidFill>
                <a:latin typeface="Century"/>
              </a:rPr>
              <a:t>другое. </a:t>
            </a:r>
            <a:endParaRPr lang="ru-RU" sz="2000" b="1">
              <a:solidFill>
                <a:srgbClr val="0070C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илова раиса анатоль\Pictures\2.gif"/>
          <p:cNvPicPr/>
          <p:nvPr/>
        </p:nvPicPr>
        <p:blipFill>
          <a:blip r:embed="rId2"/>
          <a:srcRect r="854" b="1028"/>
          <a:stretch>
            <a:fillRect/>
          </a:stretch>
        </p:blipFill>
        <p:spPr bwMode="auto">
          <a:xfrm>
            <a:off x="0" y="-36664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800875" y="571480"/>
            <a:ext cx="775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entury" pitchFamily="18" charset="0"/>
              </a:rPr>
              <a:t>Последствия землетрясений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875" y="1469332"/>
            <a:ext cx="789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entury" pitchFamily="18" charset="0"/>
              </a:rPr>
              <a:t>Опасные геологические явления</a:t>
            </a:r>
          </a:p>
        </p:txBody>
      </p:sp>
      <p:pic>
        <p:nvPicPr>
          <p:cNvPr id="5" name="Рисунок 4" descr="0_21c10_28acc12e_XL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51674" y="2071678"/>
            <a:ext cx="2640205" cy="2221418"/>
          </a:xfrm>
          <a:prstGeom prst="rect">
            <a:avLst/>
          </a:prstGeom>
          <a:noFill/>
        </p:spPr>
      </p:pic>
      <p:pic>
        <p:nvPicPr>
          <p:cNvPr id="6" name="Рисунок 5" descr="0582af0cc39f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09361" y="2115529"/>
            <a:ext cx="2717571" cy="2071702"/>
          </a:xfrm>
          <a:prstGeom prst="rect">
            <a:avLst/>
          </a:prstGeom>
          <a:noFill/>
        </p:spPr>
      </p:pic>
      <p:pic>
        <p:nvPicPr>
          <p:cNvPr id="7" name="Рисунок 6" descr="avalancha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84168" y="2071678"/>
            <a:ext cx="2880320" cy="20996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9" y="4171374"/>
            <a:ext cx="7649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entury" pitchFamily="18" charset="0"/>
              </a:rPr>
              <a:t>Цунами, наводнения</a:t>
            </a:r>
          </a:p>
        </p:txBody>
      </p:sp>
      <p:pic>
        <p:nvPicPr>
          <p:cNvPr id="9" name="Рисунок 8" descr="1303715856_rrssrssrs-srsrrisrsrjos_-rrrrr-rrrssrr-ssrrrrjo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51674" y="4643446"/>
            <a:ext cx="3895106" cy="1908175"/>
          </a:xfrm>
          <a:prstGeom prst="rect">
            <a:avLst/>
          </a:prstGeom>
          <a:noFill/>
        </p:spPr>
      </p:pic>
      <p:pic>
        <p:nvPicPr>
          <p:cNvPr id="10" name="Рисунок 9" descr="thailand-flood-2010-1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679157" y="4643446"/>
            <a:ext cx="4141315" cy="19288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илова раиса анатоль\Pictures\2.gif"/>
          <p:cNvPicPr/>
          <p:nvPr/>
        </p:nvPicPr>
        <p:blipFill>
          <a:blip r:embed="rId2"/>
          <a:srcRect r="684" b="695"/>
          <a:stretch>
            <a:fillRect/>
          </a:stretch>
        </p:blipFill>
        <p:spPr bwMode="auto">
          <a:xfrm>
            <a:off x="0" y="-12538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683568" y="5714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entury" pitchFamily="18" charset="0"/>
              </a:rPr>
              <a:t>Последствия землетрясений</a:t>
            </a:r>
          </a:p>
        </p:txBody>
      </p:sp>
      <p:pic>
        <p:nvPicPr>
          <p:cNvPr id="4" name="Рисунок 3" descr="0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1538" y="1844824"/>
            <a:ext cx="3786214" cy="22670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19872" y="1412776"/>
            <a:ext cx="250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Century" pitchFamily="18" charset="0"/>
              </a:rPr>
              <a:t>Пожары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1538" y="392906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Century" pitchFamily="18" charset="0"/>
              </a:rPr>
              <a:t>Повреждения и разрушения зданий</a:t>
            </a:r>
          </a:p>
        </p:txBody>
      </p:sp>
      <p:pic>
        <p:nvPicPr>
          <p:cNvPr id="7" name="Рисунок 6" descr="untitled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71538" y="4500570"/>
            <a:ext cx="3824498" cy="2027238"/>
          </a:xfrm>
          <a:prstGeom prst="rect">
            <a:avLst/>
          </a:prstGeom>
          <a:noFill/>
        </p:spPr>
      </p:pic>
      <p:pic>
        <p:nvPicPr>
          <p:cNvPr id="8" name="Рисунок 7" descr="haiti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57752" y="4500570"/>
            <a:ext cx="4106736" cy="1987550"/>
          </a:xfrm>
          <a:prstGeom prst="rect">
            <a:avLst/>
          </a:prstGeom>
          <a:noFill/>
        </p:spPr>
      </p:pic>
      <p:pic>
        <p:nvPicPr>
          <p:cNvPr id="9" name="Рисунок 8" descr="http://woman.proufu.ru/upload/medialibrary/20c/20cece8c31ff4b348b20f8401a8244e4.jp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4896036" y="1844824"/>
            <a:ext cx="4068452" cy="208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илова раиса анатоль\Pictures\2.gif"/>
          <p:cNvPicPr/>
          <p:nvPr/>
        </p:nvPicPr>
        <p:blipFill>
          <a:blip r:embed="rId2"/>
          <a:srcRect r="684" b="695"/>
          <a:stretch>
            <a:fillRect/>
          </a:stretch>
        </p:blipFill>
        <p:spPr bwMode="auto">
          <a:xfrm>
            <a:off x="71438" y="-243408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1142976" y="26064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entury" pitchFamily="18" charset="0"/>
              </a:rPr>
              <a:t>Последствия землетрясений</a:t>
            </a:r>
          </a:p>
        </p:txBody>
      </p:sp>
      <p:pic>
        <p:nvPicPr>
          <p:cNvPr id="4" name="Рисунок 3" descr="esh_2286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4381" y="1706274"/>
            <a:ext cx="4132795" cy="2000264"/>
          </a:xfrm>
          <a:prstGeom prst="rect">
            <a:avLst/>
          </a:prstGeom>
          <a:noFill/>
        </p:spPr>
      </p:pic>
      <p:pic>
        <p:nvPicPr>
          <p:cNvPr id="5" name="Рисунок 4" descr="the-big-picture-109-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64381" y="4067432"/>
            <a:ext cx="2871548" cy="23138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902398" y="1183053"/>
            <a:ext cx="7954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entury" pitchFamily="18" charset="0"/>
              </a:rPr>
              <a:t>Травмирование и гибель людей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2398" y="3650159"/>
            <a:ext cx="302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entury" pitchFamily="18" charset="0"/>
              </a:rPr>
              <a:t>Паника</a:t>
            </a:r>
          </a:p>
        </p:txBody>
      </p:sp>
      <p:pic>
        <p:nvPicPr>
          <p:cNvPr id="8" name="Рисунок 7" descr="239251647.jpg"/>
          <p:cNvPicPr>
            <a:picLocks noChangeAspect="1"/>
          </p:cNvPicPr>
          <p:nvPr/>
        </p:nvPicPr>
        <p:blipFill>
          <a:blip r:embed="rId5"/>
          <a:srcRect r="4047" b="22854"/>
          <a:stretch>
            <a:fillRect/>
          </a:stretch>
        </p:blipFill>
        <p:spPr>
          <a:xfrm>
            <a:off x="5004048" y="1706274"/>
            <a:ext cx="396044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t1larg_yamada_quake_afp_g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5" y="4067432"/>
            <a:ext cx="2628946" cy="2313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419872" y="3650159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entury" pitchFamily="18" charset="0"/>
              </a:rPr>
              <a:t>Выбросы опасных веществ</a:t>
            </a:r>
          </a:p>
        </p:txBody>
      </p:sp>
      <p:pic>
        <p:nvPicPr>
          <p:cNvPr id="11" name="Рисунок 10" descr="3903286-japan-quakeleakage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763921" y="4067433"/>
            <a:ext cx="2536271" cy="23138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илова раиса анатоль\Pictures\2.gif"/>
          <p:cNvPicPr/>
          <p:nvPr/>
        </p:nvPicPr>
        <p:blipFill>
          <a:blip r:embed="rId2"/>
          <a:srcRect r="684" b="695"/>
          <a:stretch>
            <a:fillRect/>
          </a:stretch>
        </p:blipFill>
        <p:spPr bwMode="auto">
          <a:xfrm>
            <a:off x="-61060" y="-9103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971600" y="5714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entury" pitchFamily="18" charset="0"/>
              </a:rPr>
              <a:t>Последствия землетрясений</a:t>
            </a:r>
          </a:p>
        </p:txBody>
      </p:sp>
      <p:pic>
        <p:nvPicPr>
          <p:cNvPr id="5" name="Рисунок 4" descr="137_1206-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43486" y="4357694"/>
            <a:ext cx="3871886" cy="21346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1234198"/>
            <a:ext cx="7743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entury" pitchFamily="18" charset="0"/>
              </a:rPr>
              <a:t>Аварии на промышленных предприятиях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929066"/>
            <a:ext cx="774377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000" b="1">
                <a:solidFill>
                  <a:srgbClr val="0070C0"/>
                </a:solidFill>
                <a:latin typeface="Century"/>
              </a:rPr>
              <a:t>Транспортные аварии</a:t>
            </a:r>
          </a:p>
        </p:txBody>
      </p:sp>
      <p:pic>
        <p:nvPicPr>
          <p:cNvPr id="9" name="Рисунок 8" descr="http://cs5879.vk.me/u138160349/143882187/x_0b15feae.jpg"/>
          <p:cNvPicPr/>
          <p:nvPr/>
        </p:nvPicPr>
        <p:blipFill>
          <a:blip r:embed="rId4"/>
          <a:srcRect r="3591" b="10791"/>
          <a:stretch>
            <a:fillRect/>
          </a:stretch>
        </p:blipFill>
        <p:spPr bwMode="auto">
          <a:xfrm>
            <a:off x="899592" y="4429132"/>
            <a:ext cx="394389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arthquak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700808"/>
            <a:ext cx="2598558" cy="219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vul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643306" y="1757418"/>
            <a:ext cx="2404799" cy="2134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0bfd0bed0b6d0b0d180-d18fd0bfd0bed0bdd0b8d18f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048105" y="1757418"/>
            <a:ext cx="2772367" cy="2108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илова раиса анатоль\Pictures\2.gif"/>
          <p:cNvPicPr/>
          <p:nvPr/>
        </p:nvPicPr>
        <p:blipFill>
          <a:blip r:embed="rId2"/>
          <a:srcRect r="684" b="695"/>
          <a:stretch>
            <a:fillRect/>
          </a:stretch>
        </p:blipFill>
        <p:spPr bwMode="auto">
          <a:xfrm>
            <a:off x="-61060" y="-9103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2"/>
          <p:cNvSpPr txBox="1"/>
          <p:nvPr/>
        </p:nvSpPr>
        <p:spPr>
          <a:xfrm>
            <a:off x="971600" y="571480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entury" pitchFamily="18" charset="0"/>
              </a:rPr>
              <a:t>Последствия землетрясений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066689"/>
            <a:ext cx="77437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entury"/>
              </a:rPr>
              <a:t>Поиск пострадавших</a:t>
            </a:r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AD638AF-8984-3AE3-F8A3-C29CB5E7A86B}"/>
              </a:ext>
            </a:extLst>
          </p:cNvPr>
          <p:cNvSpPr/>
          <p:nvPr/>
        </p:nvSpPr>
        <p:spPr>
          <a:xfrm>
            <a:off x="975492" y="1591886"/>
            <a:ext cx="3532132" cy="224352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Поиск в разрушенных зданиях проводится в целях обнаружения людей, выявления условий их нахождения и функционального состояния, установления с ними звукового или визуального контакта и определения примерного объёма и характера необходимой помощи.</a:t>
            </a:r>
          </a:p>
        </p:txBody>
      </p:sp>
      <p:pic>
        <p:nvPicPr>
          <p:cNvPr id="13" name="Рисунок 12" descr="Изображение выглядит как на открытом воздухе, Стихийное бедствие, загрязн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621697D8-AD3F-4CB3-C687-F450B3AFE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300" y="1641154"/>
            <a:ext cx="4180818" cy="219426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90B889-AA40-DA14-51CE-E9CDC1931DB3}"/>
              </a:ext>
            </a:extLst>
          </p:cNvPr>
          <p:cNvSpPr/>
          <p:nvPr/>
        </p:nvSpPr>
        <p:spPr>
          <a:xfrm>
            <a:off x="975491" y="4286249"/>
            <a:ext cx="7786852" cy="2310963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Обследуют весь участок спасательных работ, в том числе завалы, полуразрушенные и поврежденные здания, все помещения в них (квартиры, подвалы, лестничные марши, крыши, чердаки и т.п.), в том числе и те, доступ в которые затруднён;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Определяют и обозначают места нахождения пострадавших, по возможности устанавливают с ними связь и определяют их состояние;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Выявляют наличие вторичных поражающих факторов (пожаров, задымления, загазованности, обрушения неустойчивых конструкций и их обломков и др.) и оценивают опасность их воздействия на людей.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9A9E57-A336-DD99-9F9D-2DBFBF73C15E}"/>
              </a:ext>
            </a:extLst>
          </p:cNvPr>
          <p:cNvSpPr txBox="1"/>
          <p:nvPr/>
        </p:nvSpPr>
        <p:spPr>
          <a:xfrm>
            <a:off x="1030720" y="3766534"/>
            <a:ext cx="77437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entury"/>
              </a:rPr>
              <a:t>При проведении поиска: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02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485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</vt:lpstr>
      <vt:lpstr>Times New Roman</vt:lpstr>
      <vt:lpstr>Wingdings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Финяк Е.Б.</dc:creator>
  <cp:lastModifiedBy>DIRECTOR</cp:lastModifiedBy>
  <cp:revision>266</cp:revision>
  <dcterms:created xsi:type="dcterms:W3CDTF">2016-05-31T04:21:36Z</dcterms:created>
  <dcterms:modified xsi:type="dcterms:W3CDTF">2023-12-02T04:09:56Z</dcterms:modified>
</cp:coreProperties>
</file>