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Montserrat Black" panose="020B0604020202020204" charset="-52"/>
      <p:bold r:id="rId21"/>
      <p:boldItalic r:id="rId22"/>
    </p:embeddedFont>
    <p:embeddedFont>
      <p:font typeface="Montserrat Light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FCA1E2-913B-4D88-A4A4-3CFCDAEC8F8D}">
  <a:tblStyle styleId="{9FFCA1E2-913B-4D88-A4A4-3CFCDAEC8F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2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315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2ef3d06b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2ef3d06b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04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2fb53a130_0_10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92fb53a130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722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2fb53a130_0_9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92fb53a130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21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2fb53a130_0_6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92fb53a13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32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2fb53a130_0_7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92fb53a130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0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065a868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a065a868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41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2ef3d06bf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92ef3d06b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96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2fb53a130_0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92fb53a130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21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2fb53a13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92fb53a1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6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2fb53a130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92fb53a13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73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2fb53a13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2fb53a130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97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2fb53a130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2fb53a130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55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2fb53a130_0_9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92fb53a130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13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2fb53a130_0_5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92fb53a130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58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r="50000" b="50000"/>
          <a:stretch/>
        </p:blipFill>
        <p:spPr>
          <a:xfrm>
            <a:off x="4000500" y="2571750"/>
            <a:ext cx="5143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r="50000" b="50000"/>
          <a:stretch/>
        </p:blipFill>
        <p:spPr>
          <a:xfrm>
            <a:off x="4000500" y="-1819"/>
            <a:ext cx="51435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>
            <a:off x="-1" y="0"/>
            <a:ext cx="4001400" cy="2569800"/>
          </a:xfrm>
          <a:prstGeom prst="rect">
            <a:avLst/>
          </a:prstGeom>
          <a:solidFill>
            <a:srgbClr val="151B3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1" y="3857625"/>
            <a:ext cx="4001400" cy="1285800"/>
          </a:xfrm>
          <a:prstGeom prst="rect">
            <a:avLst/>
          </a:prstGeom>
          <a:solidFill>
            <a:srgbClr val="151B3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2571750"/>
            <a:ext cx="4001400" cy="428700"/>
          </a:xfrm>
          <a:prstGeom prst="rect">
            <a:avLst/>
          </a:prstGeom>
          <a:solidFill>
            <a:srgbClr val="F5E7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6573204" y="-1819"/>
            <a:ext cx="25707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" name="Google Shape;13;p2"/>
          <p:cNvSpPr>
            <a:spLocks noGrp="1"/>
          </p:cNvSpPr>
          <p:nvPr>
            <p:ph type="pic" idx="3"/>
          </p:nvPr>
        </p:nvSpPr>
        <p:spPr>
          <a:xfrm>
            <a:off x="4002408" y="2571750"/>
            <a:ext cx="25707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4" name="Google Shape;14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>
            <a:hlinkClick r:id="rId5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PTMON slide">
  <p:cSld name="6_PPTMON slide">
    <p:bg>
      <p:bgPr>
        <a:solidFill>
          <a:srgbClr val="151B3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6">
            <a:alphaModFix/>
          </a:blip>
          <a:srcRect t="50000"/>
          <a:stretch/>
        </p:blipFill>
        <p:spPr>
          <a:xfrm>
            <a:off x="0" y="0"/>
            <a:ext cx="3086096" cy="77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7">
            <a:alphaModFix/>
          </a:blip>
          <a:srcRect t="50000"/>
          <a:stretch/>
        </p:blipFill>
        <p:spPr>
          <a:xfrm rot="10800000">
            <a:off x="6057908" y="4371975"/>
            <a:ext cx="3086092" cy="7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PTMON slide">
  <p:cSld name="10_PPTMON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6">
            <a:alphaModFix/>
          </a:blip>
          <a:srcRect t="50000" r="50000"/>
          <a:stretch/>
        </p:blipFill>
        <p:spPr>
          <a:xfrm rot="5400000" flipH="1">
            <a:off x="-514350" y="360045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/>
          <p:cNvPicPr preferRelativeResize="0"/>
          <p:nvPr/>
        </p:nvPicPr>
        <p:blipFill rotWithShape="1">
          <a:blip r:embed="rId6">
            <a:alphaModFix/>
          </a:blip>
          <a:srcRect l="50000" t="50000"/>
          <a:stretch/>
        </p:blipFill>
        <p:spPr>
          <a:xfrm rot="5400000">
            <a:off x="7600950" y="514350"/>
            <a:ext cx="20574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PTMON slide">
  <p:cSld name="11_PPTMON slide">
    <p:bg>
      <p:bgPr>
        <a:solidFill>
          <a:srgbClr val="F5E729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 l="50000" b="50000"/>
          <a:stretch/>
        </p:blipFill>
        <p:spPr>
          <a:xfrm>
            <a:off x="-1" y="205740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l="50000" b="50000"/>
          <a:stretch/>
        </p:blipFill>
        <p:spPr>
          <a:xfrm>
            <a:off x="2571750" y="2057400"/>
            <a:ext cx="20574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>
            <a:spLocks noGrp="1"/>
          </p:cNvSpPr>
          <p:nvPr>
            <p:ph type="pic" idx="2"/>
          </p:nvPr>
        </p:nvSpPr>
        <p:spPr>
          <a:xfrm>
            <a:off x="0" y="0"/>
            <a:ext cx="25719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13"/>
          <p:cNvSpPr>
            <a:spLocks noGrp="1"/>
          </p:cNvSpPr>
          <p:nvPr>
            <p:ph type="pic" idx="3"/>
          </p:nvPr>
        </p:nvSpPr>
        <p:spPr>
          <a:xfrm>
            <a:off x="2057400" y="2571750"/>
            <a:ext cx="25719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79" name="Google Shape;79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>
            <a:hlinkClick r:id="rId5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7">
            <a:alphaModFix/>
          </a:blip>
          <a:srcRect l="50000" b="50000"/>
          <a:stretch/>
        </p:blipFill>
        <p:spPr>
          <a:xfrm>
            <a:off x="2571751" y="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8">
            <a:alphaModFix/>
          </a:blip>
          <a:srcRect l="50000" b="50000"/>
          <a:stretch/>
        </p:blipFill>
        <p:spPr>
          <a:xfrm>
            <a:off x="0" y="4114801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 t="50000" r="50000"/>
          <a:stretch/>
        </p:blipFill>
        <p:spPr>
          <a:xfrm>
            <a:off x="0" y="3082161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8">
            <a:alphaModFix/>
          </a:blip>
          <a:srcRect l="50000" t="50000"/>
          <a:stretch/>
        </p:blipFill>
        <p:spPr>
          <a:xfrm>
            <a:off x="2571750" y="1032640"/>
            <a:ext cx="20574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PTMON slide">
  <p:cSld name="12_PPTMON slide">
    <p:bg>
      <p:bgPr>
        <a:solidFill>
          <a:srgbClr val="151B3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6">
            <a:alphaModFix/>
          </a:blip>
          <a:srcRect t="50000"/>
          <a:stretch/>
        </p:blipFill>
        <p:spPr>
          <a:xfrm rot="10800000">
            <a:off x="3" y="4371975"/>
            <a:ext cx="3086092" cy="77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7">
            <a:alphaModFix/>
          </a:blip>
          <a:srcRect t="50000"/>
          <a:stretch/>
        </p:blipFill>
        <p:spPr>
          <a:xfrm rot="10800000">
            <a:off x="6057900" y="1"/>
            <a:ext cx="3086100" cy="7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3_PPTMON slide">
    <p:bg>
      <p:bgPr>
        <a:solidFill>
          <a:srgbClr val="151B3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2801646" y="143001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2" name="Google Shape;92;p15"/>
          <p:cNvSpPr>
            <a:spLocks noGrp="1"/>
          </p:cNvSpPr>
          <p:nvPr>
            <p:ph type="pic" idx="3"/>
          </p:nvPr>
        </p:nvSpPr>
        <p:spPr>
          <a:xfrm>
            <a:off x="4697219" y="143001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15"/>
          <p:cNvSpPr>
            <a:spLocks noGrp="1"/>
          </p:cNvSpPr>
          <p:nvPr>
            <p:ph type="pic" idx="4"/>
          </p:nvPr>
        </p:nvSpPr>
        <p:spPr>
          <a:xfrm>
            <a:off x="6592790" y="143001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15"/>
          <p:cNvSpPr>
            <a:spLocks noGrp="1"/>
          </p:cNvSpPr>
          <p:nvPr>
            <p:ph type="pic" idx="5"/>
          </p:nvPr>
        </p:nvSpPr>
        <p:spPr>
          <a:xfrm>
            <a:off x="906074" y="143001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95" name="Google Shape;95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6">
            <a:alphaModFix/>
          </a:blip>
          <a:srcRect b="50000"/>
          <a:stretch/>
        </p:blipFill>
        <p:spPr>
          <a:xfrm rot="5400000">
            <a:off x="-1157286" y="1157286"/>
            <a:ext cx="3086096" cy="77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7">
            <a:alphaModFix/>
          </a:blip>
          <a:srcRect t="50000"/>
          <a:stretch/>
        </p:blipFill>
        <p:spPr>
          <a:xfrm rot="5400000" flipH="1">
            <a:off x="7215188" y="3214688"/>
            <a:ext cx="3086100" cy="7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PPTMON slide">
  <p:cSld name="14_PPTMON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5280467" y="1287845"/>
            <a:ext cx="5151376" cy="257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>
            <a:spLocks noGrp="1"/>
          </p:cNvSpPr>
          <p:nvPr>
            <p:ph type="pic" idx="2"/>
          </p:nvPr>
        </p:nvSpPr>
        <p:spPr>
          <a:xfrm>
            <a:off x="5905932" y="614815"/>
            <a:ext cx="1771200" cy="3913800"/>
          </a:xfrm>
          <a:prstGeom prst="roundRect">
            <a:avLst>
              <a:gd name="adj" fmla="val 20435"/>
            </a:avLst>
          </a:prstGeom>
          <a:solidFill>
            <a:srgbClr val="F2F2F2"/>
          </a:solidFill>
          <a:ln>
            <a:noFill/>
          </a:ln>
        </p:spPr>
      </p:sp>
      <p:pic>
        <p:nvPicPr>
          <p:cNvPr id="102" name="Google Shape;102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>
            <a:hlinkClick r:id="rId5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PPTMON slide">
  <p:cSld name="15_PPTMON slide">
    <p:bg>
      <p:bgPr>
        <a:solidFill>
          <a:srgbClr val="151B3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287844" y="1287845"/>
            <a:ext cx="5151376" cy="257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>
            <a:spLocks noGrp="1"/>
          </p:cNvSpPr>
          <p:nvPr>
            <p:ph type="pic" idx="2"/>
          </p:nvPr>
        </p:nvSpPr>
        <p:spPr>
          <a:xfrm>
            <a:off x="1030705" y="832333"/>
            <a:ext cx="5241000" cy="3417600"/>
          </a:xfrm>
          <a:prstGeom prst="roundRect">
            <a:avLst>
              <a:gd name="adj" fmla="val 3110"/>
            </a:avLst>
          </a:prstGeom>
          <a:solidFill>
            <a:srgbClr val="F2F2F2"/>
          </a:solidFill>
          <a:ln>
            <a:noFill/>
          </a:ln>
        </p:spPr>
      </p:sp>
      <p:pic>
        <p:nvPicPr>
          <p:cNvPr id="107" name="Google Shape;107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>
            <a:hlinkClick r:id="rId5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PTMON slide">
  <p:cSld name="16_PPTMON slide">
    <p:bg>
      <p:bgPr>
        <a:solidFill>
          <a:srgbClr val="F5E729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280467" y="1287845"/>
            <a:ext cx="5151376" cy="257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>
            <a:spLocks noGrp="1"/>
          </p:cNvSpPr>
          <p:nvPr>
            <p:ph type="pic" idx="2"/>
          </p:nvPr>
        </p:nvSpPr>
        <p:spPr>
          <a:xfrm>
            <a:off x="3341288" y="1392391"/>
            <a:ext cx="5055300" cy="2899200"/>
          </a:xfrm>
          <a:prstGeom prst="roundRect">
            <a:avLst>
              <a:gd name="adj" fmla="val 1816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6">
            <a:alphaModFix/>
          </a:blip>
          <a:srcRect r="50000" b="50000"/>
          <a:stretch/>
        </p:blipFill>
        <p:spPr>
          <a:xfrm rot="5400000">
            <a:off x="7600950" y="360045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7">
            <a:alphaModFix/>
          </a:blip>
          <a:srcRect t="50000" r="50000"/>
          <a:stretch/>
        </p:blipFill>
        <p:spPr>
          <a:xfrm rot="-5400000">
            <a:off x="-514349" y="3600449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8">
            <a:alphaModFix/>
          </a:blip>
          <a:srcRect l="74999" t="50000"/>
          <a:stretch/>
        </p:blipFill>
        <p:spPr>
          <a:xfrm>
            <a:off x="0" y="2057399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7">
            <a:alphaModFix/>
          </a:blip>
          <a:srcRect l="50000" t="50000"/>
          <a:stretch/>
        </p:blipFill>
        <p:spPr>
          <a:xfrm rot="5400000">
            <a:off x="-514350" y="514350"/>
            <a:ext cx="20574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bg>
      <p:bgPr>
        <a:solidFill>
          <a:srgbClr val="151B3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6">
            <a:alphaModFix/>
          </a:blip>
          <a:srcRect r="50000" b="50000"/>
          <a:stretch/>
        </p:blipFill>
        <p:spPr>
          <a:xfrm rot="5400000">
            <a:off x="-514350" y="51435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7">
            <a:alphaModFix/>
          </a:blip>
          <a:srcRect l="50000" b="50000"/>
          <a:stretch/>
        </p:blipFill>
        <p:spPr>
          <a:xfrm rot="5400000">
            <a:off x="7600950" y="3600449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6">
            <a:alphaModFix/>
          </a:blip>
          <a:srcRect t="50000" r="50000"/>
          <a:stretch/>
        </p:blipFill>
        <p:spPr>
          <a:xfrm rot="-5400000">
            <a:off x="-514350" y="360045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7">
            <a:alphaModFix/>
          </a:blip>
          <a:srcRect l="25000" t="50000" r="50000"/>
          <a:stretch/>
        </p:blipFill>
        <p:spPr>
          <a:xfrm>
            <a:off x="0" y="2057400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6">
            <a:alphaModFix/>
          </a:blip>
          <a:srcRect b="50000"/>
          <a:stretch/>
        </p:blipFill>
        <p:spPr>
          <a:xfrm rot="5400000">
            <a:off x="6572252" y="2571751"/>
            <a:ext cx="4114796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 rot="5400000">
            <a:off x="-1543048" y="1543048"/>
            <a:ext cx="4114796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PTMON slide">
  <p:cSld name="4_PPTMON slide">
    <p:bg>
      <p:bgPr>
        <a:solidFill>
          <a:srgbClr val="F5E729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6">
            <a:alphaModFix/>
          </a:blip>
          <a:srcRect r="50000" b="50000"/>
          <a:stretch/>
        </p:blipFill>
        <p:spPr>
          <a:xfrm>
            <a:off x="0" y="411480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6">
            <a:alphaModFix/>
          </a:blip>
          <a:srcRect b="50000"/>
          <a:stretch/>
        </p:blipFill>
        <p:spPr>
          <a:xfrm rot="5400000" flipH="1">
            <a:off x="-505979" y="1543049"/>
            <a:ext cx="4114796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6">
            <a:alphaModFix/>
          </a:blip>
          <a:srcRect t="50000"/>
          <a:stretch/>
        </p:blipFill>
        <p:spPr>
          <a:xfrm rot="5400000">
            <a:off x="-1543047" y="1543048"/>
            <a:ext cx="4114796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bg>
      <p:bgPr>
        <a:solidFill>
          <a:srgbClr val="151B3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43" name="Google Shape;43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>
            <a:spLocks noGrp="1"/>
          </p:cNvSpPr>
          <p:nvPr>
            <p:ph type="pic" idx="2"/>
          </p:nvPr>
        </p:nvSpPr>
        <p:spPr>
          <a:xfrm>
            <a:off x="8115300" y="-1819"/>
            <a:ext cx="1028700" cy="205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8"/>
          <p:cNvSpPr>
            <a:spLocks noGrp="1"/>
          </p:cNvSpPr>
          <p:nvPr>
            <p:ph type="pic" idx="3"/>
          </p:nvPr>
        </p:nvSpPr>
        <p:spPr>
          <a:xfrm>
            <a:off x="7086600" y="3084284"/>
            <a:ext cx="1028700" cy="205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48" name="Google Shape;48;p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6">
            <a:alphaModFix/>
          </a:blip>
          <a:srcRect r="50000" b="50000"/>
          <a:stretch/>
        </p:blipFill>
        <p:spPr>
          <a:xfrm rot="5400000">
            <a:off x="6572250" y="51435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7">
            <a:alphaModFix/>
          </a:blip>
          <a:srcRect r="50000" b="50000"/>
          <a:stretch/>
        </p:blipFill>
        <p:spPr>
          <a:xfrm>
            <a:off x="7086601" y="205740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 rotWithShape="1">
          <a:blip r:embed="rId6">
            <a:alphaModFix/>
          </a:blip>
          <a:srcRect l="50000" t="50000"/>
          <a:stretch/>
        </p:blipFill>
        <p:spPr>
          <a:xfrm rot="-5400000">
            <a:off x="7600950" y="3600450"/>
            <a:ext cx="20574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bg>
      <p:bgPr>
        <a:solidFill>
          <a:srgbClr val="F5E72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>
            <a:spLocks noGrp="1"/>
          </p:cNvSpPr>
          <p:nvPr>
            <p:ph type="pic" idx="2"/>
          </p:nvPr>
        </p:nvSpPr>
        <p:spPr>
          <a:xfrm>
            <a:off x="-1" y="0"/>
            <a:ext cx="30861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55" name="Google Shape;55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6">
            <a:alphaModFix/>
          </a:blip>
          <a:srcRect r="50000" b="50000"/>
          <a:stretch/>
        </p:blipFill>
        <p:spPr>
          <a:xfrm>
            <a:off x="0" y="4114800"/>
            <a:ext cx="2057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7">
            <a:alphaModFix/>
          </a:blip>
          <a:srcRect t="50000" r="75000"/>
          <a:stretch/>
        </p:blipFill>
        <p:spPr>
          <a:xfrm>
            <a:off x="2057399" y="4114800"/>
            <a:ext cx="1028704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bg>
      <p:bgPr>
        <a:solidFill>
          <a:srgbClr val="151B3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>
            <a:hlinkClick r:id="rId4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6">
            <a:alphaModFix/>
          </a:blip>
          <a:srcRect b="50000"/>
          <a:stretch/>
        </p:blipFill>
        <p:spPr>
          <a:xfrm rot="5400000" flipH="1">
            <a:off x="7215192" y="3214692"/>
            <a:ext cx="3086092" cy="77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 rot="-5400000">
            <a:off x="-1157284" y="1157286"/>
            <a:ext cx="3086092" cy="7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1c5Nyfuaq9oiJyAu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dos.red-soft.ru/base/server-configuring/other-utilites/wordpres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88" r="21888"/>
          <a:stretch/>
        </p:blipFill>
        <p:spPr>
          <a:xfrm>
            <a:off x="6573204" y="-1819"/>
            <a:ext cx="2570701" cy="2571900"/>
          </a:xfrm>
          <a:prstGeom prst="rect">
            <a:avLst/>
          </a:prstGeom>
        </p:spPr>
      </p:pic>
      <p:pic>
        <p:nvPicPr>
          <p:cNvPr id="129" name="Google Shape;129;p2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765" r="21759"/>
          <a:stretch/>
        </p:blipFill>
        <p:spPr>
          <a:xfrm>
            <a:off x="4002408" y="2571750"/>
            <a:ext cx="2570700" cy="2571900"/>
          </a:xfrm>
          <a:prstGeom prst="rect">
            <a:avLst/>
          </a:prstGeom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7961" y="1674850"/>
            <a:ext cx="1361175" cy="89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0" y="7325"/>
            <a:ext cx="4002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5E7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5E729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 инструмента для управления сайтами (WordPress) на РЕД ОС</a:t>
            </a:r>
            <a:endParaRPr sz="2400" b="1">
              <a:solidFill>
                <a:srgbClr val="F5E7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5E7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0" y="4054475"/>
            <a:ext cx="400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25.10.2023</a:t>
            </a:r>
            <a:endParaRPr sz="12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преподаватель Жирнова Юлия Витальевна</a:t>
            </a:r>
            <a:endParaRPr sz="12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0" y="3076575"/>
            <a:ext cx="400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МДК 09.01 Проектирование и разработка веб-приложений</a:t>
            </a:r>
            <a:endParaRPr sz="15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>
            <a:spLocks noGrp="1"/>
          </p:cNvSpPr>
          <p:nvPr>
            <p:ph type="pic" idx="2"/>
          </p:nvPr>
        </p:nvSpPr>
        <p:spPr>
          <a:xfrm>
            <a:off x="0" y="0"/>
            <a:ext cx="25719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0" name="Google Shape;210;p31"/>
          <p:cNvSpPr>
            <a:spLocks noGrp="1"/>
          </p:cNvSpPr>
          <p:nvPr>
            <p:ph type="pic" idx="3"/>
          </p:nvPr>
        </p:nvSpPr>
        <p:spPr>
          <a:xfrm>
            <a:off x="2057400" y="2571750"/>
            <a:ext cx="25719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1" name="Google Shape;211;p31"/>
          <p:cNvSpPr txBox="1"/>
          <p:nvPr/>
        </p:nvSpPr>
        <p:spPr>
          <a:xfrm>
            <a:off x="5445578" y="877756"/>
            <a:ext cx="2882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Настройка</a:t>
            </a:r>
            <a:endParaRPr sz="2400"/>
          </a:p>
        </p:txBody>
      </p:sp>
      <p:sp>
        <p:nvSpPr>
          <p:cNvPr id="212" name="Google Shape;212;p31"/>
          <p:cNvSpPr txBox="1"/>
          <p:nvPr/>
        </p:nvSpPr>
        <p:spPr>
          <a:xfrm>
            <a:off x="5254250" y="1495600"/>
            <a:ext cx="32460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Выбор темы</a:t>
            </a:r>
            <a:endParaRPr sz="18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Изменение сайта</a:t>
            </a:r>
            <a:endParaRPr sz="18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Подведение итогов</a:t>
            </a:r>
            <a:endParaRPr sz="18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825"/>
            <a:ext cx="2571900" cy="143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6823" y="2571750"/>
            <a:ext cx="1693045" cy="2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/>
        </p:nvSpPr>
        <p:spPr>
          <a:xfrm>
            <a:off x="2752725" y="1844093"/>
            <a:ext cx="3638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ПРОВЕРЬ СЕБЯ</a:t>
            </a:r>
            <a:endParaRPr sz="27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2752725" y="2745410"/>
            <a:ext cx="3638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3"/>
              </a:rPr>
              <a:t>https://forms.gle/1c5Nyfuaq9oiJyAu8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>
            <a:spLocks noGrp="1"/>
          </p:cNvSpPr>
          <p:nvPr>
            <p:ph type="pic" idx="2"/>
          </p:nvPr>
        </p:nvSpPr>
        <p:spPr>
          <a:xfrm>
            <a:off x="-1" y="0"/>
            <a:ext cx="30861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6" name="Google Shape;226;p33"/>
          <p:cNvSpPr txBox="1"/>
          <p:nvPr/>
        </p:nvSpPr>
        <p:spPr>
          <a:xfrm>
            <a:off x="3883186" y="845345"/>
            <a:ext cx="4604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Что такое CMS?</a:t>
            </a:r>
            <a:endParaRPr sz="1200" b="1">
              <a:solidFill>
                <a:srgbClr val="151B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3884345" y="493454"/>
            <a:ext cx="4594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Определение</a:t>
            </a:r>
            <a:endParaRPr sz="18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3883186" y="2012671"/>
            <a:ext cx="4604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Назовите любую CMS</a:t>
            </a:r>
            <a:endParaRPr sz="1200" b="1">
              <a:solidFill>
                <a:srgbClr val="151B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3884345" y="1660781"/>
            <a:ext cx="4594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Обзор CMS</a:t>
            </a:r>
            <a:endParaRPr sz="18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3883186" y="3179998"/>
            <a:ext cx="4604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Какой веб-сервер сегодня рассмотрим?</a:t>
            </a:r>
            <a:endParaRPr sz="1200" b="1">
              <a:solidFill>
                <a:srgbClr val="151B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3884345" y="2828108"/>
            <a:ext cx="4594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Веб-сервер</a:t>
            </a:r>
            <a:endParaRPr sz="18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3883175" y="3844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Wordpress</a:t>
            </a: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3883186" y="1197245"/>
            <a:ext cx="4604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система для создания сайтов и управления контентом</a:t>
            </a:r>
            <a:endParaRPr sz="12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3883186" y="2345120"/>
            <a:ext cx="4604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WordPress 1С-Битрикс Joomla</a:t>
            </a:r>
            <a:endParaRPr sz="12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3883186" y="3512445"/>
            <a:ext cx="4604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Apache</a:t>
            </a:r>
            <a:endParaRPr sz="12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3883186" y="4306598"/>
            <a:ext cx="4604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Почему выбрали эту систему?</a:t>
            </a:r>
            <a:endParaRPr sz="1200" b="1">
              <a:solidFill>
                <a:srgbClr val="151B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3883186" y="4566095"/>
            <a:ext cx="4604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Самый высокий рейтинг</a:t>
            </a:r>
            <a:endParaRPr sz="12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0112"/>
            <a:ext cx="30861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>
            <a:spLocks noGrp="1"/>
          </p:cNvSpPr>
          <p:nvPr>
            <p:ph type="pic" idx="2"/>
          </p:nvPr>
        </p:nvSpPr>
        <p:spPr>
          <a:xfrm>
            <a:off x="-1" y="0"/>
            <a:ext cx="30861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4" name="Google Shape;244;p34"/>
          <p:cNvSpPr/>
          <p:nvPr/>
        </p:nvSpPr>
        <p:spPr>
          <a:xfrm>
            <a:off x="3902020" y="1033658"/>
            <a:ext cx="4594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Заполните сравнительную таблицу установки на Windows и РЕД ОС</a:t>
            </a:r>
            <a:endParaRPr sz="18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0112"/>
            <a:ext cx="3086100" cy="2314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6" name="Google Shape;246;p34"/>
          <p:cNvGraphicFramePr/>
          <p:nvPr/>
        </p:nvGraphicFramePr>
        <p:xfrm>
          <a:off x="3902050" y="226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{9FFCA1E2-913B-4D88-A4A4-3CFCDAEC8F8D}</a:tableStyleId>
              </a:tblPr>
              <a:tblGrid>
                <a:gridCol w="1562875"/>
                <a:gridCol w="1562875"/>
                <a:gridCol w="15628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" sz="1800">
                          <a:solidFill>
                            <a:srgbClr val="151B3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Windows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" sz="1800">
                          <a:solidFill>
                            <a:srgbClr val="151B3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РЕД ОС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Шаг 1. ….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Инструменты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Команды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Шаг 2. …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…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…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…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…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…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47" name="Google Shape;247;p34"/>
          <p:cNvSpPr txBox="1"/>
          <p:nvPr/>
        </p:nvSpPr>
        <p:spPr>
          <a:xfrm>
            <a:off x="3902050" y="4052250"/>
            <a:ext cx="468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Таблицу загружаем в гит-репозиторий</a:t>
            </a:r>
            <a:endParaRPr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Также прикладываем скриншот Вашего сайта</a:t>
            </a:r>
            <a:endParaRPr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13" y="0"/>
            <a:ext cx="440637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1489075" y="583375"/>
            <a:ext cx="71907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Цель: </a:t>
            </a:r>
            <a:r>
              <a:rPr lang="ru" sz="2000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изучить инструменты для управления сайтами</a:t>
            </a:r>
            <a:endParaRPr sz="2000">
              <a:solidFill>
                <a:srgbClr val="151B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План:</a:t>
            </a:r>
            <a:endParaRPr sz="20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508875" y="2829825"/>
            <a:ext cx="188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Определение</a:t>
            </a:r>
            <a:endParaRPr sz="1600"/>
          </a:p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Обзор CMS</a:t>
            </a:r>
            <a:endParaRPr sz="17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Веб-сервер</a:t>
            </a:r>
            <a:endParaRPr sz="17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Wordpress</a:t>
            </a:r>
            <a:endParaRPr sz="17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1508883" y="2470701"/>
            <a:ext cx="1801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CMS</a:t>
            </a:r>
            <a:endParaRPr sz="20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1489075" y="2086550"/>
            <a:ext cx="1546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01</a:t>
            </a:r>
            <a:endParaRPr sz="26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3751143" y="2829825"/>
            <a:ext cx="18012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Настройка сервера</a:t>
            </a:r>
            <a:endParaRPr sz="1600"/>
          </a:p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Установка БД</a:t>
            </a:r>
            <a:endParaRPr sz="17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Авторизация в Wordpress</a:t>
            </a:r>
            <a:endParaRPr sz="17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3751142" y="2470701"/>
            <a:ext cx="1801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Установка</a:t>
            </a:r>
            <a:endParaRPr sz="20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3731334" y="2086550"/>
            <a:ext cx="1546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02</a:t>
            </a:r>
            <a:endParaRPr sz="26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5993402" y="2829825"/>
            <a:ext cx="18012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Выбор темы</a:t>
            </a:r>
            <a:endParaRPr sz="17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Изменение сайта</a:t>
            </a:r>
            <a:endParaRPr sz="17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700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1700"/>
              <a:buFont typeface="Noto Sans Symbols"/>
              <a:buChar char="▪"/>
            </a:pPr>
            <a:r>
              <a:rPr lang="ru" sz="17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Подведение итогов</a:t>
            </a:r>
            <a:endParaRPr sz="17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5993401" y="2470701"/>
            <a:ext cx="1801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Настройка</a:t>
            </a:r>
            <a:endParaRPr sz="20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5973593" y="2086550"/>
            <a:ext cx="1546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03</a:t>
            </a:r>
            <a:endParaRPr sz="26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5459478" y="1424306"/>
            <a:ext cx="288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36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CMS</a:t>
            </a:r>
            <a:endParaRPr sz="3600"/>
          </a:p>
        </p:txBody>
      </p:sp>
      <p:sp>
        <p:nvSpPr>
          <p:cNvPr id="153" name="Google Shape;153;p24"/>
          <p:cNvSpPr txBox="1"/>
          <p:nvPr/>
        </p:nvSpPr>
        <p:spPr>
          <a:xfrm>
            <a:off x="5101275" y="2049100"/>
            <a:ext cx="3598500" cy="16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93700" algn="ctr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2600"/>
              <a:buFont typeface="Montserrat"/>
              <a:buChar char="❏"/>
            </a:pPr>
            <a:r>
              <a:rPr lang="ru" sz="2600" b="1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</a:t>
            </a:r>
            <a:endParaRPr sz="2600" b="1">
              <a:solidFill>
                <a:srgbClr val="151B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93700" algn="ctr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2600"/>
              <a:buFont typeface="Montserrat"/>
              <a:buChar char="❏"/>
            </a:pPr>
            <a:r>
              <a:rPr lang="ru" sz="2600" b="1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Обзор CMS</a:t>
            </a:r>
            <a:endParaRPr sz="2600" b="1">
              <a:solidFill>
                <a:srgbClr val="151B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93700" algn="ctr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2600"/>
              <a:buFont typeface="Montserrat"/>
              <a:buChar char="❏"/>
            </a:pPr>
            <a:r>
              <a:rPr lang="ru" sz="2600" b="1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Веб-сервер</a:t>
            </a:r>
            <a:endParaRPr sz="2600" b="1">
              <a:solidFill>
                <a:srgbClr val="151B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93700" algn="ctr" rtl="0">
              <a:spcBef>
                <a:spcPts val="0"/>
              </a:spcBef>
              <a:spcAft>
                <a:spcPts val="0"/>
              </a:spcAft>
              <a:buClr>
                <a:srgbClr val="151B31"/>
              </a:buClr>
              <a:buSzPts val="2600"/>
              <a:buFont typeface="Montserrat"/>
              <a:buChar char="❏"/>
            </a:pPr>
            <a:r>
              <a:rPr lang="ru" sz="2600" b="1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Wordpress</a:t>
            </a:r>
            <a:endParaRPr sz="2600" b="1">
              <a:solidFill>
                <a:srgbClr val="151B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50" y="3084250"/>
            <a:ext cx="3857399" cy="20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4300"/>
            <a:ext cx="3598550" cy="188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5056724" y="1766010"/>
            <a:ext cx="742301" cy="1609924"/>
          </a:xfrm>
          <a:custGeom>
            <a:avLst/>
            <a:gdLst/>
            <a:ahLst/>
            <a:cxnLst/>
            <a:rect l="l" t="t" r="r" b="b"/>
            <a:pathLst>
              <a:path w="1274336" h="2763818" extrusionOk="0">
                <a:moveTo>
                  <a:pt x="55730" y="2169213"/>
                </a:moveTo>
                <a:lnTo>
                  <a:pt x="598399" y="2711882"/>
                </a:lnTo>
                <a:cubicBezTo>
                  <a:pt x="661619" y="2775102"/>
                  <a:pt x="765387" y="2768482"/>
                  <a:pt x="820994" y="2698642"/>
                </a:cubicBezTo>
                <a:cubicBezTo>
                  <a:pt x="1430855" y="1931723"/>
                  <a:pt x="1430855" y="835960"/>
                  <a:pt x="820994" y="69207"/>
                </a:cubicBezTo>
                <a:cubicBezTo>
                  <a:pt x="765387" y="-633"/>
                  <a:pt x="661619" y="-7253"/>
                  <a:pt x="598399" y="55968"/>
                </a:cubicBezTo>
                <a:lnTo>
                  <a:pt x="55730" y="598636"/>
                </a:lnTo>
                <a:cubicBezTo>
                  <a:pt x="4757" y="649609"/>
                  <a:pt x="-1698" y="729545"/>
                  <a:pt x="38849" y="789124"/>
                </a:cubicBezTo>
                <a:cubicBezTo>
                  <a:pt x="282959" y="1146931"/>
                  <a:pt x="282959" y="1621083"/>
                  <a:pt x="38849" y="1978890"/>
                </a:cubicBezTo>
                <a:cubicBezTo>
                  <a:pt x="-1698" y="2038304"/>
                  <a:pt x="4757" y="2118240"/>
                  <a:pt x="55730" y="2169213"/>
                </a:cubicBezTo>
                <a:close/>
              </a:path>
            </a:pathLst>
          </a:custGeom>
          <a:solidFill>
            <a:srgbClr val="151B3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5E72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02</a:t>
            </a:r>
            <a:endParaRPr sz="2100">
              <a:solidFill>
                <a:srgbClr val="F5E72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3330508" y="1766010"/>
            <a:ext cx="751941" cy="1609924"/>
          </a:xfrm>
          <a:custGeom>
            <a:avLst/>
            <a:gdLst/>
            <a:ahLst/>
            <a:cxnLst/>
            <a:rect l="l" t="t" r="r" b="b"/>
            <a:pathLst>
              <a:path w="1290886" h="2763818" extrusionOk="0">
                <a:moveTo>
                  <a:pt x="1235072" y="598636"/>
                </a:moveTo>
                <a:lnTo>
                  <a:pt x="692403" y="55968"/>
                </a:lnTo>
                <a:cubicBezTo>
                  <a:pt x="629183" y="-7253"/>
                  <a:pt x="525416" y="-633"/>
                  <a:pt x="469808" y="69207"/>
                </a:cubicBezTo>
                <a:cubicBezTo>
                  <a:pt x="-140053" y="836126"/>
                  <a:pt x="-140053" y="1931889"/>
                  <a:pt x="469808" y="2698642"/>
                </a:cubicBezTo>
                <a:cubicBezTo>
                  <a:pt x="525416" y="2768482"/>
                  <a:pt x="629183" y="2775102"/>
                  <a:pt x="692403" y="2711882"/>
                </a:cubicBezTo>
                <a:lnTo>
                  <a:pt x="1235072" y="2169213"/>
                </a:lnTo>
                <a:cubicBezTo>
                  <a:pt x="1286046" y="2118240"/>
                  <a:pt x="1292500" y="2038470"/>
                  <a:pt x="1251953" y="1978725"/>
                </a:cubicBezTo>
                <a:cubicBezTo>
                  <a:pt x="1007843" y="1620918"/>
                  <a:pt x="1007843" y="1146766"/>
                  <a:pt x="1251953" y="788959"/>
                </a:cubicBezTo>
                <a:cubicBezTo>
                  <a:pt x="1292666" y="729380"/>
                  <a:pt x="1286211" y="649609"/>
                  <a:pt x="1235072" y="598636"/>
                </a:cubicBezTo>
                <a:close/>
              </a:path>
            </a:pathLst>
          </a:custGeom>
          <a:solidFill>
            <a:srgbClr val="151B3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5E72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04</a:t>
            </a:r>
            <a:endParaRPr sz="2100">
              <a:solidFill>
                <a:srgbClr val="F5E72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3763058" y="3059692"/>
            <a:ext cx="1609925" cy="751941"/>
          </a:xfrm>
          <a:custGeom>
            <a:avLst/>
            <a:gdLst/>
            <a:ahLst/>
            <a:cxnLst/>
            <a:rect l="l" t="t" r="r" b="b"/>
            <a:pathLst>
              <a:path w="2763820" h="1290885" extrusionOk="0">
                <a:moveTo>
                  <a:pt x="598636" y="55701"/>
                </a:moveTo>
                <a:lnTo>
                  <a:pt x="55968" y="598534"/>
                </a:lnTo>
                <a:cubicBezTo>
                  <a:pt x="-7253" y="661755"/>
                  <a:pt x="-633" y="765522"/>
                  <a:pt x="69208" y="821129"/>
                </a:cubicBezTo>
                <a:cubicBezTo>
                  <a:pt x="836127" y="1430990"/>
                  <a:pt x="1931890" y="1430990"/>
                  <a:pt x="2698644" y="821129"/>
                </a:cubicBezTo>
                <a:cubicBezTo>
                  <a:pt x="2768484" y="765522"/>
                  <a:pt x="2775104" y="661755"/>
                  <a:pt x="2711884" y="598534"/>
                </a:cubicBezTo>
                <a:lnTo>
                  <a:pt x="2169215" y="55866"/>
                </a:lnTo>
                <a:cubicBezTo>
                  <a:pt x="2118242" y="4893"/>
                  <a:pt x="2038306" y="-1562"/>
                  <a:pt x="1978726" y="38985"/>
                </a:cubicBezTo>
                <a:cubicBezTo>
                  <a:pt x="1620919" y="283095"/>
                  <a:pt x="1146767" y="283095"/>
                  <a:pt x="788959" y="38985"/>
                </a:cubicBezTo>
                <a:cubicBezTo>
                  <a:pt x="729380" y="-1727"/>
                  <a:pt x="649610" y="4727"/>
                  <a:pt x="598636" y="55701"/>
                </a:cubicBezTo>
                <a:close/>
              </a:path>
            </a:pathLst>
          </a:custGeom>
          <a:solidFill>
            <a:srgbClr val="F5E7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03</a:t>
            </a:r>
            <a:endParaRPr sz="21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3763058" y="1333460"/>
            <a:ext cx="1609925" cy="751941"/>
          </a:xfrm>
          <a:custGeom>
            <a:avLst/>
            <a:gdLst/>
            <a:ahLst/>
            <a:cxnLst/>
            <a:rect l="l" t="t" r="r" b="b"/>
            <a:pathLst>
              <a:path w="2763820" h="1290885" extrusionOk="0">
                <a:moveTo>
                  <a:pt x="2169215" y="1235071"/>
                </a:moveTo>
                <a:lnTo>
                  <a:pt x="2711884" y="692403"/>
                </a:lnTo>
                <a:cubicBezTo>
                  <a:pt x="2775104" y="629183"/>
                  <a:pt x="2768484" y="525415"/>
                  <a:pt x="2698644" y="469808"/>
                </a:cubicBezTo>
                <a:cubicBezTo>
                  <a:pt x="1931725" y="-140053"/>
                  <a:pt x="835961" y="-140053"/>
                  <a:pt x="69208" y="469808"/>
                </a:cubicBezTo>
                <a:cubicBezTo>
                  <a:pt x="-633" y="525415"/>
                  <a:pt x="-7253" y="629183"/>
                  <a:pt x="55968" y="692403"/>
                </a:cubicBezTo>
                <a:lnTo>
                  <a:pt x="598636" y="1235071"/>
                </a:lnTo>
                <a:cubicBezTo>
                  <a:pt x="649610" y="1286045"/>
                  <a:pt x="729546" y="1292499"/>
                  <a:pt x="789125" y="1251952"/>
                </a:cubicBezTo>
                <a:cubicBezTo>
                  <a:pt x="1146932" y="1007842"/>
                  <a:pt x="1621085" y="1007842"/>
                  <a:pt x="1978892" y="1251952"/>
                </a:cubicBezTo>
                <a:cubicBezTo>
                  <a:pt x="2038306" y="1292664"/>
                  <a:pt x="2118242" y="1286210"/>
                  <a:pt x="2169215" y="1235071"/>
                </a:cubicBezTo>
                <a:close/>
              </a:path>
            </a:pathLst>
          </a:custGeom>
          <a:solidFill>
            <a:srgbClr val="F5E7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01</a:t>
            </a:r>
            <a:endParaRPr sz="2100"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6077300" y="1581200"/>
            <a:ext cx="17019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инструменты для автоматизации и оптимизации работы с содержимым: плагины, шаблоны, модули и расширения</a:t>
            </a:r>
            <a:endParaRPr sz="12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6085301" y="1256625"/>
            <a:ext cx="178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Эффективность</a:t>
            </a:r>
            <a:endParaRPr sz="1100"/>
          </a:p>
        </p:txBody>
      </p:sp>
      <p:sp>
        <p:nvSpPr>
          <p:cNvPr id="166" name="Google Shape;166;p25"/>
          <p:cNvSpPr txBox="1"/>
          <p:nvPr/>
        </p:nvSpPr>
        <p:spPr>
          <a:xfrm>
            <a:off x="6077290" y="3877366"/>
            <a:ext cx="17019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различные типы контента (новости, статьи, фотографии, видео и другие) </a:t>
            </a:r>
            <a:endParaRPr sz="12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6029857" y="3316000"/>
            <a:ext cx="27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Гибкость и масштабируемость</a:t>
            </a:r>
            <a:endParaRPr>
              <a:solidFill>
                <a:srgbClr val="151B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404275" y="1766000"/>
            <a:ext cx="17019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легко создавать, редактировать и управлять контентом на веб-сайте, разделение прав доступа</a:t>
            </a:r>
            <a:endParaRPr sz="12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1404281" y="1256627"/>
            <a:ext cx="170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Удобство использования</a:t>
            </a:r>
            <a:endParaRPr sz="1100"/>
          </a:p>
        </p:txBody>
      </p:sp>
      <p:sp>
        <p:nvSpPr>
          <p:cNvPr id="170" name="Google Shape;170;p25"/>
          <p:cNvSpPr txBox="1"/>
          <p:nvPr/>
        </p:nvSpPr>
        <p:spPr>
          <a:xfrm>
            <a:off x="1404282" y="3592891"/>
            <a:ext cx="17019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функции безопасности, которые помогают защитить веб-сайт от вредоносных атак</a:t>
            </a:r>
            <a:endParaRPr sz="12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1028225" y="3316000"/>
            <a:ext cx="2077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Безопасность</a:t>
            </a:r>
            <a:endParaRPr sz="1100"/>
          </a:p>
        </p:txBody>
      </p:sp>
      <p:sp>
        <p:nvSpPr>
          <p:cNvPr id="172" name="Google Shape;172;p25"/>
          <p:cNvSpPr/>
          <p:nvPr/>
        </p:nvSpPr>
        <p:spPr>
          <a:xfrm>
            <a:off x="3942252" y="2307452"/>
            <a:ext cx="1244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CMS</a:t>
            </a:r>
            <a:endParaRPr sz="1100"/>
          </a:p>
        </p:txBody>
      </p:sp>
      <p:sp>
        <p:nvSpPr>
          <p:cNvPr id="173" name="Google Shape;173;p25"/>
          <p:cNvSpPr/>
          <p:nvPr/>
        </p:nvSpPr>
        <p:spPr>
          <a:xfrm>
            <a:off x="452590" y="346875"/>
            <a:ext cx="7326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CMS (Content Management Software) </a:t>
            </a:r>
            <a:r>
              <a:rPr lang="ru" sz="1500">
                <a:solidFill>
                  <a:srgbClr val="151B31"/>
                </a:solidFill>
                <a:latin typeface="Montserrat"/>
                <a:ea typeface="Montserrat"/>
                <a:cs typeface="Montserrat"/>
                <a:sym typeface="Montserrat"/>
              </a:rPr>
              <a:t>— это система для создания сайтов и управления контентом.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450" y="152400"/>
            <a:ext cx="557976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325" y="350088"/>
            <a:ext cx="7087352" cy="444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978"/>
            <a:ext cx="9144003" cy="310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/>
        </p:nvSpPr>
        <p:spPr>
          <a:xfrm>
            <a:off x="3092700" y="187675"/>
            <a:ext cx="605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5E729"/>
                </a:solidFill>
                <a:latin typeface="Montserrat"/>
                <a:ea typeface="Montserrat"/>
                <a:cs typeface="Montserrat"/>
                <a:sym typeface="Montserrat"/>
              </a:rPr>
              <a:t>ПРИНЦИП РАБОТЫ ВЕБ-СЕРВЕРА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275" y="75950"/>
            <a:ext cx="72872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>
            <a:spLocks noGrp="1"/>
          </p:cNvSpPr>
          <p:nvPr>
            <p:ph type="pic" idx="2"/>
          </p:nvPr>
        </p:nvSpPr>
        <p:spPr>
          <a:xfrm>
            <a:off x="0" y="0"/>
            <a:ext cx="25719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0" name="Google Shape;200;p30"/>
          <p:cNvSpPr>
            <a:spLocks noGrp="1"/>
          </p:cNvSpPr>
          <p:nvPr>
            <p:ph type="pic" idx="3"/>
          </p:nvPr>
        </p:nvSpPr>
        <p:spPr>
          <a:xfrm>
            <a:off x="2057400" y="2571750"/>
            <a:ext cx="25719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1" name="Google Shape;201;p30"/>
          <p:cNvSpPr txBox="1"/>
          <p:nvPr/>
        </p:nvSpPr>
        <p:spPr>
          <a:xfrm>
            <a:off x="5445578" y="877756"/>
            <a:ext cx="2882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15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Установка</a:t>
            </a:r>
            <a:endParaRPr sz="2400"/>
          </a:p>
        </p:txBody>
      </p:sp>
      <p:sp>
        <p:nvSpPr>
          <p:cNvPr id="202" name="Google Shape;202;p30"/>
          <p:cNvSpPr txBox="1"/>
          <p:nvPr/>
        </p:nvSpPr>
        <p:spPr>
          <a:xfrm>
            <a:off x="5254250" y="1495600"/>
            <a:ext cx="32460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Настройка сервера</a:t>
            </a:r>
            <a:endParaRPr sz="18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Установка БД</a:t>
            </a:r>
            <a:endParaRPr sz="18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Авторизация в Wordpress</a:t>
            </a:r>
            <a:endParaRPr sz="18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https://redos.red-soft.ru/base/server-configuring/other-utilites/wordpress/</a:t>
            </a:r>
            <a:r>
              <a:rPr lang="ru" sz="1800">
                <a:solidFill>
                  <a:srgbClr val="151B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800">
              <a:solidFill>
                <a:srgbClr val="151B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8825"/>
            <a:ext cx="2571900" cy="143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6823" y="2571750"/>
            <a:ext cx="1693045" cy="2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241</Words>
  <Application>Microsoft Office PowerPoint</Application>
  <PresentationFormat>Экран (16:9)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Montserrat</vt:lpstr>
      <vt:lpstr>Arial</vt:lpstr>
      <vt:lpstr>Noto Sans Symbols</vt:lpstr>
      <vt:lpstr>Montserrat Black</vt:lpstr>
      <vt:lpstr>Montserrat Light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2023-11-29T17:07:32Z</dcterms:modified>
</cp:coreProperties>
</file>