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3" r:id="rId2"/>
    <p:sldId id="257" r:id="rId3"/>
    <p:sldId id="357" r:id="rId4"/>
    <p:sldId id="35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86" r:id="rId21"/>
    <p:sldId id="287" r:id="rId22"/>
    <p:sldId id="359" r:id="rId23"/>
    <p:sldId id="360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4" r:id="rId38"/>
    <p:sldId id="305" r:id="rId39"/>
    <p:sldId id="306" r:id="rId40"/>
    <p:sldId id="307" r:id="rId41"/>
    <p:sldId id="316" r:id="rId42"/>
    <p:sldId id="361" r:id="rId43"/>
    <p:sldId id="317" r:id="rId44"/>
    <p:sldId id="324" r:id="rId45"/>
    <p:sldId id="325" r:id="rId46"/>
    <p:sldId id="326" r:id="rId47"/>
    <p:sldId id="327" r:id="rId48"/>
    <p:sldId id="328" r:id="rId49"/>
    <p:sldId id="331" r:id="rId50"/>
    <p:sldId id="332" r:id="rId51"/>
    <p:sldId id="333" r:id="rId52"/>
    <p:sldId id="337" r:id="rId53"/>
    <p:sldId id="334" r:id="rId54"/>
    <p:sldId id="338" r:id="rId55"/>
    <p:sldId id="340" r:id="rId56"/>
    <p:sldId id="335" r:id="rId57"/>
    <p:sldId id="339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36" r:id="rId66"/>
    <p:sldId id="348" r:id="rId67"/>
    <p:sldId id="329" r:id="rId68"/>
    <p:sldId id="330" r:id="rId69"/>
    <p:sldId id="349" r:id="rId70"/>
    <p:sldId id="350" r:id="rId71"/>
    <p:sldId id="353" r:id="rId72"/>
    <p:sldId id="354" r:id="rId73"/>
    <p:sldId id="356" r:id="rId74"/>
    <p:sldId id="355" r:id="rId75"/>
    <p:sldId id="362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1B3A64-10A4-4FA2-BB05-33E5029AA4B7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B37D9D-9F6D-4429-A5D6-E8ED67B3E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53.xml"/><Relationship Id="rId7" Type="http://schemas.openxmlformats.org/officeDocument/2006/relationships/slide" Target="slide6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1.xml"/><Relationship Id="rId11" Type="http://schemas.openxmlformats.org/officeDocument/2006/relationships/slide" Target="slide65.xml"/><Relationship Id="rId5" Type="http://schemas.openxmlformats.org/officeDocument/2006/relationships/slide" Target="slide58.xml"/><Relationship Id="rId10" Type="http://schemas.openxmlformats.org/officeDocument/2006/relationships/slide" Target="slide49.xml"/><Relationship Id="rId4" Type="http://schemas.openxmlformats.org/officeDocument/2006/relationships/slide" Target="slide55.xml"/><Relationship Id="rId9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35.xml"/><Relationship Id="rId3" Type="http://schemas.openxmlformats.org/officeDocument/2006/relationships/slide" Target="slide20.xml"/><Relationship Id="rId7" Type="http://schemas.openxmlformats.org/officeDocument/2006/relationships/slide" Target="slide9.xml"/><Relationship Id="rId12" Type="http://schemas.openxmlformats.org/officeDocument/2006/relationships/slide" Target="slide33.xml"/><Relationship Id="rId17" Type="http://schemas.openxmlformats.org/officeDocument/2006/relationships/slide" Target="slide41.xml"/><Relationship Id="rId2" Type="http://schemas.openxmlformats.org/officeDocument/2006/relationships/slide" Target="slide7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slide" Target="slide17.xml"/><Relationship Id="rId5" Type="http://schemas.openxmlformats.org/officeDocument/2006/relationships/slide" Target="slide37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4" Type="http://schemas.openxmlformats.org/officeDocument/2006/relationships/slide" Target="slide23.xml"/><Relationship Id="rId9" Type="http://schemas.openxmlformats.org/officeDocument/2006/relationships/slide" Target="slide13.xml"/><Relationship Id="rId14" Type="http://schemas.openxmlformats.org/officeDocument/2006/relationships/slide" Target="slide3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73.xml"/><Relationship Id="rId4" Type="http://schemas.openxmlformats.org/officeDocument/2006/relationships/slide" Target="slide7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.ru/hor/astro/magicheskie-chisla.htm" TargetMode="External"/><Relationship Id="rId2" Type="http://schemas.openxmlformats.org/officeDocument/2006/relationships/hyperlink" Target="http://pesochnizza.ru/igroteka/matematicheskie-rebus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ultiurok.ru/files/rebusy-k-uroku-matematiki.html" TargetMode="External"/><Relationship Id="rId5" Type="http://schemas.openxmlformats.org/officeDocument/2006/relationships/hyperlink" Target="http://vremyazabav.ru/zanimatelno/rebusi/rebusi-slova/82-rebusi-po-matematike.html" TargetMode="External"/><Relationship Id="rId4" Type="http://schemas.openxmlformats.org/officeDocument/2006/relationships/hyperlink" Target="http://riddle-middle.ru/zagadki/s_podvoh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8208911" cy="2734240"/>
          </a:xfrm>
        </p:spPr>
        <p:txBody>
          <a:bodyPr/>
          <a:lstStyle/>
          <a:p>
            <a:pPr marL="0" lvl="0" indent="0">
              <a:spcBef>
                <a:spcPct val="20000"/>
              </a:spcBef>
            </a:pPr>
            <a:r>
              <a:rPr lang="ru-RU" dirty="0"/>
              <a:t>У</a:t>
            </a:r>
            <a:r>
              <a:rPr lang="ru-RU" dirty="0" smtClean="0"/>
              <a:t>рок обобщения и систематизации знаний по </a:t>
            </a:r>
            <a:r>
              <a:rPr lang="ru-RU" dirty="0" smtClean="0"/>
              <a:t>теме «Делимость чисел</a:t>
            </a:r>
            <a:r>
              <a:rPr lang="ru-RU" dirty="0" smtClean="0"/>
              <a:t>»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2400" b="0" i="1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Рассказова </a:t>
            </a:r>
            <a:r>
              <a:rPr lang="ru-RU" sz="2400" b="0" i="1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Юлия Николаевна</a:t>
            </a:r>
            <a:r>
              <a:rPr lang="ru-RU" sz="2400" b="0" i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, </a:t>
            </a:r>
            <a:r>
              <a:rPr lang="ru-RU" sz="2400" b="0" i="1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ru-RU" sz="2400" b="0" i="1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400" b="0" i="1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102-890-366</a:t>
            </a:r>
            <a:r>
              <a:rPr lang="ru-RU" sz="2400" b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96944" cy="2520280"/>
          </a:xfrm>
        </p:spPr>
        <p:txBody>
          <a:bodyPr>
            <a:normAutofit/>
          </a:bodyPr>
          <a:lstStyle/>
          <a:p>
            <a:r>
              <a:rPr lang="ru-RU" sz="2800" b="1" dirty="0"/>
              <a:t>Делители, кратные, </a:t>
            </a:r>
            <a:r>
              <a:rPr lang="ru-RU" sz="2800" b="1" dirty="0" err="1"/>
              <a:t>НОКи</a:t>
            </a:r>
            <a:r>
              <a:rPr lang="ru-RU" sz="2800" b="1" dirty="0"/>
              <a:t> и </a:t>
            </a:r>
            <a:r>
              <a:rPr lang="ru-RU" sz="2800" b="1" dirty="0" err="1"/>
              <a:t>НОДы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/>
              <a:t>Как много приходится вам изучать!</a:t>
            </a:r>
            <a:br>
              <a:rPr lang="ru-RU" sz="2800" b="1" dirty="0"/>
            </a:br>
            <a:r>
              <a:rPr lang="ru-RU" sz="2800" b="1" dirty="0"/>
              <a:t>Признаки, свойства, и вечные дроби,</a:t>
            </a:r>
            <a:br>
              <a:rPr lang="ru-RU" sz="2800" b="1" dirty="0"/>
            </a:br>
            <a:r>
              <a:rPr lang="ru-RU" sz="2800" b="1" dirty="0"/>
              <a:t>В них можно попасть, если правил не знать!</a:t>
            </a:r>
          </a:p>
        </p:txBody>
      </p:sp>
    </p:spTree>
    <p:extLst>
      <p:ext uri="{BB962C8B-B14F-4D97-AF65-F5344CB8AC3E}">
        <p14:creationId xmlns:p14="http://schemas.microsoft.com/office/powerpoint/2010/main" val="5279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772816"/>
            <a:ext cx="7406208" cy="3742352"/>
          </a:xfrm>
        </p:spPr>
        <p:txBody>
          <a:bodyPr/>
          <a:lstStyle/>
          <a:p>
            <a:pPr algn="ctr"/>
            <a:r>
              <a:rPr lang="ru-RU" sz="9600" dirty="0"/>
              <a:t>3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27212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96943" cy="4462432"/>
          </a:xfrm>
        </p:spPr>
        <p:txBody>
          <a:bodyPr/>
          <a:lstStyle/>
          <a:p>
            <a:pPr algn="ctr"/>
            <a:r>
              <a:rPr lang="ru-RU" sz="8000" dirty="0" smtClean="0"/>
              <a:t>Какое из чисел 12, 18, 34 кратно 17?</a:t>
            </a:r>
            <a:endParaRPr lang="ru-RU" sz="80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56376" y="63056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628800"/>
            <a:ext cx="7694240" cy="3886368"/>
          </a:xfrm>
        </p:spPr>
        <p:txBody>
          <a:bodyPr/>
          <a:lstStyle/>
          <a:p>
            <a:pPr algn="ctr"/>
            <a:r>
              <a:rPr lang="ru-RU" sz="9600" dirty="0" smtClean="0"/>
              <a:t>34</a:t>
            </a:r>
            <a:endParaRPr lang="ru-RU" sz="9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84368" y="63076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0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19" cy="4894480"/>
          </a:xfrm>
        </p:spPr>
        <p:txBody>
          <a:bodyPr/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600" dirty="0" smtClean="0"/>
              <a:t>Чем является число 7 для числа 42?</a:t>
            </a:r>
            <a:endParaRPr lang="ru-RU" sz="6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99220" y="61390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2132856"/>
            <a:ext cx="7478216" cy="3382312"/>
          </a:xfrm>
        </p:spPr>
        <p:txBody>
          <a:bodyPr/>
          <a:lstStyle/>
          <a:p>
            <a:pPr algn="ctr"/>
            <a:r>
              <a:rPr lang="ru-RU" sz="8800" dirty="0" smtClean="0"/>
              <a:t>Делителем</a:t>
            </a:r>
            <a:endParaRPr lang="ru-RU" sz="88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5637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268760"/>
            <a:ext cx="7694240" cy="4246408"/>
          </a:xfrm>
        </p:spPr>
        <p:txBody>
          <a:bodyPr/>
          <a:lstStyle/>
          <a:p>
            <a:pPr algn="ctr"/>
            <a:r>
              <a:rPr lang="ru-RU" sz="7200" dirty="0" smtClean="0"/>
              <a:t>Назовите все двузначные числа, кратные 23.</a:t>
            </a:r>
            <a:endParaRPr lang="ru-RU" sz="72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12360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2348880"/>
            <a:ext cx="7550224" cy="3166288"/>
          </a:xfrm>
        </p:spPr>
        <p:txBody>
          <a:bodyPr/>
          <a:lstStyle/>
          <a:p>
            <a:pPr algn="ctr"/>
            <a:r>
              <a:rPr lang="ru-RU" sz="7200" dirty="0" smtClean="0"/>
              <a:t>23, 46, 69, 92</a:t>
            </a:r>
            <a:endParaRPr lang="ru-RU" sz="72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054281" cy="4390424"/>
          </a:xfrm>
        </p:spPr>
        <p:txBody>
          <a:bodyPr/>
          <a:lstStyle/>
          <a:p>
            <a:pPr algn="ctr"/>
            <a:r>
              <a:rPr lang="ru-RU" sz="5400" dirty="0" smtClean="0"/>
              <a:t>Какие числа, кратные 5, удовлетворяют неравенству</a:t>
            </a:r>
            <a:br>
              <a:rPr lang="ru-RU" sz="5400" dirty="0" smtClean="0"/>
            </a:br>
            <a:r>
              <a:rPr lang="ru-RU" sz="5400" dirty="0" smtClean="0"/>
              <a:t>66&lt;х&lt;77</a:t>
            </a:r>
            <a:endParaRPr lang="ru-RU" sz="54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12360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988840"/>
            <a:ext cx="7118176" cy="3526328"/>
          </a:xfrm>
        </p:spPr>
        <p:txBody>
          <a:bodyPr/>
          <a:lstStyle/>
          <a:p>
            <a:pPr algn="ctr"/>
            <a:r>
              <a:rPr lang="ru-RU" sz="9600" dirty="0" smtClean="0"/>
              <a:t>70, 75</a:t>
            </a:r>
            <a:endParaRPr lang="ru-RU" sz="9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12360" y="61605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16" y="1377804"/>
            <a:ext cx="7766248" cy="4102392"/>
          </a:xfrm>
        </p:spPr>
        <p:txBody>
          <a:bodyPr/>
          <a:lstStyle/>
          <a:p>
            <a:pPr algn="ctr"/>
            <a:endParaRPr lang="ru-RU" sz="54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12360" y="62669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251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dirty="0">
                <a:solidFill>
                  <a:prstClr val="black"/>
                </a:solidFill>
                <a:latin typeface="Comic Sans MS" pitchFamily="66" charset="0"/>
              </a:rPr>
              <a:t>Какое из </a:t>
            </a:r>
            <a:r>
              <a:rPr lang="ru-RU" sz="6000" dirty="0" smtClean="0">
                <a:solidFill>
                  <a:prstClr val="black"/>
                </a:solidFill>
                <a:latin typeface="Comic Sans MS" pitchFamily="66" charset="0"/>
              </a:rPr>
              <a:t>чисел: </a:t>
            </a:r>
          </a:p>
          <a:p>
            <a:pPr lvl="0" algn="ctr"/>
            <a:r>
              <a:rPr lang="ru-RU" sz="6000" dirty="0" smtClean="0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ru-RU" sz="6000" dirty="0">
                <a:solidFill>
                  <a:prstClr val="black"/>
                </a:solidFill>
                <a:latin typeface="Comic Sans MS" pitchFamily="66" charset="0"/>
              </a:rPr>
              <a:t>,  6 или 9 – является простым делителем числа 36 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124744"/>
            <a:ext cx="7272807" cy="4390424"/>
          </a:xfrm>
        </p:spPr>
        <p:txBody>
          <a:bodyPr/>
          <a:lstStyle/>
          <a:p>
            <a:pPr algn="ctr"/>
            <a:r>
              <a:rPr lang="ru-RU" dirty="0" smtClean="0"/>
              <a:t>Какие цифры следует поставить вместо звездочки в записи 35*4 чтобы число делилось на 3?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813590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908720"/>
            <a:ext cx="7694240" cy="4606448"/>
          </a:xfrm>
        </p:spPr>
        <p:txBody>
          <a:bodyPr/>
          <a:lstStyle/>
          <a:p>
            <a:pPr algn="ctr"/>
            <a:r>
              <a:rPr lang="ru-RU" sz="9600" dirty="0" smtClean="0"/>
              <a:t>0,3,6</a:t>
            </a:r>
            <a:endParaRPr lang="ru-RU" sz="9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740352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268760"/>
            <a:ext cx="7334200" cy="4246408"/>
          </a:xfrm>
        </p:spPr>
        <p:txBody>
          <a:bodyPr/>
          <a:lstStyle/>
          <a:p>
            <a:pPr algn="ctr"/>
            <a:r>
              <a:rPr lang="ru-RU" sz="20000" dirty="0" smtClean="0"/>
              <a:t>3</a:t>
            </a:r>
            <a:endParaRPr lang="ru-RU" sz="200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740352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Безымянный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3" b="26688"/>
          <a:stretch>
            <a:fillRect/>
          </a:stretch>
        </p:blipFill>
        <p:spPr bwMode="auto">
          <a:xfrm>
            <a:off x="-881063" y="58738"/>
            <a:ext cx="10025063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37444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0897"/>
            <a:ext cx="3024336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458368"/>
            <a:ext cx="6115050" cy="285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774709" y="62225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96943" cy="4102392"/>
          </a:xfrm>
        </p:spPr>
        <p:txBody>
          <a:bodyPr/>
          <a:lstStyle/>
          <a:p>
            <a:pPr algn="ctr"/>
            <a:r>
              <a:rPr lang="ru-RU" sz="3600" dirty="0" smtClean="0"/>
              <a:t>Какое из чисел 34565, 34780, 1238540 делится на 5, но не делится на 10?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00337" cy="1169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812360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052736"/>
            <a:ext cx="7838256" cy="4462432"/>
          </a:xfrm>
        </p:spPr>
        <p:txBody>
          <a:bodyPr/>
          <a:lstStyle/>
          <a:p>
            <a:pPr algn="ctr"/>
            <a:r>
              <a:rPr lang="ru-RU" sz="9600" dirty="0" smtClean="0">
                <a:effectLst/>
              </a:rPr>
              <a:t>34565</a:t>
            </a:r>
            <a:endParaRPr lang="ru-RU" sz="9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695570" y="60105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60648"/>
            <a:ext cx="8126288" cy="5254520"/>
          </a:xfrm>
        </p:spPr>
        <p:txBody>
          <a:bodyPr/>
          <a:lstStyle/>
          <a:p>
            <a:pPr algn="ctr"/>
            <a:r>
              <a:rPr lang="ru-RU" sz="4800" dirty="0" smtClean="0"/>
              <a:t>Длина прямоугольника 10 м, а ширина – натуральное число метров. Верно ли, что площадь (в квадратных метрах) кратна 10?</a:t>
            </a:r>
            <a:endParaRPr lang="ru-RU" sz="48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956376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916832"/>
            <a:ext cx="7334200" cy="3598336"/>
          </a:xfrm>
        </p:spPr>
        <p:txBody>
          <a:bodyPr/>
          <a:lstStyle/>
          <a:p>
            <a:pPr algn="ctr"/>
            <a:r>
              <a:rPr lang="ru-RU" sz="9600" dirty="0" smtClean="0">
                <a:effectLst/>
              </a:rPr>
              <a:t>Да (10*</a:t>
            </a:r>
            <a:r>
              <a:rPr lang="en-US" sz="9600" dirty="0" smtClean="0">
                <a:effectLst/>
              </a:rPr>
              <a:t>n</a:t>
            </a:r>
            <a:r>
              <a:rPr lang="ru-RU" sz="9600" dirty="0" smtClean="0">
                <a:effectLst/>
              </a:rPr>
              <a:t>:10)</a:t>
            </a:r>
            <a:endParaRPr lang="ru-RU" sz="9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84368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124744"/>
            <a:ext cx="7838256" cy="4390424"/>
          </a:xfrm>
        </p:spPr>
        <p:txBody>
          <a:bodyPr/>
          <a:lstStyle/>
          <a:p>
            <a:pPr algn="ctr"/>
            <a:r>
              <a:rPr lang="ru-RU" sz="6000" dirty="0" smtClean="0"/>
              <a:t>Может ли произведение двух простых чисел быть простым числом?</a:t>
            </a:r>
            <a:endParaRPr lang="ru-RU" sz="60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668344" y="61135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628800"/>
            <a:ext cx="7550224" cy="3886368"/>
          </a:xfrm>
        </p:spPr>
        <p:txBody>
          <a:bodyPr/>
          <a:lstStyle/>
          <a:p>
            <a:pPr algn="ctr"/>
            <a:r>
              <a:rPr lang="ru-RU" sz="9600" dirty="0" smtClean="0"/>
              <a:t>Нет</a:t>
            </a:r>
            <a:endParaRPr lang="ru-RU" sz="9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96336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2664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Правила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игры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9" y="1844675"/>
            <a:ext cx="24669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188641"/>
            <a:ext cx="504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dirty="0" smtClean="0">
                <a:latin typeface="+mj-lt"/>
              </a:rPr>
              <a:t>Участник </a:t>
            </a:r>
            <a:r>
              <a:rPr lang="ru-RU" sz="2800" b="1" dirty="0">
                <a:latin typeface="+mj-lt"/>
              </a:rPr>
              <a:t>выбирает категорию и стоимость задания. На экране высвечивается задание, которое необходимо выполнить.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dirty="0">
                <a:latin typeface="+mj-lt"/>
              </a:rPr>
              <a:t>Если ответ правильный, то </a:t>
            </a:r>
            <a:r>
              <a:rPr lang="ru-RU" sz="2800" b="1" dirty="0" smtClean="0">
                <a:latin typeface="+mj-lt"/>
              </a:rPr>
              <a:t>участник  </a:t>
            </a:r>
            <a:r>
              <a:rPr lang="ru-RU" sz="2800" b="1" dirty="0">
                <a:latin typeface="+mj-lt"/>
              </a:rPr>
              <a:t>зарабатывает </a:t>
            </a:r>
            <a:r>
              <a:rPr lang="ru-RU" sz="2800" b="1" dirty="0" smtClean="0">
                <a:latin typeface="+mj-lt"/>
              </a:rPr>
              <a:t>баллы, если нет – баллы снимаются.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dirty="0" smtClean="0">
                <a:latin typeface="+mj-lt"/>
              </a:rPr>
              <a:t>После 1 тура остается 4 игрока.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b="1" dirty="0" smtClean="0">
                <a:latin typeface="+mj-lt"/>
              </a:rPr>
              <a:t>После 2 тура – 2 игрока.</a:t>
            </a:r>
            <a:endParaRPr lang="ru-RU" sz="2800" b="1" dirty="0">
              <a:latin typeface="+mj-lt"/>
            </a:endParaRP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и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" y="0"/>
            <a:ext cx="91440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884368" y="6283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196752"/>
            <a:ext cx="7478216" cy="4318416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ru-RU" sz="60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Какое из чисел : 3,  6 или 9 – является простым делителем числа 36 ?</a:t>
            </a:r>
            <a:br>
              <a:rPr lang="ru-RU" sz="60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60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683196" y="61390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844824"/>
            <a:ext cx="7766248" cy="3670344"/>
          </a:xfrm>
        </p:spPr>
        <p:txBody>
          <a:bodyPr/>
          <a:lstStyle/>
          <a:p>
            <a:pPr algn="ctr"/>
            <a:r>
              <a:rPr lang="ru-RU" sz="9600" dirty="0"/>
              <a:t>3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12360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908720"/>
            <a:ext cx="7694240" cy="4606448"/>
          </a:xfrm>
        </p:spPr>
        <p:txBody>
          <a:bodyPr/>
          <a:lstStyle/>
          <a:p>
            <a:pPr algn="ctr"/>
            <a:r>
              <a:rPr lang="ru-RU" sz="7200" dirty="0" smtClean="0"/>
              <a:t>Назовите наименьшее простое число.</a:t>
            </a:r>
            <a:endParaRPr lang="ru-RU" sz="72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8054280" cy="5110504"/>
          </a:xfrm>
        </p:spPr>
        <p:txBody>
          <a:bodyPr/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2</a:t>
            </a:r>
            <a:endParaRPr lang="ru-RU" sz="80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740352" y="61732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68952" cy="4750464"/>
          </a:xfrm>
        </p:spPr>
        <p:txBody>
          <a:bodyPr/>
          <a:lstStyle/>
          <a:p>
            <a:pPr algn="ctr"/>
            <a:r>
              <a:rPr lang="ru-RU" sz="7200" dirty="0" smtClean="0"/>
              <a:t>Какое число не является ни простым, ни составным?</a:t>
            </a:r>
            <a:endParaRPr lang="ru-RU" sz="72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96336" y="5877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196752"/>
            <a:ext cx="7406208" cy="4318416"/>
          </a:xfrm>
        </p:spPr>
        <p:txBody>
          <a:bodyPr/>
          <a:lstStyle/>
          <a:p>
            <a:pPr algn="ctr"/>
            <a:r>
              <a:rPr lang="ru-RU" sz="20000" dirty="0" smtClean="0"/>
              <a:t>1</a:t>
            </a:r>
            <a:endParaRPr lang="ru-RU" sz="200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24328" y="5949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980728"/>
            <a:ext cx="7910264" cy="453444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/>
              <a:t>Можно ли 846 яиц разложить в 9 корзин?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09706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7" cy="4966488"/>
          </a:xfrm>
        </p:spPr>
        <p:txBody>
          <a:bodyPr/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ДА</a:t>
            </a:r>
            <a:endParaRPr lang="ru-RU" sz="9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84368" y="61850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412776"/>
            <a:ext cx="7694240" cy="4102392"/>
          </a:xfrm>
        </p:spPr>
        <p:txBody>
          <a:bodyPr/>
          <a:lstStyle/>
          <a:p>
            <a:pPr algn="ctr"/>
            <a:r>
              <a:rPr lang="ru-RU" sz="7200" dirty="0" smtClean="0"/>
              <a:t>Простое или составное число 31?</a:t>
            </a:r>
            <a:endParaRPr lang="ru-RU" sz="72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12360" y="61101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5688632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b="1" u="sng" dirty="0">
                <a:solidFill>
                  <a:srgbClr val="000000"/>
                </a:solidFill>
                <a:latin typeface="+mj-lt"/>
                <a:ea typeface="Times New Roman"/>
              </a:rPr>
              <a:t>вопрос – аукцион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/>
              </a:rPr>
              <a:t>- право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/>
              </a:rPr>
              <a:t>ответа имеет тот игрок, который назначит большую сумму, если на счету игрока сумма, меньшая чем стоимость вопроса, то он могут предложить только номинал (стоимость вопроса). </a:t>
            </a:r>
            <a:endParaRPr lang="ru-RU" sz="2400" b="1" dirty="0" smtClean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b="1" u="sng" dirty="0">
                <a:solidFill>
                  <a:srgbClr val="000000"/>
                </a:solidFill>
                <a:latin typeface="+mj-lt"/>
                <a:ea typeface="Times New Roman"/>
              </a:rPr>
              <a:t>кот в мешке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/>
              </a:rPr>
              <a:t>- отвечает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/>
              </a:rPr>
              <a:t>соперник, которому будет переадресован вопрос. </a:t>
            </a:r>
            <a:endParaRPr lang="ru-RU" sz="2400" b="1" dirty="0">
              <a:solidFill>
                <a:prstClr val="black"/>
              </a:solidFill>
              <a:latin typeface="+mj-lt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Участник,  набравший  </a:t>
            </a:r>
            <a:r>
              <a:rPr lang="ru-RU" sz="2400" b="1" dirty="0">
                <a:solidFill>
                  <a:prstClr val="black"/>
                </a:solidFill>
                <a:latin typeface="+mj-lt"/>
              </a:rPr>
              <a:t>наибольшее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количество баллов -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победитель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!!!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1"/>
            <a:ext cx="2664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b="1" kern="0" dirty="0">
                <a:solidFill>
                  <a:srgbClr val="A50021"/>
                </a:solidFill>
                <a:latin typeface="Bookman Old Style" pitchFamily="18" charset="0"/>
              </a:rPr>
              <a:t>Правила </a:t>
            </a:r>
            <a:r>
              <a:rPr lang="ru-RU" sz="4000" b="1" kern="0" dirty="0">
                <a:solidFill>
                  <a:srgbClr val="A50021"/>
                </a:solidFill>
                <a:latin typeface="Arial" charset="0"/>
              </a:rPr>
              <a:t/>
            </a:r>
            <a:br>
              <a:rPr lang="ru-RU" sz="4000" b="1" kern="0" dirty="0">
                <a:solidFill>
                  <a:srgbClr val="A50021"/>
                </a:solidFill>
                <a:latin typeface="Arial" charset="0"/>
              </a:rPr>
            </a:br>
            <a:r>
              <a:rPr lang="ru-RU" sz="4000" b="1" kern="0" dirty="0">
                <a:solidFill>
                  <a:srgbClr val="A50021"/>
                </a:solidFill>
                <a:latin typeface="Bookman Old Style" pitchFamily="18" charset="0"/>
              </a:rPr>
              <a:t>игры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9" y="1844675"/>
            <a:ext cx="24669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04664"/>
            <a:ext cx="7622232" cy="5110504"/>
          </a:xfrm>
        </p:spPr>
        <p:txBody>
          <a:bodyPr/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Простое</a:t>
            </a:r>
            <a:endParaRPr lang="ru-RU" sz="9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5637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 раунд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3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4400" b="1" dirty="0"/>
              <a:t>Весёлые </a:t>
            </a:r>
            <a:r>
              <a:rPr lang="ru-RU" sz="4400" b="1" dirty="0" smtClean="0"/>
              <a:t>вопросы для зрителей:</a:t>
            </a:r>
            <a:endParaRPr lang="ru-RU" sz="4400" b="1" dirty="0"/>
          </a:p>
          <a:p>
            <a:pPr algn="ctr">
              <a:tabLst>
                <a:tab pos="457200" algn="l"/>
              </a:tabLst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Варит отлично твоя голова: пять плюс один получается…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Вышел зайчик погулять, лап у зайца ровно…</a:t>
            </a:r>
          </a:p>
          <a:p>
            <a:pPr algn="ctr">
              <a:tabLst>
                <a:tab pos="457200" algn="l"/>
              </a:tabLst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Ходит в народе такая молва: шесть минус три получается…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Говорил учитель Ире, что два больше, чем…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ctr">
              <a:tabLst>
                <a:tab pos="457200" algn="l"/>
              </a:tabLst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Меньше в десять раз, чем метр, всем известно…</a:t>
            </a:r>
          </a:p>
          <a:p>
            <a:pPr algn="ctr">
              <a:tabLst>
                <a:tab pos="457200" algn="l"/>
              </a:tabLst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Ты на птичку посмотри: лап у птицы ровно …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ctr">
              <a:tabLst>
                <a:tab pos="457200" algn="l"/>
              </a:tabLst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У меня собачка есть, у нее хвостов аж…</a:t>
            </a:r>
          </a:p>
          <a:p>
            <a:pPr algn="ctr">
              <a:tabLst>
                <a:tab pos="457200" algn="l"/>
              </a:tabLst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У доски ты говори, что концов у палки…</a:t>
            </a:r>
          </a:p>
          <a:p>
            <a:pPr algn="ctr">
              <a:tabLst>
                <a:tab pos="457200" algn="l"/>
              </a:tabLst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Отличник тетрадкой своею гордится: внизу, под диктантом, стоит…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На уроках будешь спать, за ответ получишь…</a:t>
            </a:r>
          </a:p>
          <a:p>
            <a:pPr algn="ctr">
              <a:tabLst>
                <a:tab pos="457200" algn="l"/>
              </a:tabLst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Вот пять ягодок в траве. Съел одну, осталось -…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ctr">
              <a:tabLst>
                <a:tab pos="457200" algn="l"/>
              </a:tabLst>
            </a:pPr>
            <a:endParaRPr lang="ru-RU" sz="800" b="1" dirty="0">
              <a:solidFill>
                <a:schemeClr val="bg1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rgbClr val="000099"/>
                </a:solidFill>
              </a:rPr>
              <a:t>Мышь считает дырки в сыре: три плюс две – всего…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40344"/>
              </p:ext>
            </p:extLst>
          </p:nvPr>
        </p:nvGraphicFramePr>
        <p:xfrm>
          <a:off x="0" y="44624"/>
          <a:ext cx="9144000" cy="4754880"/>
        </p:xfrm>
        <a:graphic>
          <a:graphicData uri="http://schemas.openxmlformats.org/drawingml/2006/table">
            <a:tbl>
              <a:tblPr/>
              <a:tblGrid>
                <a:gridCol w="3203849"/>
                <a:gridCol w="1944216"/>
                <a:gridCol w="2016224"/>
                <a:gridCol w="1979711"/>
              </a:tblGrid>
              <a:tr h="1152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Попасть в дроби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+mn-cs"/>
                          <a:hlinkClick r:id="rId2" action="ppaction://hlinksldjump"/>
                        </a:rPr>
                        <a:t>100</a:t>
                      </a:r>
                      <a:endParaRPr kumimoji="0" lang="ru-RU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  <a:hlinkClick r:id="rId3" action="ppaction://hlinksldjump"/>
                        </a:rPr>
                        <a:t>200</a:t>
                      </a:r>
                      <a:endParaRPr kumimoji="0" lang="ru-RU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  <a:hlinkClick r:id="rId4" action="ppaction://hlinksldjump"/>
                        </a:rPr>
                        <a:t>300</a:t>
                      </a:r>
                      <a:endParaRPr kumimoji="0" lang="ru-RU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49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Математические ребусы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+mn-cs"/>
                          <a:hlinkClick r:id="rId5" action="ppaction://hlinksldjump"/>
                        </a:rPr>
                        <a:t>100</a:t>
                      </a:r>
                      <a:endParaRPr kumimoji="0" lang="ru-RU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  <a:hlinkClick r:id="rId6" action="ppaction://hlinksldjump"/>
                        </a:rPr>
                        <a:t>200</a:t>
                      </a:r>
                      <a:endParaRPr kumimoji="0" lang="ru-RU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  <a:hlinkClick r:id="rId7" action="ppaction://hlinksldjump"/>
                        </a:rPr>
                        <a:t>300</a:t>
                      </a:r>
                      <a:endParaRPr kumimoji="0" lang="ru-RU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49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 уж эти задачки!...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+mn-cs"/>
                          <a:hlinkClick r:id="rId8" action="ppaction://hlinksldjump"/>
                        </a:rPr>
                        <a:t>100</a:t>
                      </a:r>
                    </a:p>
                    <a:p>
                      <a:endParaRPr lang="ru-RU" dirty="0"/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  <a:hlinkClick r:id="rId9" action="ppaction://hlinksldjump"/>
                        </a:rPr>
                        <a:t>200</a:t>
                      </a:r>
                      <a:endParaRPr kumimoji="0" lang="ru-RU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  <a:hlinkClick r:id="rId10" action="ppaction://hlinksldjump"/>
                        </a:rPr>
                        <a:t>300</a:t>
                      </a:r>
                      <a:endParaRPr kumimoji="0" lang="ru-RU" sz="8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5868144" y="6309320"/>
            <a:ext cx="3168352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hlinkClick r:id="rId11" action="ppaction://hlinksldjump"/>
              </a:rPr>
              <a:t>финал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26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7838256" cy="47504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Таня купила в магазине яйца и положила их в небольшую корзиночку. По дороге она сообразила, что число яиц делится на 2, 3, 5, 10,15. Сколько яиц купила Таня?</a:t>
            </a:r>
            <a:endParaRPr lang="ru-RU" sz="44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908720"/>
            <a:ext cx="7334200" cy="4606448"/>
          </a:xfrm>
        </p:spPr>
        <p:txBody>
          <a:bodyPr/>
          <a:lstStyle/>
          <a:p>
            <a:pPr algn="ctr"/>
            <a:r>
              <a:rPr lang="ru-RU" sz="9600" dirty="0" smtClean="0"/>
              <a:t>30</a:t>
            </a:r>
            <a:endParaRPr lang="ru-RU" sz="96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884368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си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" y="0"/>
            <a:ext cx="91440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504821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24744"/>
            <a:ext cx="7622232" cy="4390424"/>
          </a:xfrm>
        </p:spPr>
        <p:txBody>
          <a:bodyPr/>
          <a:lstStyle/>
          <a:p>
            <a:pPr algn="ctr"/>
            <a:r>
              <a:rPr lang="ru-RU" sz="3600" dirty="0" smtClean="0"/>
              <a:t>Мальчик – «с пальчик» решил организовать спецназ для охраны сокровищ. Выяснилось, что возникла необходимость разбить всех </a:t>
            </a:r>
            <a:r>
              <a:rPr lang="ru-RU" sz="3600" dirty="0" err="1" smtClean="0"/>
              <a:t>спецназевцев</a:t>
            </a:r>
            <a:r>
              <a:rPr lang="ru-RU" sz="3600" dirty="0" smtClean="0"/>
              <a:t> на команды по 12 или 15 человек в каждой. Какое наименьшее число членов спецназа ему необходимо?</a:t>
            </a:r>
            <a:endParaRPr lang="ru-RU" sz="3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452320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5182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smtClean="0"/>
              <a:t/>
            </a:r>
            <a:br>
              <a:rPr lang="ru-RU" sz="9600" smtClean="0"/>
            </a:br>
            <a:r>
              <a:rPr lang="ru-RU" sz="9600" smtClean="0"/>
              <a:t>60</a:t>
            </a:r>
            <a:endParaRPr lang="ru-RU" sz="9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96336" y="61721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92696"/>
            <a:ext cx="7838256" cy="482247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</a:rPr>
              <a:t>Жили были дед и баба. И была у них курочка  Ряба. Несла курочка яички: каждое второе яичко – простое, а каждое третье – золотое. Может ли такое быть? Почему?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668344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 раунд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51930"/>
            <a:ext cx="8856984" cy="5773414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7200" dirty="0" smtClean="0"/>
              <a:t>Нет. Шестое яичко будет и простым, и золотым </a:t>
            </a:r>
            <a:br>
              <a:rPr lang="ru-RU" sz="7200" dirty="0" smtClean="0"/>
            </a:br>
            <a:r>
              <a:rPr lang="ru-RU" sz="7200" dirty="0" smtClean="0"/>
              <a:t>(6:2 и 6 :3).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-17140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67224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908720"/>
            <a:ext cx="7838256" cy="4606448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000066"/>
                </a:solidFill>
              </a:rPr>
              <a:t>Какой знак нужно поставить </a:t>
            </a:r>
            <a:br>
              <a:rPr lang="ru-RU" sz="4800" dirty="0">
                <a:solidFill>
                  <a:srgbClr val="000066"/>
                </a:solidFill>
              </a:rPr>
            </a:br>
            <a:r>
              <a:rPr lang="ru-RU" sz="4800" dirty="0">
                <a:solidFill>
                  <a:srgbClr val="000066"/>
                </a:solidFill>
              </a:rPr>
              <a:t>между </a:t>
            </a:r>
            <a:r>
              <a:rPr lang="ru-RU" sz="4800" dirty="0" smtClean="0">
                <a:solidFill>
                  <a:srgbClr val="000066"/>
                </a:solidFill>
              </a:rPr>
              <a:t>5 </a:t>
            </a:r>
            <a:r>
              <a:rPr lang="ru-RU" sz="4800" dirty="0">
                <a:solidFill>
                  <a:srgbClr val="000066"/>
                </a:solidFill>
              </a:rPr>
              <a:t>и </a:t>
            </a:r>
            <a:r>
              <a:rPr lang="ru-RU" sz="4800" dirty="0" smtClean="0">
                <a:solidFill>
                  <a:srgbClr val="000066"/>
                </a:solidFill>
              </a:rPr>
              <a:t>6, </a:t>
            </a:r>
            <a:r>
              <a:rPr lang="ru-RU" sz="4800" dirty="0">
                <a:solidFill>
                  <a:srgbClr val="000066"/>
                </a:solidFill>
              </a:rPr>
              <a:t>чтобы получить </a:t>
            </a:r>
            <a:br>
              <a:rPr lang="ru-RU" sz="4800" dirty="0">
                <a:solidFill>
                  <a:srgbClr val="000066"/>
                </a:solidFill>
              </a:rPr>
            </a:br>
            <a:r>
              <a:rPr lang="ru-RU" sz="4800" dirty="0">
                <a:solidFill>
                  <a:srgbClr val="000066"/>
                </a:solidFill>
              </a:rPr>
              <a:t>число большее </a:t>
            </a:r>
            <a:r>
              <a:rPr lang="ru-RU" sz="4800" dirty="0" smtClean="0">
                <a:solidFill>
                  <a:srgbClr val="000066"/>
                </a:solidFill>
              </a:rPr>
              <a:t>5, </a:t>
            </a:r>
            <a:r>
              <a:rPr lang="ru-RU" sz="4800" dirty="0">
                <a:solidFill>
                  <a:srgbClr val="000066"/>
                </a:solidFill>
              </a:rPr>
              <a:t>но меньшее </a:t>
            </a:r>
            <a:r>
              <a:rPr lang="ru-RU" sz="4800" dirty="0" smtClean="0">
                <a:solidFill>
                  <a:srgbClr val="000066"/>
                </a:solidFill>
              </a:rPr>
              <a:t>6?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236296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700808"/>
            <a:ext cx="7910264" cy="3814360"/>
          </a:xfrm>
        </p:spPr>
        <p:txBody>
          <a:bodyPr/>
          <a:lstStyle/>
          <a:p>
            <a:pPr algn="ctr"/>
            <a:r>
              <a:rPr lang="ru-RU" sz="6000" dirty="0">
                <a:effectLst/>
              </a:rPr>
              <a:t>Запятую</a:t>
            </a:r>
            <a:endParaRPr lang="ru-RU" sz="60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413725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910265" cy="4750464"/>
          </a:xfrm>
        </p:spPr>
        <p:txBody>
          <a:bodyPr/>
          <a:lstStyle/>
          <a:p>
            <a:pPr algn="l"/>
            <a:r>
              <a:rPr lang="ru-RU" dirty="0" smtClean="0"/>
              <a:t>Вставьте пропущенные слова:</a:t>
            </a:r>
            <a:br>
              <a:rPr lang="ru-RU" dirty="0" smtClean="0"/>
            </a:br>
            <a:r>
              <a:rPr lang="ru-RU" dirty="0" smtClean="0"/>
              <a:t>Дроби всякие нужны,</a:t>
            </a:r>
            <a:br>
              <a:rPr lang="ru-RU" dirty="0" smtClean="0"/>
            </a:br>
            <a:r>
              <a:rPr lang="ru-RU" dirty="0" smtClean="0"/>
              <a:t>Дроби разные важны.</a:t>
            </a:r>
            <a:br>
              <a:rPr lang="ru-RU" dirty="0" smtClean="0"/>
            </a:br>
            <a:r>
              <a:rPr lang="ru-RU" dirty="0" smtClean="0"/>
              <a:t>Над чертой … знайте,</a:t>
            </a:r>
            <a:br>
              <a:rPr lang="ru-RU" dirty="0" smtClean="0"/>
            </a:br>
            <a:r>
              <a:rPr lang="ru-RU" dirty="0" smtClean="0"/>
              <a:t>Под чертою …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74035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1484784"/>
            <a:ext cx="6974160" cy="4030384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333333"/>
                </a:solidFill>
                <a:effectLst/>
                <a:latin typeface="Helvetica"/>
                <a:cs typeface="Helvetica"/>
              </a:rPr>
              <a:t>Числитель, знаменатель.</a:t>
            </a:r>
            <a:endParaRPr lang="ru-RU" sz="72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84818" y="59737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Безымянный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3" b="26688"/>
          <a:stretch>
            <a:fillRect/>
          </a:stretch>
        </p:blipFill>
        <p:spPr bwMode="auto">
          <a:xfrm>
            <a:off x="-881063" y="58738"/>
            <a:ext cx="10025063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37444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0897"/>
            <a:ext cx="3024336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458368"/>
            <a:ext cx="6115050" cy="285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7982272" cy="4966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Кто впервые стал записывать обыкновенные дроби в привычном для нас виде?</a:t>
            </a:r>
            <a:endParaRPr lang="ru-RU" sz="54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31404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712967" cy="4174400"/>
          </a:xfrm>
        </p:spPr>
        <p:txBody>
          <a:bodyPr/>
          <a:lstStyle/>
          <a:p>
            <a:pPr algn="ctr"/>
            <a:r>
              <a:rPr lang="ru-RU" sz="7200" dirty="0" smtClean="0"/>
              <a:t>Индусы около 1500 лет назад.</a:t>
            </a:r>
            <a:endParaRPr lang="ru-RU" sz="72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56376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си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" y="0"/>
            <a:ext cx="91440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028384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908720"/>
            <a:ext cx="7406208" cy="4606448"/>
          </a:xfrm>
        </p:spPr>
        <p:txBody>
          <a:bodyPr/>
          <a:lstStyle/>
          <a:p>
            <a:pPr algn="ctr"/>
            <a:r>
              <a:rPr lang="ru-RU" dirty="0" smtClean="0"/>
              <a:t>Отгадайте ребус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12360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9" t="21785" r="31910" b="36493"/>
          <a:stretch/>
        </p:blipFill>
        <p:spPr bwMode="auto">
          <a:xfrm>
            <a:off x="1691680" y="1957118"/>
            <a:ext cx="5616624" cy="379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80911"/>
              </p:ext>
            </p:extLst>
          </p:nvPr>
        </p:nvGraphicFramePr>
        <p:xfrm>
          <a:off x="107504" y="476670"/>
          <a:ext cx="8784975" cy="2612366"/>
        </p:xfrm>
        <a:graphic>
          <a:graphicData uri="http://schemas.openxmlformats.org/drawingml/2006/table">
            <a:tbl>
              <a:tblPr/>
              <a:tblGrid>
                <a:gridCol w="2853502"/>
                <a:gridCol w="1234590"/>
                <a:gridCol w="1156365"/>
                <a:gridCol w="1156365"/>
                <a:gridCol w="1246493"/>
                <a:gridCol w="1137660"/>
              </a:tblGrid>
              <a:tr h="777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Признаки делимости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</a:tr>
              <a:tr h="879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</a:rPr>
                        <a:t>Делители и кратные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</a:tr>
              <a:tr h="879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Простые и составные числа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C1"/>
                    </a:solidFill>
                  </a:tcPr>
                </a:tc>
              </a:tr>
            </a:tbl>
          </a:graphicData>
        </a:graphic>
      </p:graphicFrame>
      <p:sp>
        <p:nvSpPr>
          <p:cNvPr id="4" name="Овал 3">
            <a:hlinkClick r:id="rId17" action="ppaction://hlinksldjump"/>
          </p:cNvPr>
          <p:cNvSpPr/>
          <p:nvPr/>
        </p:nvSpPr>
        <p:spPr>
          <a:xfrm>
            <a:off x="6660232" y="5445224"/>
            <a:ext cx="23042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 раунд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450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268760"/>
            <a:ext cx="7622232" cy="4246408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 smtClean="0"/>
              <a:t>НОК</a:t>
            </a:r>
            <a:endParaRPr lang="ru-RU" sz="9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24328" y="60959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412776"/>
            <a:ext cx="7910264" cy="41023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Отгадайте ребус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56376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9" t="14584" r="32038" b="44431"/>
          <a:stretch/>
        </p:blipFill>
        <p:spPr bwMode="auto">
          <a:xfrm>
            <a:off x="1907704" y="2672861"/>
            <a:ext cx="5088454" cy="341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6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96752"/>
            <a:ext cx="7622232" cy="4318416"/>
          </a:xfrm>
        </p:spPr>
        <p:txBody>
          <a:bodyPr/>
          <a:lstStyle/>
          <a:p>
            <a:pPr algn="ctr"/>
            <a:r>
              <a:rPr lang="ru-RU" sz="9600" smtClean="0"/>
              <a:t>Делитель</a:t>
            </a:r>
            <a:endParaRPr lang="ru-RU" sz="96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755204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10265" cy="4894480"/>
          </a:xfrm>
        </p:spPr>
        <p:txBody>
          <a:bodyPr/>
          <a:lstStyle/>
          <a:p>
            <a:pPr algn="ctr"/>
            <a:r>
              <a:rPr lang="ru-RU" dirty="0" smtClean="0"/>
              <a:t>Отгадайте ребус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028384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t="12975" r="30139" b="47148"/>
          <a:stretch/>
        </p:blipFill>
        <p:spPr bwMode="auto">
          <a:xfrm>
            <a:off x="1331639" y="1704797"/>
            <a:ext cx="6284735" cy="388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0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556792"/>
            <a:ext cx="7334200" cy="3958376"/>
          </a:xfrm>
        </p:spPr>
        <p:txBody>
          <a:bodyPr/>
          <a:lstStyle/>
          <a:p>
            <a:pPr algn="ctr"/>
            <a:r>
              <a:rPr lang="ru-RU" sz="11500" dirty="0" smtClean="0"/>
              <a:t>Кратное</a:t>
            </a:r>
            <a:endParaRPr lang="ru-RU" sz="115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56376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Ф раунд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124744"/>
            <a:ext cx="7550224" cy="439042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14315"/>
              </p:ext>
            </p:extLst>
          </p:nvPr>
        </p:nvGraphicFramePr>
        <p:xfrm>
          <a:off x="395536" y="548679"/>
          <a:ext cx="8352928" cy="6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3312368"/>
              </a:tblGrid>
              <a:tr h="2289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«Великие математики»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hlinkClick r:id="rId2" action="ppaction://hlinksldjump"/>
                        </a:rPr>
                        <a:t>500</a:t>
                      </a:r>
                      <a:endParaRPr lang="ru-RU" sz="7200" dirty="0"/>
                    </a:p>
                  </a:txBody>
                  <a:tcPr/>
                </a:tc>
              </a:tr>
              <a:tr h="1352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«Загадки - догадки»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3" action="ppaction://hlinksldjump"/>
                        </a:rPr>
                        <a:t>500</a:t>
                      </a:r>
                      <a:endParaRPr lang="ru-RU" sz="7200" b="1" dirty="0"/>
                    </a:p>
                  </a:txBody>
                  <a:tcPr/>
                </a:tc>
              </a:tr>
              <a:tr h="2289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«Магическое решето»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hlinkClick r:id="rId4" action="ppaction://hlinksldjump"/>
                        </a:rPr>
                        <a:t>1000</a:t>
                      </a:r>
                      <a:endParaRPr lang="ru-RU" sz="7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5-конечная звезда 3">
            <a:hlinkClick r:id="rId5" action="ppaction://hlinksldjump"/>
          </p:cNvPr>
          <p:cNvSpPr/>
          <p:nvPr/>
        </p:nvSpPr>
        <p:spPr>
          <a:xfrm>
            <a:off x="8229600" y="592064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077269" y="5515168"/>
            <a:ext cx="6228531" cy="290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668344" y="62225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548680"/>
            <a:ext cx="47228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Знаменитый ученый Христиан Гольдбах , работавший в Петербургской академии наук, высказал догадку, что любое натуральное число, большее 5, может быть представлено  в виде суммы трех простых чисел. Назовите число и представьте его в виде суммы трех простых </a:t>
            </a:r>
            <a:r>
              <a:rPr lang="ru-RU" sz="2800" b="1" dirty="0" err="1" smtClean="0">
                <a:latin typeface="+mj-lt"/>
              </a:rPr>
              <a:t>чмсел</a:t>
            </a:r>
            <a:r>
              <a:rPr lang="ru-RU" sz="2800" b="1" dirty="0" smtClean="0">
                <a:latin typeface="+mj-lt"/>
              </a:rPr>
              <a:t>.</a:t>
            </a:r>
            <a:endParaRPr lang="ru-RU" sz="2800" b="1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4382" y="1185569"/>
            <a:ext cx="326549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5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0970" y="1420327"/>
            <a:ext cx="5535822" cy="4094841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/>
              <a:t> </a:t>
            </a:r>
            <a:r>
              <a:rPr lang="ru-RU" sz="4800" dirty="0" smtClean="0"/>
              <a:t>Например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7200" dirty="0" smtClean="0"/>
              <a:t>17=5+5+7</a:t>
            </a:r>
            <a:endParaRPr lang="ru-RU" sz="72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028384" y="63619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3528" y="1143000"/>
            <a:ext cx="338437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0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04664"/>
            <a:ext cx="7694240" cy="5110504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solidFill>
                  <a:srgbClr val="444444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r>
              <a:rPr lang="ru-RU" sz="2800" dirty="0">
                <a:solidFill>
                  <a:srgbClr val="444444"/>
                </a:solidFill>
                <a:effectLst/>
                <a:latin typeface="Arial"/>
                <a:ea typeface="Calibri"/>
                <a:cs typeface="Times New Roman"/>
              </a:rPr>
              <a:t>Т</a:t>
            </a:r>
            <a:r>
              <a:rPr lang="ru-RU" sz="2800" dirty="0" smtClean="0">
                <a:solidFill>
                  <a:srgbClr val="444444"/>
                </a:solidFill>
                <a:effectLst/>
                <a:latin typeface="Arial"/>
                <a:ea typeface="Calibri"/>
                <a:cs typeface="Times New Roman"/>
              </a:rPr>
              <a:t>ри ученика договорились пропускать занятия в разные дни,  чтобы не заметил учитель. Первый решил пропускать каждый четвертый  день занятий,  второй – каждый третий день занятий, третий- каждый 6 день занятий. Один из них сказал, что наступит такой день, когда всех троих не будет в школе. Прав ли он? Если да, то когда наступит такой день?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452320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9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/>
              <a:t>Какое из чисел делится на 2:</a:t>
            </a:r>
          </a:p>
          <a:p>
            <a:pPr lvl="0" algn="ctr"/>
            <a:r>
              <a:rPr lang="ru-RU" sz="5400" b="1" dirty="0" smtClean="0"/>
              <a:t>75483, 65738, 902187?</a:t>
            </a:r>
            <a:endParaRPr lang="ru-RU" sz="5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72400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988840"/>
            <a:ext cx="7766248" cy="3526328"/>
          </a:xfrm>
        </p:spPr>
        <p:txBody>
          <a:bodyPr/>
          <a:lstStyle/>
          <a:p>
            <a:pPr algn="ctr"/>
            <a:r>
              <a:rPr lang="ru-RU" sz="7200" dirty="0" smtClean="0"/>
              <a:t>Прав. На двенадцатый день.</a:t>
            </a:r>
            <a:endParaRPr lang="ru-RU" sz="72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96336" y="60609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3" cy="5110504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>Этот алгоритм нахождения простых чисел назван решетом …, в честь ученого, предложившего способ нахождения простых чисел от 1 до </a:t>
            </a:r>
            <a:r>
              <a:rPr lang="en-US" sz="4000" dirty="0" smtClean="0">
                <a:effectLst/>
                <a:latin typeface="Calibri"/>
                <a:ea typeface="Calibri"/>
                <a:cs typeface="Times New Roman"/>
              </a:rPr>
              <a:t>n</a:t>
            </a: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>. Дайте полное название этого алгоритма.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sz="40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668344" y="6161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910265" cy="5110504"/>
          </a:xfrm>
        </p:spPr>
        <p:txBody>
          <a:bodyPr/>
          <a:lstStyle/>
          <a:p>
            <a:pPr algn="ctr"/>
            <a:r>
              <a:rPr lang="ru-RU" sz="8800" dirty="0" smtClean="0">
                <a:effectLst/>
              </a:rPr>
              <a:t/>
            </a:r>
            <a:br>
              <a:rPr lang="ru-RU" sz="8800" dirty="0" smtClean="0">
                <a:effectLst/>
              </a:rPr>
            </a:br>
            <a:endParaRPr lang="ru-RU" sz="88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24328" y="60059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t="25292" r="25000" b="18002"/>
          <a:stretch/>
        </p:blipFill>
        <p:spPr bwMode="auto">
          <a:xfrm>
            <a:off x="395536" y="475760"/>
            <a:ext cx="6984776" cy="589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9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Поздравляем 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победителя!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7" descr="poke62041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270375"/>
            <a:ext cx="246538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980728"/>
            <a:ext cx="7766248" cy="4534440"/>
          </a:xfrm>
        </p:spPr>
        <p:txBody>
          <a:bodyPr/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808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7453380" cy="4174211"/>
          </a:xfrm>
        </p:spPr>
        <p:txBody>
          <a:bodyPr/>
          <a:lstStyle/>
          <a:p>
            <a:pPr algn="l"/>
            <a:r>
              <a:rPr lang="ru-RU" dirty="0" smtClean="0"/>
              <a:t>1.Математика. 6 класс: учеб. для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учреждений/ </a:t>
            </a:r>
            <a:r>
              <a:rPr lang="ru-RU" dirty="0" err="1" smtClean="0"/>
              <a:t>А.Г.Мерзляк</a:t>
            </a:r>
            <a:r>
              <a:rPr lang="ru-RU" dirty="0" smtClean="0"/>
              <a:t>  и др. – </a:t>
            </a:r>
            <a:r>
              <a:rPr lang="ru-RU" dirty="0" err="1" smtClean="0"/>
              <a:t>М.:Просвещение</a:t>
            </a:r>
            <a:r>
              <a:rPr lang="ru-RU" dirty="0" smtClean="0"/>
              <a:t>, 2022.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ru-RU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ru-RU" u="sng" dirty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2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2"/>
              </a:rPr>
              <a:t>pesochnizza.ru/igroteka/matematicheskie-rebusy</a:t>
            </a:r>
            <a:endParaRPr lang="ru-RU" u="sng" dirty="0">
              <a:solidFill>
                <a:srgbClr val="0000FF"/>
              </a:solidFill>
              <a:latin typeface="+mj-lt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+mj-lt"/>
                <a:ea typeface="Calibri"/>
                <a:cs typeface="Times New Roman"/>
              </a:rPr>
              <a:t>3</a:t>
            </a:r>
            <a:r>
              <a:rPr lang="ru-RU" u="sng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</a:rPr>
              <a:t>. </a:t>
            </a:r>
            <a:r>
              <a:rPr lang="ru-RU" u="sng" dirty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3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3"/>
              </a:rPr>
              <a:t>www.fair.ru/hor/astro/magicheskie-chisla.htm</a:t>
            </a:r>
            <a:endParaRPr lang="ru-RU" u="sng" dirty="0">
              <a:solidFill>
                <a:srgbClr val="0000FF"/>
              </a:solidFill>
              <a:latin typeface="+mj-lt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+mj-lt"/>
                <a:ea typeface="Calibri"/>
                <a:cs typeface="Times New Roman"/>
              </a:rPr>
              <a:t>4</a:t>
            </a:r>
            <a:r>
              <a:rPr lang="ru-RU" u="sng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ru-RU" u="sng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4"/>
              </a:rPr>
              <a:t> </a:t>
            </a:r>
            <a:r>
              <a:rPr lang="ru-RU" u="sng" dirty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4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4"/>
              </a:rPr>
              <a:t>riddle-middle.ru/zagadki/s_podvohom</a:t>
            </a:r>
            <a:endParaRPr lang="ru-RU" u="sng" dirty="0" smtClean="0">
              <a:solidFill>
                <a:srgbClr val="0000FF"/>
              </a:solidFill>
              <a:latin typeface="+mj-lt"/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u="sng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</a:rPr>
              <a:t>5. </a:t>
            </a:r>
            <a:r>
              <a:rPr lang="ru-RU" u="sng" dirty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5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5"/>
              </a:rPr>
              <a:t>vremyazabav.ru/zanimatelno/rebusi/rebusi-slova/82-rebusi-po-matematike.html</a:t>
            </a:r>
            <a:endParaRPr lang="ru-RU" u="sng" dirty="0" smtClean="0">
              <a:solidFill>
                <a:srgbClr val="0000FF"/>
              </a:solidFill>
              <a:latin typeface="+mj-lt"/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r>
              <a:rPr lang="ru-RU" u="sng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</a:rPr>
              <a:t>6. </a:t>
            </a:r>
            <a:r>
              <a:rPr lang="en-US" u="sng" dirty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6"/>
              </a:rPr>
              <a:t>https://</a:t>
            </a:r>
            <a:r>
              <a:rPr lang="en-US" u="sng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6"/>
              </a:rPr>
              <a:t>multiurok.ru/files/rebusy-k-uroku-matematiki.html</a:t>
            </a:r>
            <a:endParaRPr lang="ru-RU" u="sng" dirty="0" smtClean="0">
              <a:solidFill>
                <a:srgbClr val="0000FF"/>
              </a:solidFill>
              <a:latin typeface="+mj-lt"/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</a:pPr>
            <a:endParaRPr lang="ru-RU" u="sng" dirty="0">
              <a:solidFill>
                <a:srgbClr val="0000FF"/>
              </a:solidFill>
              <a:latin typeface="+mj-lt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457200" indent="-457200" algn="l">
              <a:buAutoNum type="arabicPeriod"/>
            </a:pP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3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564904"/>
            <a:ext cx="36916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dirty="0" smtClean="0">
                <a:solidFill>
                  <a:prstClr val="black"/>
                </a:solidFill>
              </a:rPr>
              <a:t>65738</a:t>
            </a:r>
            <a:endParaRPr lang="ru-RU" sz="8800" b="1" dirty="0">
              <a:solidFill>
                <a:prstClr val="black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36562" y="62110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196752"/>
            <a:ext cx="7406208" cy="4318416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ru-RU" sz="5400" b="0" dirty="0">
                <a:solidFill>
                  <a:prstClr val="black"/>
                </a:solidFill>
                <a:effectLst/>
                <a:latin typeface="Trebuchet MS" pitchFamily="34" charset="0"/>
                <a:ea typeface="+mn-ea"/>
                <a:cs typeface="+mn-cs"/>
              </a:rPr>
              <a:t>Какое из чисел: 45 , 3 или 8 –является делителем  числа 9?</a:t>
            </a:r>
            <a:br>
              <a:rPr lang="ru-RU" sz="5400" b="0" dirty="0">
                <a:solidFill>
                  <a:prstClr val="black"/>
                </a:solidFill>
                <a:effectLst/>
                <a:latin typeface="Trebuchet MS" pitchFamily="34" charset="0"/>
                <a:ea typeface="+mn-ea"/>
                <a:cs typeface="+mn-cs"/>
              </a:rPr>
            </a:br>
            <a:endParaRPr lang="ru-RU" sz="5400" dirty="0">
              <a:latin typeface="Trebuchet MS" pitchFamily="34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56376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1174</TotalTime>
  <Words>771</Words>
  <Application>Microsoft Office PowerPoint</Application>
  <PresentationFormat>Экран (4:3)</PresentationFormat>
  <Paragraphs>147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Воздушный поток</vt:lpstr>
      <vt:lpstr>Урок обобщения и систематизации знаний по теме «Делимость чисел»  Рассказова Юлия Николаевна,  102-890-366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из чисел: 45 , 3 или 8 –является делителем  числа 9? </vt:lpstr>
      <vt:lpstr>3</vt:lpstr>
      <vt:lpstr>Какое из чисел 12, 18, 34 кратно 17?</vt:lpstr>
      <vt:lpstr>34</vt:lpstr>
      <vt:lpstr> Чем является число 7 для числа 42?</vt:lpstr>
      <vt:lpstr>Делителем</vt:lpstr>
      <vt:lpstr>Назовите все двузначные числа, кратные 23.</vt:lpstr>
      <vt:lpstr>23, 46, 69, 92</vt:lpstr>
      <vt:lpstr>Какие числа, кратные 5, удовлетворяют неравенству 66&lt;х&lt;77</vt:lpstr>
      <vt:lpstr>70, 75</vt:lpstr>
      <vt:lpstr>Презентация PowerPoint</vt:lpstr>
      <vt:lpstr>Какие цифры следует поставить вместо звездочки в записи 35*4 чтобы число делилось на 3?</vt:lpstr>
      <vt:lpstr>0,3,6</vt:lpstr>
      <vt:lpstr>3</vt:lpstr>
      <vt:lpstr>Презентация PowerPoint</vt:lpstr>
      <vt:lpstr>Какое из чисел 34565, 34780, 1238540 делится на 5, но не делится на 10?</vt:lpstr>
      <vt:lpstr>34565</vt:lpstr>
      <vt:lpstr>Длина прямоугольника 10 м, а ширина – натуральное число метров. Верно ли, что площадь (в квадратных метрах) кратна 10?</vt:lpstr>
      <vt:lpstr>Да (10*n:10)</vt:lpstr>
      <vt:lpstr>Может ли произведение двух простых чисел быть простым числом?</vt:lpstr>
      <vt:lpstr>Нет</vt:lpstr>
      <vt:lpstr>Презентация PowerPoint</vt:lpstr>
      <vt:lpstr>Какое из чисел : 3,  6 или 9 – является простым делителем числа 36 ? </vt:lpstr>
      <vt:lpstr>3</vt:lpstr>
      <vt:lpstr>Назовите наименьшее простое число.</vt:lpstr>
      <vt:lpstr> 2</vt:lpstr>
      <vt:lpstr>Какое число не является ни простым, ни составным?</vt:lpstr>
      <vt:lpstr>1</vt:lpstr>
      <vt:lpstr>Можно ли 846 яиц разложить в 9 корзин? </vt:lpstr>
      <vt:lpstr> ДА</vt:lpstr>
      <vt:lpstr>Простое или составное число 31?</vt:lpstr>
      <vt:lpstr> Простое</vt:lpstr>
      <vt:lpstr>Презентация PowerPoint</vt:lpstr>
      <vt:lpstr>Презентация PowerPoint</vt:lpstr>
      <vt:lpstr>Презентация PowerPoint</vt:lpstr>
      <vt:lpstr>Таня купила в магазине яйца и положила их в небольшую корзиночку. По дороге она сообразила, что число яиц делится на 2, 3, 5, 10,15. Сколько яиц купила Таня?</vt:lpstr>
      <vt:lpstr>30</vt:lpstr>
      <vt:lpstr>Презентация PowerPoint</vt:lpstr>
      <vt:lpstr>Мальчик – «с пальчик» решил организовать спецназ для охраны сокровищ. Выяснилось, что возникла необходимость разбить всех спецназевцев на команды по 12 или 15 человек в каждой. Какое наименьшее число членов спецназа ему необходимо?</vt:lpstr>
      <vt:lpstr> 60</vt:lpstr>
      <vt:lpstr>Жили были дед и баба. И была у них курочка  Ряба. Несла курочка яички: каждое второе яичко – простое, а каждое третье – золотое. Может ли такое быть? Почему?</vt:lpstr>
      <vt:lpstr>Нет. Шестое яичко будет и простым, и золотым  (6:2 и 6 :3).</vt:lpstr>
      <vt:lpstr>Какой знак нужно поставить  между 5 и 6, чтобы получить  число большее 5, но меньшее 6?</vt:lpstr>
      <vt:lpstr>Запятую</vt:lpstr>
      <vt:lpstr>Вставьте пропущенные слова: Дроби всякие нужны, Дроби разные важны. Над чертой … знайте, Под чертою …</vt:lpstr>
      <vt:lpstr>Числитель, знаменатель.</vt:lpstr>
      <vt:lpstr>Презентация PowerPoint</vt:lpstr>
      <vt:lpstr>Кто впервые стал записывать обыкновенные дроби в привычном для нас виде?</vt:lpstr>
      <vt:lpstr>Индусы около 1500 лет назад.</vt:lpstr>
      <vt:lpstr>Презентация PowerPoint</vt:lpstr>
      <vt:lpstr>Отгадайте ребус</vt:lpstr>
      <vt:lpstr>НОК</vt:lpstr>
      <vt:lpstr>Отгадайте ребус</vt:lpstr>
      <vt:lpstr>Делитель</vt:lpstr>
      <vt:lpstr>Отгадайте ребус</vt:lpstr>
      <vt:lpstr>Кратное</vt:lpstr>
      <vt:lpstr>Презентация PowerPoint</vt:lpstr>
      <vt:lpstr>Презентация PowerPoint</vt:lpstr>
      <vt:lpstr>Презентация PowerPoint</vt:lpstr>
      <vt:lpstr> Например 17=5+5+7</vt:lpstr>
      <vt:lpstr> Три ученика договорились пропускать занятия в разные дни,  чтобы не заметил учитель. Первый решил пропускать каждый четвертый  день занятий,  второй – каждый третий день занятий, третий- каждый 6 день занятий. Один из них сказал, что наступит такой день, когда всех троих не будет в школе. Прав ли он? Если да, то когда наступит такой день? </vt:lpstr>
      <vt:lpstr>Прав. На двенадцатый день.</vt:lpstr>
      <vt:lpstr>Этот алгоритм нахождения простых чисел назван решетом …, в честь ученого, предложившего способ нахождения простых чисел от 1 до n. Дайте полное название этого алгоритма. </vt:lpstr>
      <vt:lpstr> </vt:lpstr>
      <vt:lpstr>Презентация PowerPoint</vt:lpstr>
      <vt:lpstr>Спасибо за внимание!</vt:lpstr>
      <vt:lpstr>Используемые ресурсы: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www.PHILka.RU</dc:creator>
  <cp:lastModifiedBy>www.PHILka.RU</cp:lastModifiedBy>
  <cp:revision>78</cp:revision>
  <dcterms:created xsi:type="dcterms:W3CDTF">2013-12-08T18:00:02Z</dcterms:created>
  <dcterms:modified xsi:type="dcterms:W3CDTF">2023-11-25T18:42:12Z</dcterms:modified>
</cp:coreProperties>
</file>