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6" r:id="rId4"/>
    <p:sldId id="257" r:id="rId5"/>
    <p:sldId id="262" r:id="rId6"/>
    <p:sldId id="270" r:id="rId7"/>
    <p:sldId id="269" r:id="rId8"/>
    <p:sldId id="258" r:id="rId9"/>
    <p:sldId id="263" r:id="rId10"/>
    <p:sldId id="259" r:id="rId11"/>
    <p:sldId id="265" r:id="rId12"/>
    <p:sldId id="26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64" autoAdjust="0"/>
    <p:restoredTop sz="94660"/>
  </p:normalViewPr>
  <p:slideViewPr>
    <p:cSldViewPr>
      <p:cViewPr>
        <p:scale>
          <a:sx n="60" d="100"/>
          <a:sy n="60" d="100"/>
        </p:scale>
        <p:origin x="-1656" y="-4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D36F-C762-4BA3-A30B-1349DE3C776D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1D9-0913-49E5-B6E1-8731C03EA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62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D36F-C762-4BA3-A30B-1349DE3C776D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1D9-0913-49E5-B6E1-8731C03EA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36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D36F-C762-4BA3-A30B-1349DE3C776D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1D9-0913-49E5-B6E1-8731C03EA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389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D36F-C762-4BA3-A30B-1349DE3C776D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1D9-0913-49E5-B6E1-8731C03EA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553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D36F-C762-4BA3-A30B-1349DE3C776D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1D9-0913-49E5-B6E1-8731C03EA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718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D36F-C762-4BA3-A30B-1349DE3C776D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1D9-0913-49E5-B6E1-8731C03EA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107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D36F-C762-4BA3-A30B-1349DE3C776D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1D9-0913-49E5-B6E1-8731C03EA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38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D36F-C762-4BA3-A30B-1349DE3C776D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1D9-0913-49E5-B6E1-8731C03EA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6191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D36F-C762-4BA3-A30B-1349DE3C776D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1D9-0913-49E5-B6E1-8731C03EA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193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D36F-C762-4BA3-A30B-1349DE3C776D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1D9-0913-49E5-B6E1-8731C03EA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49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ED36F-C762-4BA3-A30B-1349DE3C776D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751D9-0913-49E5-B6E1-8731C03EA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121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ED36F-C762-4BA3-A30B-1349DE3C776D}" type="datetimeFigureOut">
              <a:rPr lang="ru-RU" smtClean="0"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51D9-0913-49E5-B6E1-8731C03EA6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49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772816"/>
            <a:ext cx="7772400" cy="1470025"/>
          </a:xfrm>
        </p:spPr>
        <p:txBody>
          <a:bodyPr>
            <a:noAutofit/>
          </a:bodyPr>
          <a:lstStyle/>
          <a:p>
            <a:r>
              <a:rPr lang="ru-RU" sz="4800" b="1" dirty="0" smtClean="0"/>
              <a:t>Построение линейных алгоритмов с помощью исполнителей среды Кумир</a:t>
            </a:r>
            <a:br>
              <a:rPr lang="ru-RU" sz="4800" b="1" dirty="0" smtClean="0"/>
            </a:br>
            <a:endParaRPr lang="ru-RU" sz="4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789040"/>
            <a:ext cx="6400800" cy="100811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Чертежник. </a:t>
            </a:r>
            <a:r>
              <a:rPr lang="ru-RU" sz="3600" b="1" dirty="0" err="1" smtClean="0">
                <a:solidFill>
                  <a:schemeClr val="tx1"/>
                </a:solidFill>
              </a:rPr>
              <a:t>Рисователь</a:t>
            </a:r>
            <a:r>
              <a:rPr lang="ru-RU" sz="3600" b="1" dirty="0" smtClean="0">
                <a:solidFill>
                  <a:schemeClr val="tx1"/>
                </a:solidFill>
              </a:rPr>
              <a:t>. </a:t>
            </a:r>
            <a:br>
              <a:rPr lang="ru-RU" sz="3600" b="1" dirty="0" smtClean="0">
                <a:solidFill>
                  <a:schemeClr val="tx1"/>
                </a:solidFill>
              </a:rPr>
            </a:br>
            <a:r>
              <a:rPr lang="ru-RU" sz="3600" b="1" dirty="0" smtClean="0">
                <a:solidFill>
                  <a:schemeClr val="tx1"/>
                </a:solidFill>
              </a:rPr>
              <a:t>Черепаха. Робот</a:t>
            </a:r>
            <a:endParaRPr lang="ru-RU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021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430245"/>
              </p:ext>
            </p:extLst>
          </p:nvPr>
        </p:nvGraphicFramePr>
        <p:xfrm>
          <a:off x="1961964" y="1007543"/>
          <a:ext cx="5220072" cy="5854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Точечный рисунок" r:id="rId3" imgW="4442845" imgH="4656224" progId="Paint.Picture">
                  <p:embed/>
                </p:oleObj>
              </mc:Choice>
              <mc:Fallback>
                <p:oleObj name="Точечный рисунок" r:id="rId3" imgW="4442845" imgH="4656224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1964" y="1007543"/>
                        <a:ext cx="5220072" cy="58545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6823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57200" y="273379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/>
              <a:t>Команды Робота</a:t>
            </a:r>
            <a:endParaRPr lang="ru-RU" sz="40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785654"/>
              </p:ext>
            </p:extLst>
          </p:nvPr>
        </p:nvGraphicFramePr>
        <p:xfrm>
          <a:off x="359913" y="1196752"/>
          <a:ext cx="8424174" cy="460851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469154"/>
                <a:gridCol w="5955020"/>
              </a:tblGrid>
              <a:tr h="755855">
                <a:tc>
                  <a:txBody>
                    <a:bodyPr/>
                    <a:lstStyle/>
                    <a:p>
                      <a:pPr indent="-584200"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0" dirty="0">
                          <a:effectLst/>
                        </a:rPr>
                        <a:t>Команда</a:t>
                      </a:r>
                      <a:endParaRPr lang="ru-RU" sz="2400" b="1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indent="-584200"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0" dirty="0">
                          <a:effectLst/>
                        </a:rPr>
                        <a:t>Комментарии</a:t>
                      </a:r>
                      <a:endParaRPr lang="ru-RU" sz="2400" b="1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b"/>
                </a:tc>
              </a:tr>
              <a:tr h="755855">
                <a:tc>
                  <a:txBody>
                    <a:bodyPr/>
                    <a:lstStyle/>
                    <a:p>
                      <a:pPr indent="-584200" algn="l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/>
                        <a:t>вверх</a:t>
                      </a:r>
                      <a:r>
                        <a:rPr lang="ru-RU" sz="2400" dirty="0" smtClean="0"/>
                        <a:t> </a:t>
                      </a:r>
                      <a:endParaRPr lang="ru-RU" sz="2400" b="1" dirty="0">
                        <a:solidFill>
                          <a:srgbClr val="0000C8"/>
                        </a:solidFill>
                        <a:effectLst/>
                        <a:latin typeface="Consolas" pitchFamily="49" charset="0"/>
                        <a:ea typeface="Century Schoolbook"/>
                        <a:cs typeface="Consolas" pitchFamily="49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-58420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переместить Робота на одну клетку вверх</a:t>
                      </a:r>
                    </a:p>
                    <a:p>
                      <a:pPr indent="-584200" algn="l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b"/>
                </a:tc>
              </a:tr>
              <a:tr h="755855">
                <a:tc>
                  <a:txBody>
                    <a:bodyPr/>
                    <a:lstStyle/>
                    <a:p>
                      <a:pPr marL="88900" indent="-584200" algn="l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/>
                        <a:t>вниз</a:t>
                      </a:r>
                      <a:endParaRPr lang="ru-RU" sz="2400" b="1" dirty="0">
                        <a:solidFill>
                          <a:srgbClr val="0000C8"/>
                        </a:solidFill>
                        <a:effectLst/>
                        <a:latin typeface="Consolas" pitchFamily="49" charset="0"/>
                        <a:ea typeface="Century Schoolbook"/>
                        <a:cs typeface="Consolas" pitchFamily="49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-58420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переместить Робота на одну клетку вниз</a:t>
                      </a:r>
                    </a:p>
                    <a:p>
                      <a:pPr indent="-584200" algn="l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b"/>
                </a:tc>
              </a:tr>
              <a:tr h="755855">
                <a:tc>
                  <a:txBody>
                    <a:bodyPr/>
                    <a:lstStyle/>
                    <a:p>
                      <a:pPr marL="88900" indent="-584200" algn="l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/>
                        <a:t>влево</a:t>
                      </a:r>
                      <a:r>
                        <a:rPr lang="ru-RU" sz="2400" dirty="0" smtClean="0"/>
                        <a:t> </a:t>
                      </a:r>
                      <a:endParaRPr lang="ru-RU" sz="2400" b="1" dirty="0">
                        <a:solidFill>
                          <a:srgbClr val="0000C8"/>
                        </a:solidFill>
                        <a:effectLst/>
                        <a:latin typeface="Consolas" pitchFamily="49" charset="0"/>
                        <a:ea typeface="Century Schoolbook"/>
                        <a:cs typeface="Consolas" pitchFamily="49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indent="-58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/>
                        <a:t>переместить Робота на одну клетку влево</a:t>
                      </a:r>
                      <a:endParaRPr lang="ru-RU" sz="2400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ctr"/>
                </a:tc>
              </a:tr>
              <a:tr h="755855">
                <a:tc>
                  <a:txBody>
                    <a:bodyPr/>
                    <a:lstStyle/>
                    <a:p>
                      <a:pPr marL="88900" indent="-584200" algn="l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/>
                        <a:t>вправо</a:t>
                      </a:r>
                      <a:r>
                        <a:rPr lang="ru-RU" sz="2400" dirty="0" smtClean="0"/>
                        <a:t> </a:t>
                      </a:r>
                      <a:endParaRPr lang="ru-RU" sz="2400" b="1" dirty="0">
                        <a:solidFill>
                          <a:srgbClr val="0000C8"/>
                        </a:solidFill>
                        <a:effectLst/>
                        <a:latin typeface="Consolas" pitchFamily="49" charset="0"/>
                        <a:ea typeface="Century Schoolbook"/>
                        <a:cs typeface="Consolas" pitchFamily="49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-584200" algn="l" defTabSz="914400" rtl="0" eaLnBrk="1" fontAlgn="auto" latinLnBrk="0" hangingPunct="1">
                        <a:lnSpc>
                          <a:spcPts val="11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переместить Робота на одну клетку вправо</a:t>
                      </a:r>
                    </a:p>
                    <a:p>
                      <a:pPr indent="-58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ctr"/>
                </a:tc>
              </a:tr>
              <a:tr h="829239">
                <a:tc>
                  <a:txBody>
                    <a:bodyPr/>
                    <a:lstStyle/>
                    <a:p>
                      <a:pPr marL="88900" indent="-584200" algn="l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/>
                        <a:t>закрасить</a:t>
                      </a:r>
                      <a:r>
                        <a:rPr lang="ru-RU" sz="2400" dirty="0" smtClean="0"/>
                        <a:t> </a:t>
                      </a:r>
                      <a:endParaRPr lang="ru-RU" sz="2400" b="1" dirty="0">
                        <a:solidFill>
                          <a:srgbClr val="0000C8"/>
                        </a:solidFill>
                        <a:effectLst/>
                        <a:latin typeface="Consolas" pitchFamily="49" charset="0"/>
                        <a:ea typeface="Century Schoolbook"/>
                        <a:cs typeface="Consolas" pitchFamily="49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indent="-58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/>
                        <a:t>закрасить текущую клетку (клетку в которой</a:t>
                      </a:r>
                    </a:p>
                    <a:p>
                      <a:pPr indent="-58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2400" dirty="0" smtClean="0"/>
                    </a:p>
                    <a:p>
                      <a:pPr indent="-58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/>
                        <a:t>находится Робот</a:t>
                      </a:r>
                      <a:endParaRPr lang="ru-RU" sz="2400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4186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613598"/>
              </p:ext>
            </p:extLst>
          </p:nvPr>
        </p:nvGraphicFramePr>
        <p:xfrm>
          <a:off x="1763688" y="2148475"/>
          <a:ext cx="6012160" cy="470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Точечный рисунок" r:id="rId3" imgW="3992381" imgH="3123810" progId="Paint.Picture">
                  <p:embed/>
                </p:oleObj>
              </mc:Choice>
              <mc:Fallback>
                <p:oleObj name="Точечный рисунок" r:id="rId3" imgW="3992381" imgH="3123810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148475"/>
                        <a:ext cx="6012160" cy="4709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7790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47784" y="66974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Команды Чертежника</a:t>
            </a:r>
            <a:endParaRPr lang="ru-RU" sz="40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777899"/>
              </p:ext>
            </p:extLst>
          </p:nvPr>
        </p:nvGraphicFramePr>
        <p:xfrm>
          <a:off x="683568" y="980730"/>
          <a:ext cx="7704348" cy="487262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58171"/>
                <a:gridCol w="5446177"/>
              </a:tblGrid>
              <a:tr h="750448">
                <a:tc>
                  <a:txBody>
                    <a:bodyPr/>
                    <a:lstStyle/>
                    <a:p>
                      <a:pPr indent="-584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effectLst/>
                        </a:rPr>
                        <a:t>Команда</a:t>
                      </a:r>
                      <a:endParaRPr lang="ru-RU" sz="2000" b="1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indent="-584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effectLst/>
                        </a:rPr>
                        <a:t>Комментарии</a:t>
                      </a:r>
                      <a:endParaRPr lang="ru-RU" sz="2000" b="1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b"/>
                </a:tc>
              </a:tr>
              <a:tr h="750448">
                <a:tc>
                  <a:txBody>
                    <a:bodyPr/>
                    <a:lstStyle/>
                    <a:p>
                      <a:pPr indent="-584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/>
                        <a:t>опустить перо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onsolas" pitchFamily="49" charset="0"/>
                        <a:ea typeface="Century Schoolbook"/>
                        <a:cs typeface="Consolas" pitchFamily="49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indent="-584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переводит Чертежника в режим перемещения с рисованием</a:t>
                      </a:r>
                      <a:endParaRPr lang="ru-RU" sz="2000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b"/>
                </a:tc>
              </a:tr>
              <a:tr h="750448">
                <a:tc>
                  <a:txBody>
                    <a:bodyPr/>
                    <a:lstStyle/>
                    <a:p>
                      <a:pPr marL="88900" indent="-584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/>
                        <a:t>поднять перо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onsolas" pitchFamily="49" charset="0"/>
                        <a:ea typeface="Century Schoolbook"/>
                        <a:cs typeface="Consolas" pitchFamily="49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indent="-584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переводит Чертежника в режим перемещения без рисования</a:t>
                      </a:r>
                      <a:endParaRPr lang="ru-RU" sz="2000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b"/>
                </a:tc>
              </a:tr>
              <a:tr h="1041523">
                <a:tc>
                  <a:txBody>
                    <a:bodyPr/>
                    <a:lstStyle/>
                    <a:p>
                      <a:pPr marL="88900" indent="-584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/>
                        <a:t>сместиться </a:t>
                      </a:r>
                    </a:p>
                    <a:p>
                      <a:pPr marL="88900" indent="-584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/>
                        <a:t>в точку</a:t>
                      </a:r>
                    </a:p>
                    <a:p>
                      <a:pPr marL="88900" indent="-584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(</a:t>
                      </a:r>
                      <a:r>
                        <a:rPr lang="ru-RU" sz="2000" b="1" dirty="0" smtClean="0"/>
                        <a:t>вещ</a:t>
                      </a:r>
                      <a:r>
                        <a:rPr lang="ru-RU" sz="2000" dirty="0" smtClean="0"/>
                        <a:t> </a:t>
                      </a:r>
                      <a:r>
                        <a:rPr lang="ru-RU" sz="2000" i="1" dirty="0" smtClean="0"/>
                        <a:t>x</a:t>
                      </a:r>
                      <a:r>
                        <a:rPr lang="ru-RU" sz="2000" dirty="0" smtClean="0"/>
                        <a:t>, </a:t>
                      </a:r>
                      <a:r>
                        <a:rPr lang="ru-RU" sz="2000" b="1" dirty="0" smtClean="0"/>
                        <a:t>вещ</a:t>
                      </a:r>
                      <a:r>
                        <a:rPr lang="ru-RU" sz="2000" dirty="0" smtClean="0"/>
                        <a:t> </a:t>
                      </a:r>
                      <a:r>
                        <a:rPr lang="ru-RU" sz="2000" i="1" dirty="0" smtClean="0"/>
                        <a:t>y</a:t>
                      </a:r>
                      <a:r>
                        <a:rPr lang="ru-RU" sz="2000" dirty="0" smtClean="0"/>
                        <a:t>)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onsolas" pitchFamily="49" charset="0"/>
                        <a:ea typeface="Century Schoolbook"/>
                        <a:cs typeface="Consolas" pitchFamily="49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indent="-584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перемещает перо в точку с координатами x и y (x и y - произвольные вещественные числа). Дробные значения записываются через точку (например 2.5)</a:t>
                      </a:r>
                      <a:endParaRPr lang="ru-RU" sz="2000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ctr"/>
                </a:tc>
              </a:tr>
              <a:tr h="1027611">
                <a:tc>
                  <a:txBody>
                    <a:bodyPr/>
                    <a:lstStyle/>
                    <a:p>
                      <a:pPr marL="88900" indent="-584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/>
                        <a:t>сместиться на вектор</a:t>
                      </a:r>
                    </a:p>
                    <a:p>
                      <a:pPr marL="88900" indent="-584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(</a:t>
                      </a:r>
                      <a:r>
                        <a:rPr lang="ru-RU" sz="2000" b="1" dirty="0" smtClean="0"/>
                        <a:t>вещ</a:t>
                      </a:r>
                      <a:r>
                        <a:rPr lang="ru-RU" sz="2000" dirty="0" smtClean="0"/>
                        <a:t> </a:t>
                      </a:r>
                      <a:r>
                        <a:rPr lang="ru-RU" sz="2000" i="1" dirty="0" err="1" smtClean="0"/>
                        <a:t>dx</a:t>
                      </a:r>
                      <a:r>
                        <a:rPr lang="ru-RU" sz="2000" dirty="0" smtClean="0"/>
                        <a:t>, </a:t>
                      </a:r>
                      <a:r>
                        <a:rPr lang="ru-RU" sz="2000" b="1" dirty="0" smtClean="0"/>
                        <a:t>вещ</a:t>
                      </a:r>
                      <a:r>
                        <a:rPr lang="ru-RU" sz="2000" dirty="0" smtClean="0"/>
                        <a:t> </a:t>
                      </a:r>
                      <a:r>
                        <a:rPr lang="ru-RU" sz="2000" i="1" dirty="0" err="1" smtClean="0"/>
                        <a:t>dy</a:t>
                      </a:r>
                      <a:r>
                        <a:rPr lang="ru-RU" sz="2000" dirty="0" smtClean="0"/>
                        <a:t>)</a:t>
                      </a:r>
                      <a:r>
                        <a:rPr lang="ru-RU" sz="2000" b="1" dirty="0" smtClean="0"/>
                        <a:t> 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onsolas" pitchFamily="49" charset="0"/>
                        <a:ea typeface="Century Schoolbook"/>
                        <a:cs typeface="Consolas" pitchFamily="49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-584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 перемещает перо на </a:t>
                      </a:r>
                      <a:r>
                        <a:rPr lang="ru-RU" sz="2000" dirty="0" err="1" smtClean="0"/>
                        <a:t>dx</a:t>
                      </a:r>
                      <a:r>
                        <a:rPr lang="ru-RU" sz="2000" dirty="0" smtClean="0"/>
                        <a:t> вправо и </a:t>
                      </a:r>
                      <a:r>
                        <a:rPr lang="ru-RU" sz="2000" dirty="0" err="1" smtClean="0"/>
                        <a:t>dy</a:t>
                      </a:r>
                      <a:r>
                        <a:rPr lang="ru-RU" sz="2000" dirty="0" smtClean="0"/>
                        <a:t> вверх (при отрицательных значениях </a:t>
                      </a:r>
                      <a:r>
                        <a:rPr lang="ru-RU" sz="2000" dirty="0" err="1" smtClean="0"/>
                        <a:t>dx</a:t>
                      </a:r>
                      <a:r>
                        <a:rPr lang="ru-RU" sz="2000" dirty="0" smtClean="0"/>
                        <a:t> и </a:t>
                      </a:r>
                      <a:r>
                        <a:rPr lang="ru-RU" sz="2000" dirty="0" err="1" smtClean="0"/>
                        <a:t>dy</a:t>
                      </a:r>
                      <a:r>
                        <a:rPr lang="ru-RU" sz="2000" dirty="0" smtClean="0"/>
                        <a:t> - влево и вниз соответственно)</a:t>
                      </a:r>
                    </a:p>
                    <a:p>
                      <a:pPr indent="-584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7101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042531"/>
              </p:ext>
            </p:extLst>
          </p:nvPr>
        </p:nvGraphicFramePr>
        <p:xfrm>
          <a:off x="457200" y="1600200"/>
          <a:ext cx="7704348" cy="438499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58171"/>
                <a:gridCol w="5446177"/>
              </a:tblGrid>
              <a:tr h="388640">
                <a:tc>
                  <a:txBody>
                    <a:bodyPr/>
                    <a:lstStyle/>
                    <a:p>
                      <a:pPr indent="-584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effectLst/>
                        </a:rPr>
                        <a:t>Команда</a:t>
                      </a:r>
                      <a:endParaRPr lang="ru-RU" sz="2000" b="1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indent="-584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effectLst/>
                        </a:rPr>
                        <a:t>Комментарии</a:t>
                      </a:r>
                      <a:endParaRPr lang="ru-RU" sz="2000" b="1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b"/>
                </a:tc>
              </a:tr>
              <a:tr h="903311">
                <a:tc>
                  <a:txBody>
                    <a:bodyPr/>
                    <a:lstStyle/>
                    <a:p>
                      <a:pPr marL="88900" indent="-584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/>
                        <a:t>Установить) цвет(лит S)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onsolas" pitchFamily="49" charset="0"/>
                        <a:ea typeface="Century Schoolbook"/>
                        <a:cs typeface="Consolas" pitchFamily="49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-584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устанавливает цвет пера S (допустимые цвета: "черный", "белый", "красный", "желтый", "оранжевый", "зеленый", "голубой", "синий", "фиолетовый"</a:t>
                      </a:r>
                    </a:p>
                    <a:p>
                      <a:pPr indent="-584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ctr"/>
                </a:tc>
              </a:tr>
              <a:tr h="2373318">
                <a:tc>
                  <a:txBody>
                    <a:bodyPr/>
                    <a:lstStyle/>
                    <a:p>
                      <a:pPr marL="88900" indent="-584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/>
                        <a:t>надпись</a:t>
                      </a:r>
                      <a:r>
                        <a:rPr lang="ru-RU" sz="2000" dirty="0" smtClean="0"/>
                        <a:t>(</a:t>
                      </a:r>
                      <a:r>
                        <a:rPr lang="ru-RU" sz="2000" b="1" dirty="0" smtClean="0"/>
                        <a:t>вещ</a:t>
                      </a:r>
                      <a:r>
                        <a:rPr lang="ru-RU" sz="2000" dirty="0" smtClean="0"/>
                        <a:t> ширина, </a:t>
                      </a:r>
                      <a:r>
                        <a:rPr lang="ru-RU" sz="2000" b="1" dirty="0" smtClean="0"/>
                        <a:t>лит</a:t>
                      </a:r>
                      <a:r>
                        <a:rPr lang="ru-RU" sz="2000" dirty="0" smtClean="0"/>
                        <a:t> текст) 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onsolas" pitchFamily="49" charset="0"/>
                        <a:ea typeface="Century Schoolbook"/>
                        <a:cs typeface="Consolas" pitchFamily="49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выводит на чертеж текст, начиная от текущей позиции пера. В конце выполнения команды перо находится на правой нижней границе текста (включая отступ после последнего символа). Ширина знакоместа измеряется в условных единицах чертежника. Это ширина буквы вместе с отступом после нее. 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247784" y="6697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smtClean="0"/>
              <a:t>Команды Чертежника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679698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292235"/>
              </p:ext>
            </p:extLst>
          </p:nvPr>
        </p:nvGraphicFramePr>
        <p:xfrm>
          <a:off x="780986" y="1196752"/>
          <a:ext cx="7582027" cy="54695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Точечный рисунок" r:id="rId3" imgW="3772227" imgH="2720576" progId="Paint.Picture">
                  <p:embed/>
                </p:oleObj>
              </mc:Choice>
              <mc:Fallback>
                <p:oleObj name="Точечный рисунок" r:id="rId3" imgW="3772227" imgH="2720576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986" y="1196752"/>
                        <a:ext cx="7582027" cy="54695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7767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/>
              <a:t>Команды </a:t>
            </a:r>
            <a:r>
              <a:rPr lang="ru-RU" sz="4000" b="1" dirty="0" err="1" smtClean="0"/>
              <a:t>Рисователя</a:t>
            </a:r>
            <a:endParaRPr lang="ru-RU" sz="4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910833"/>
              </p:ext>
            </p:extLst>
          </p:nvPr>
        </p:nvGraphicFramePr>
        <p:xfrm>
          <a:off x="323528" y="980731"/>
          <a:ext cx="8568952" cy="565487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043380"/>
                <a:gridCol w="5525572"/>
              </a:tblGrid>
              <a:tr h="419670">
                <a:tc>
                  <a:txBody>
                    <a:bodyPr/>
                    <a:lstStyle/>
                    <a:p>
                      <a:pPr indent="-584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effectLst/>
                        </a:rPr>
                        <a:t>Команда</a:t>
                      </a:r>
                      <a:endParaRPr lang="ru-RU" sz="2000" b="1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indent="-584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effectLst/>
                        </a:rPr>
                        <a:t>Комментарии</a:t>
                      </a:r>
                      <a:endParaRPr lang="ru-RU" sz="2000" b="1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b"/>
                </a:tc>
              </a:tr>
              <a:tr h="13419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алг</a:t>
                      </a:r>
                      <a:r>
                        <a:rPr lang="ru-RU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перо </a:t>
                      </a:r>
                      <a:endParaRPr lang="ru-RU" sz="20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цел толщина, лит цвет)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устанавливает толщину и цвет контура. (по умолчанию: толщина=1, цвет - чёрный). Ошибки выполнения: отрицательная толщина, недопустимый цвет.</a:t>
                      </a:r>
                    </a:p>
                  </a:txBody>
                  <a:tcPr marL="68580" marR="68580" marT="0" marB="0"/>
                </a:tc>
              </a:tr>
              <a:tr h="10014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алг</a:t>
                      </a:r>
                      <a:r>
                        <a:rPr lang="ru-RU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кисть (лит цвет)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устанавливает цвет заливки. (по умолчанию: цвет - белый). Ошибки выполнения: недопустимый цвет</a:t>
                      </a:r>
                      <a:r>
                        <a:rPr lang="ru-RU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1011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алг</a:t>
                      </a:r>
                      <a:r>
                        <a:rPr lang="ru-RU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в точку (цел х, у)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перемещает перо в точку с координатами (x, y).</a:t>
                      </a:r>
                    </a:p>
                  </a:txBody>
                  <a:tcPr marL="68580" marR="68580" marT="0" marB="0"/>
                </a:tc>
              </a:tr>
              <a:tr h="7716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алг</a:t>
                      </a:r>
                      <a:r>
                        <a:rPr lang="ru-RU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линия  в точку </a:t>
                      </a:r>
                      <a:endParaRPr lang="ru-RU" sz="20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цел х, у)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проводит отрезок из текущей точки пера в точку (</a:t>
                      </a:r>
                      <a:r>
                        <a:rPr lang="ru-RU" sz="20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х,у</a:t>
                      </a:r>
                      <a:r>
                        <a:rPr lang="ru-RU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/>
                </a:tc>
              </a:tr>
              <a:tr h="9981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алг</a:t>
                      </a:r>
                      <a:r>
                        <a:rPr lang="ru-RU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пиксель </a:t>
                      </a:r>
                      <a:endParaRPr lang="ru-RU" sz="20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цел х, у, лит цвет)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устанавливает указанный цвет в указанном пикселе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393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/>
              <a:t>Команды </a:t>
            </a:r>
            <a:r>
              <a:rPr lang="ru-RU" sz="4000" b="1" dirty="0" err="1" smtClean="0"/>
              <a:t>Рисователя</a:t>
            </a:r>
            <a:endParaRPr lang="ru-RU" sz="4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141843"/>
              </p:ext>
            </p:extLst>
          </p:nvPr>
        </p:nvGraphicFramePr>
        <p:xfrm>
          <a:off x="323528" y="980731"/>
          <a:ext cx="8568952" cy="563755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043380"/>
                <a:gridCol w="5525572"/>
              </a:tblGrid>
              <a:tr h="419670">
                <a:tc>
                  <a:txBody>
                    <a:bodyPr/>
                    <a:lstStyle/>
                    <a:p>
                      <a:pPr indent="-584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effectLst/>
                        </a:rPr>
                        <a:t>Команда</a:t>
                      </a:r>
                      <a:endParaRPr lang="ru-RU" sz="2000" b="1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indent="-584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effectLst/>
                        </a:rPr>
                        <a:t>Комментарии</a:t>
                      </a:r>
                      <a:endParaRPr lang="ru-RU" sz="2000" b="1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b"/>
                </a:tc>
              </a:tr>
              <a:tr h="11645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алг</a:t>
                      </a:r>
                      <a:r>
                        <a:rPr lang="ru-RU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линия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(цел х1, у1, х2, у2)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проводит прямую линию между указанными точками.</a:t>
                      </a:r>
                    </a:p>
                  </a:txBody>
                  <a:tcPr marL="68580" marR="68580" marT="0" marB="0"/>
                </a:tc>
              </a:tr>
              <a:tr h="10014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алг</a:t>
                      </a:r>
                      <a:r>
                        <a:rPr lang="ru-RU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прямоугольник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(цел х1, у1, х2, у2)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проводит контур прямоугольника в соответствии с состоянием пера и закрашивает внутренность в соответствии с состоянием кисти.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10116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алг</a:t>
                      </a:r>
                      <a:r>
                        <a:rPr lang="ru-RU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эллипс </a:t>
                      </a:r>
                      <a:endParaRPr lang="ru-RU" sz="20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цел х1, у1, х2, у2)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проводит контур эллипса вписанного в прямоугольник (цел х1, у1, х2, у2) в соответствии с состоянием пера и закрашивает внутренность в соответствии с состоянием кисти.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7716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алг</a:t>
                      </a:r>
                      <a:r>
                        <a:rPr lang="ru-RU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окружность </a:t>
                      </a:r>
                      <a:endParaRPr lang="ru-RU" sz="20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цел </a:t>
                      </a:r>
                      <a:r>
                        <a:rPr lang="ru-RU" sz="20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хс</a:t>
                      </a:r>
                      <a:r>
                        <a:rPr lang="ru-RU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ус, r)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проводит окружность  с центром (</a:t>
                      </a:r>
                      <a:r>
                        <a:rPr lang="ru-RU" sz="20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хс</a:t>
                      </a:r>
                      <a:r>
                        <a:rPr lang="ru-RU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, ус) и радиусом r в соответствии с состоянием кисти.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5244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/>
              <a:t>Команды </a:t>
            </a:r>
            <a:r>
              <a:rPr lang="ru-RU" sz="4000" b="1" dirty="0" err="1" smtClean="0"/>
              <a:t>Рисователя</a:t>
            </a:r>
            <a:endParaRPr lang="ru-RU" sz="4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770288"/>
              </p:ext>
            </p:extLst>
          </p:nvPr>
        </p:nvGraphicFramePr>
        <p:xfrm>
          <a:off x="323528" y="980731"/>
          <a:ext cx="8568952" cy="504328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043380"/>
                <a:gridCol w="5525572"/>
              </a:tblGrid>
              <a:tr h="419670">
                <a:tc>
                  <a:txBody>
                    <a:bodyPr/>
                    <a:lstStyle/>
                    <a:p>
                      <a:pPr indent="-584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effectLst/>
                        </a:rPr>
                        <a:t>Команда</a:t>
                      </a:r>
                      <a:endParaRPr lang="ru-RU" sz="2000" b="1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indent="-584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effectLst/>
                        </a:rPr>
                        <a:t>Комментарии</a:t>
                      </a:r>
                      <a:endParaRPr lang="ru-RU" sz="2000" b="1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b"/>
                </a:tc>
              </a:tr>
              <a:tr h="13419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алг</a:t>
                      </a:r>
                      <a:r>
                        <a:rPr lang="ru-RU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надпись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(цел х, у, лит текст)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выводит указанный текст в соответствии с параметрами команд перо (цвет линии) и шрифт.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10014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алг</a:t>
                      </a:r>
                      <a:r>
                        <a:rPr lang="ru-RU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залить (цел х, у)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область точки – это связанное множество точек, которые имеют тот же цвет, что и данная точка и включает саму точку. Связность понимается только по вертикали и горизонтали. Команда меняет цвет всех точек в этой области в соответствии с состоянием кисти. Если координаты точки вне листа, то никаких действий не выполняется.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7829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995" y="1772816"/>
            <a:ext cx="6696744" cy="46957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1749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smtClean="0"/>
              <a:t>Команды Черепахи</a:t>
            </a:r>
            <a:endParaRPr lang="ru-RU" sz="4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566867"/>
              </p:ext>
            </p:extLst>
          </p:nvPr>
        </p:nvGraphicFramePr>
        <p:xfrm>
          <a:off x="719826" y="1124744"/>
          <a:ext cx="7704348" cy="36004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258171"/>
                <a:gridCol w="5446177"/>
              </a:tblGrid>
              <a:tr h="524108">
                <a:tc>
                  <a:txBody>
                    <a:bodyPr/>
                    <a:lstStyle/>
                    <a:p>
                      <a:pPr indent="-584200"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effectLst/>
                        </a:rPr>
                        <a:t>Команда</a:t>
                      </a:r>
                      <a:endParaRPr lang="ru-RU" sz="2000" b="1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indent="-584200" algn="ctr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effectLst/>
                        </a:rPr>
                        <a:t>Комментарии</a:t>
                      </a:r>
                      <a:endParaRPr lang="ru-RU" sz="2000" b="1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b"/>
                </a:tc>
              </a:tr>
              <a:tr h="524108">
                <a:tc>
                  <a:txBody>
                    <a:bodyPr/>
                    <a:lstStyle/>
                    <a:p>
                      <a:pPr indent="-584200" algn="l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опустить хвост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onsolas" pitchFamily="49" charset="0"/>
                        <a:ea typeface="Century Schoolbook"/>
                        <a:cs typeface="Consolas" pitchFamily="49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indent="-584200" algn="l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spc="0" dirty="0">
                          <a:effectLst/>
                        </a:rPr>
                        <a:t>При перемещении Черепаха оставляет след</a:t>
                      </a:r>
                      <a:endParaRPr lang="ru-RU" sz="2000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b"/>
                </a:tc>
              </a:tr>
              <a:tr h="524108">
                <a:tc>
                  <a:txBody>
                    <a:bodyPr/>
                    <a:lstStyle/>
                    <a:p>
                      <a:pPr marL="88900" indent="-584200" algn="l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поднять хвост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onsolas" pitchFamily="49" charset="0"/>
                        <a:ea typeface="Century Schoolbook"/>
                        <a:cs typeface="Consolas" pitchFamily="49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indent="-584200" algn="l">
                        <a:lnSpc>
                          <a:spcPts val="1000"/>
                        </a:lnSpc>
                        <a:spcAft>
                          <a:spcPts val="0"/>
                        </a:spcAft>
                      </a:pPr>
                      <a:r>
                        <a:rPr lang="ru-RU" sz="2000" spc="0" dirty="0">
                          <a:effectLst/>
                        </a:rPr>
                        <a:t>При перемещении Черепаха не оставляет следа</a:t>
                      </a:r>
                      <a:endParaRPr lang="ru-RU" sz="2000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b"/>
                </a:tc>
              </a:tr>
              <a:tr h="524108">
                <a:tc>
                  <a:txBody>
                    <a:bodyPr/>
                    <a:lstStyle/>
                    <a:p>
                      <a:pPr marL="88900" indent="-584200" algn="l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вперед (X)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onsolas" pitchFamily="49" charset="0"/>
                        <a:ea typeface="Century Schoolbook"/>
                        <a:cs typeface="Consolas" pitchFamily="49" charset="0"/>
                      </a:endParaRPr>
                    </a:p>
                  </a:txBody>
                  <a:tcPr anchor="b"/>
                </a:tc>
                <a:tc rowSpan="2">
                  <a:txBody>
                    <a:bodyPr/>
                    <a:lstStyle/>
                    <a:p>
                      <a:pPr indent="-58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2000" spc="0" dirty="0">
                          <a:effectLst/>
                        </a:rPr>
                        <a:t>Черепаха перемещается в указанном </a:t>
                      </a:r>
                      <a:endParaRPr lang="ru-RU" sz="2000" spc="0" dirty="0" smtClean="0">
                        <a:effectLst/>
                      </a:endParaRPr>
                    </a:p>
                    <a:p>
                      <a:pPr indent="-58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endParaRPr lang="ru-RU" sz="2000" spc="0" dirty="0" smtClean="0">
                        <a:effectLst/>
                      </a:endParaRPr>
                    </a:p>
                    <a:p>
                      <a:pPr indent="-58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2000" spc="0" dirty="0" smtClean="0">
                          <a:effectLst/>
                        </a:rPr>
                        <a:t>направле­нии </a:t>
                      </a:r>
                      <a:r>
                        <a:rPr lang="ru-RU" sz="2000" spc="0" dirty="0">
                          <a:effectLst/>
                        </a:rPr>
                        <a:t>на X пикселей</a:t>
                      </a:r>
                      <a:endParaRPr lang="ru-RU" sz="2000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ctr"/>
                </a:tc>
              </a:tr>
              <a:tr h="524108">
                <a:tc>
                  <a:txBody>
                    <a:bodyPr/>
                    <a:lstStyle/>
                    <a:p>
                      <a:pPr marL="88900" indent="-584200" algn="l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назад (X)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onsolas" pitchFamily="49" charset="0"/>
                        <a:ea typeface="Century Schoolbook"/>
                        <a:cs typeface="Consolas" pitchFamily="49" charset="0"/>
                      </a:endParaRPr>
                    </a:p>
                  </a:txBody>
                  <a:tcPr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4108">
                <a:tc>
                  <a:txBody>
                    <a:bodyPr/>
                    <a:lstStyle/>
                    <a:p>
                      <a:pPr marL="88900" indent="-584200" algn="l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вправо (X)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onsolas" pitchFamily="49" charset="0"/>
                        <a:ea typeface="Century Schoolbook"/>
                        <a:cs typeface="Consolas" pitchFamily="49" charset="0"/>
                      </a:endParaRPr>
                    </a:p>
                  </a:txBody>
                  <a:tcPr anchor="b"/>
                </a:tc>
                <a:tc rowSpan="2">
                  <a:txBody>
                    <a:bodyPr/>
                    <a:lstStyle/>
                    <a:p>
                      <a:pPr indent="-58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2000" spc="0" dirty="0">
                          <a:effectLst/>
                        </a:rPr>
                        <a:t>Черепаха поворачивается направо или налево </a:t>
                      </a:r>
                      <a:r>
                        <a:rPr lang="ru-RU" sz="2000" spc="0" dirty="0" smtClean="0">
                          <a:effectLst/>
                        </a:rPr>
                        <a:t/>
                      </a:r>
                      <a:br>
                        <a:rPr lang="ru-RU" sz="2000" spc="0" dirty="0" smtClean="0">
                          <a:effectLst/>
                        </a:rPr>
                      </a:br>
                      <a:endParaRPr lang="ru-RU" sz="2000" spc="0" dirty="0" smtClean="0">
                        <a:effectLst/>
                      </a:endParaRPr>
                    </a:p>
                    <a:p>
                      <a:pPr indent="-584200" algn="l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2000" spc="0" dirty="0" smtClean="0">
                          <a:effectLst/>
                        </a:rPr>
                        <a:t>на </a:t>
                      </a:r>
                      <a:r>
                        <a:rPr lang="ru-RU" sz="2000" spc="0" dirty="0">
                          <a:effectLst/>
                        </a:rPr>
                        <a:t>X градусов</a:t>
                      </a:r>
                      <a:endParaRPr lang="ru-RU" sz="2000" dirty="0">
                        <a:effectLst/>
                        <a:latin typeface="Century Schoolbook"/>
                        <a:ea typeface="Century Schoolbook"/>
                        <a:cs typeface="Century Schoolbook"/>
                      </a:endParaRPr>
                    </a:p>
                  </a:txBody>
                  <a:tcPr anchor="ctr"/>
                </a:tc>
              </a:tr>
              <a:tr h="455752">
                <a:tc>
                  <a:txBody>
                    <a:bodyPr/>
                    <a:lstStyle/>
                    <a:p>
                      <a:pPr marL="88900" indent="-584200" algn="l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0" dirty="0"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cs typeface="Consolas" pitchFamily="49" charset="0"/>
                        </a:rPr>
                        <a:t>влево (X)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onsolas" pitchFamily="49" charset="0"/>
                        <a:ea typeface="Century Schoolbook"/>
                        <a:cs typeface="Consolas" pitchFamily="49" charset="0"/>
                      </a:endParaRPr>
                    </a:p>
                  </a:txBody>
                  <a:tcPr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11560" y="5301208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/>
              <a:t>Примечание:</a:t>
            </a:r>
            <a:r>
              <a:rPr lang="ru-RU" dirty="0"/>
              <a:t> X может быть числом или арифметическим выражением.</a:t>
            </a:r>
          </a:p>
        </p:txBody>
      </p:sp>
    </p:spTree>
    <p:extLst>
      <p:ext uri="{BB962C8B-B14F-4D97-AF65-F5344CB8AC3E}">
        <p14:creationId xmlns:p14="http://schemas.microsoft.com/office/powerpoint/2010/main" val="2834784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540</Words>
  <Application>Microsoft Office PowerPoint</Application>
  <PresentationFormat>Экран (4:3)</PresentationFormat>
  <Paragraphs>98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Точечный рисунок</vt:lpstr>
      <vt:lpstr>Построение линейных алгоритмов с помощью исполнителей среды Кумир </vt:lpstr>
      <vt:lpstr>Команды Чертежника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Построение линейных алгоритмов с помощью исполнителей среды Кумир</dc:title>
  <dc:creator>Кирпиченко Екатерина Владимировна</dc:creator>
  <cp:lastModifiedBy>Кирпиченко Екатерина Владимировна</cp:lastModifiedBy>
  <cp:revision>11</cp:revision>
  <dcterms:created xsi:type="dcterms:W3CDTF">2023-11-21T10:39:49Z</dcterms:created>
  <dcterms:modified xsi:type="dcterms:W3CDTF">2023-11-23T05:00:45Z</dcterms:modified>
</cp:coreProperties>
</file>