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65839-DC44-40CC-BD19-57D08F99C907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0D2BC-95EB-430E-BF84-A764ADDB76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181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0D2BC-95EB-430E-BF84-A764ADDB76D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33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262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28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9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78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524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2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1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74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41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74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E0FBFF0-9DB1-4418-9CAF-7454AE94856E}" type="datetimeFigureOut">
              <a:rPr lang="ru-RU" smtClean="0"/>
              <a:t>09.11.23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B552D4A-C1E0-4E3E-8DA1-2D96F1E9C8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31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ISO" TargetMode="External"/><Relationship Id="rId2" Type="http://schemas.openxmlformats.org/officeDocument/2006/relationships/hyperlink" Target="https://ru.wikipedia.org/wiki/%D0%98%D0%BD%D1%84%D0%BE%D1%80%D0%BC%D0%B0%D1%86%D0%B8%D0%BE%D0%BD%D0%BD%D0%B0%D1%8F_%D0%B1%D0%B5%D0%B7%D0%BE%D0%BF%D0%B0%D1%81%D0%BD%D0%BE%D1%81%D1%82%D1%8C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u.wikipedia.org/wiki/%D0%A1%D0%9C%D0%98%D0%91" TargetMode="External"/><Relationship Id="rId4" Type="http://schemas.openxmlformats.org/officeDocument/2006/relationships/hyperlink" Target="https://ru.wikipedia.org/wiki/%D0%9C%D0%B5%D0%B6%D0%B4%D1%83%D0%BD%D0%B0%D1%80%D0%BE%D0%B4%D0%BD%D0%B0%D1%8F_%D1%8D%D0%BB%D0%B5%D0%BA%D1%82%D1%80%D0%BE%D1%82%D0%B5%D1%85%D0%BD%D0%B8%D1%87%D0%B5%D1%81%D0%BA%D0%B0%D1%8F_%D0%BA%D0%BE%D0%BC%D0%B8%D1%81%D1%81%D0%B8%D1%8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kivo.com/blog/what-is-incremental-backup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kivo.com/blog/what-is-synthetic-backup/" TargetMode="External"/><Relationship Id="rId2" Type="http://schemas.openxmlformats.org/officeDocument/2006/relationships/hyperlink" Target="https://www.nakivo.com/blog/differential-backup-vs-incremental-backup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d.turbopages.org/proxy_u/en-ru.ru.f39874dc-654cdc58-9134efa3-74722d776562/https/en.wikipedia.org/wiki/System_resilience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Резервирование и </a:t>
            </a:r>
            <a:r>
              <a:rPr lang="ru-RU" dirty="0" err="1" smtClean="0"/>
              <a:t>кибербезопасность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9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dn.sbercloud.ru/backend/warp/ips-i-ids-sistemy/razlishie-rabochih-she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39" y="298845"/>
            <a:ext cx="11002297" cy="6268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469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191" y="341238"/>
            <a:ext cx="7729728" cy="1188720"/>
          </a:xfrm>
        </p:spPr>
        <p:txBody>
          <a:bodyPr/>
          <a:lstStyle/>
          <a:p>
            <a:r>
              <a:rPr lang="ru-RU" dirty="0" smtClean="0"/>
              <a:t>Средства разграничения доступа, средства контроля доступа.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16191" y="1823026"/>
            <a:ext cx="11180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Разграничение доступа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организация и осуществления доступа субъектов к объектам доступа в строгом соответствии с порядком, установленным политикой безопасности предприятия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cf.ppt-online.org/files/slide/n/ndwypQSelBHkOViWfY2I4537KoZ6cEUrtAJXCa/slide-2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72"/>
          <a:stretch/>
        </p:blipFill>
        <p:spPr bwMode="auto">
          <a:xfrm>
            <a:off x="4919366" y="2673927"/>
            <a:ext cx="6843144" cy="3753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3gqasl9vmjfd8.cloudfront.net/54156153-bba9-4f01-a068-15002e1ccf1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02" y="3430531"/>
            <a:ext cx="3402253" cy="255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954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736" y="327382"/>
            <a:ext cx="5305737" cy="1238181"/>
          </a:xfrm>
        </p:spPr>
        <p:txBody>
          <a:bodyPr/>
          <a:lstStyle/>
          <a:p>
            <a:r>
              <a:rPr lang="ru-RU" dirty="0" smtClean="0"/>
              <a:t>Уровни обеспечения кибербезопасности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15636" y="1939636"/>
            <a:ext cx="1109749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деле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информационной безопасности успех может принести только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подход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защиты интересов субъектов информационных отношений необходимо сочетать меры следующих уровней: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1.законодательного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2.административного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(приказы и другие действия руководства организаций, связанных с защищаемыми информационными системами);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3.процедурного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(меры безопасности, ориентированные на людей);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4.программно-технического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579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527" y="415635"/>
            <a:ext cx="1170709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ISO/IEC 27000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серия международных стандартов, включающая стандарты по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Информационная безопасность"/>
              </a:rPr>
              <a:t>информационной безопасности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опубликованные совместно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ISO"/>
              </a:rPr>
              <a:t>Международной организацией по стандартизации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(ISO) и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Международная электротехническая комиссия"/>
              </a:rPr>
              <a:t>Международной электротехнической комиссии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(IEC).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Серия содержит лучшие практики и рекомендации в области информационной безопасности для создания, развития и поддержания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СМИБ"/>
              </a:rPr>
              <a:t>системы менеджмента информационной безопасности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OSI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Interconnection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эталонная модель взаимодействия открытых систем описывает, как устройства в локальных и глобальных сетях обмениваются данными и что происходит с этими данными. Её предложили в 1984 году инженеры из Международной организации по стандартизации (ISO), которая работала над единым стандартом передачи данных по интернету.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50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killbox.ru/upload/setka_images/12504801092022_ac4aa360577ec93ee375b17d290f20d8751c37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046" y="0"/>
            <a:ext cx="9416221" cy="6763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03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18917" y="249382"/>
            <a:ext cx="6233991" cy="89181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Метода резервирования данных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4691" y="891817"/>
            <a:ext cx="12192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Полный </a:t>
            </a:r>
            <a:r>
              <a:rPr lang="ru-RU" sz="2800" b="1" dirty="0" err="1" smtClean="0"/>
              <a:t>бэкап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Нетрудно догадаться по названию, что этот тип резервного копирования ведет к созданию полной копии исходного набора данных. Он считается лучшим вариантом защиты в плане простоты и скорости восстановления</a:t>
            </a:r>
            <a:r>
              <a:rPr lang="ru-RU" sz="2400" dirty="0" smtClean="0"/>
              <a:t>.</a:t>
            </a:r>
          </a:p>
          <a:p>
            <a:r>
              <a:rPr lang="ru-RU" sz="2800" b="1" dirty="0"/>
              <a:t>Инкрементальный </a:t>
            </a:r>
            <a:r>
              <a:rPr lang="ru-RU" sz="2800" b="1" dirty="0" err="1" smtClean="0"/>
              <a:t>бэкап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hlinkClick r:id="rId2"/>
              </a:rPr>
              <a:t>Инкрементальные </a:t>
            </a:r>
            <a:r>
              <a:rPr lang="ru-RU" sz="2400" dirty="0" err="1">
                <a:hlinkClick r:id="rId2"/>
              </a:rPr>
              <a:t>бэкапы</a:t>
            </a:r>
            <a:r>
              <a:rPr lang="ru-RU" sz="2400" dirty="0">
                <a:hlinkClick r:id="rId2"/>
              </a:rPr>
              <a:t> (англ.)</a:t>
            </a:r>
            <a:r>
              <a:rPr lang="ru-RU" sz="2400" dirty="0"/>
              <a:t> позволяют сократить количество времени и сетевую нагрузку, необходимые для выполнения последовательного полного копирования данных. Стартовой точкой в таком случае выступает один полный </a:t>
            </a:r>
            <a:r>
              <a:rPr lang="ru-RU" sz="2400" dirty="0" err="1"/>
              <a:t>бэкап</a:t>
            </a:r>
            <a:r>
              <a:rPr lang="ru-RU" sz="2400" dirty="0"/>
              <a:t>, после чего с каждым последующим инкрементом копируются только те блоки данных, которые изменились с момента последнего </a:t>
            </a:r>
            <a:r>
              <a:rPr lang="ru-RU" sz="2400" dirty="0" err="1"/>
              <a:t>бэкапа</a:t>
            </a:r>
            <a:r>
              <a:rPr lang="ru-RU" sz="2400" dirty="0" smtClean="0"/>
              <a:t>.</a:t>
            </a:r>
          </a:p>
          <a:p>
            <a:r>
              <a:rPr lang="ru-RU" sz="2800" b="1" dirty="0" smtClean="0"/>
              <a:t>Смарт-</a:t>
            </a:r>
            <a:r>
              <a:rPr lang="ru-RU" sz="2800" b="1" dirty="0" err="1" smtClean="0"/>
              <a:t>бэкап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Смарт-</a:t>
            </a:r>
            <a:r>
              <a:rPr lang="ru-RU" sz="2400" dirty="0" err="1"/>
              <a:t>бэкап</a:t>
            </a:r>
            <a:r>
              <a:rPr lang="ru-RU" sz="2400" dirty="0"/>
              <a:t> (умный </a:t>
            </a:r>
            <a:r>
              <a:rPr lang="ru-RU" sz="2400" dirty="0" err="1"/>
              <a:t>бэкап</a:t>
            </a:r>
            <a:r>
              <a:rPr lang="ru-RU" sz="2400" dirty="0"/>
              <a:t>) представляет собой комбинацию полного, инкрементального и дифференциального </a:t>
            </a:r>
            <a:r>
              <a:rPr lang="ru-RU" sz="2400" dirty="0" err="1"/>
              <a:t>бэкапов</a:t>
            </a:r>
            <a:r>
              <a:rPr lang="ru-RU" sz="2400" dirty="0"/>
              <a:t>. В зависимости от задач резервного копирования и доступного пространства этот метод обеспечивает эффективное резервное копирование данных, параллельно управляя хранилищем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328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382" y="623454"/>
            <a:ext cx="119426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Дифференциальный </a:t>
            </a:r>
            <a:r>
              <a:rPr lang="ru-RU" sz="2400" b="1" dirty="0" err="1"/>
              <a:t>бэкап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400" dirty="0">
                <a:hlinkClick r:id="rId2"/>
              </a:rPr>
              <a:t>Дифференциальный </a:t>
            </a:r>
            <a:r>
              <a:rPr lang="ru-RU" sz="2400" dirty="0" err="1">
                <a:hlinkClick r:id="rId2"/>
              </a:rPr>
              <a:t>бэкап</a:t>
            </a:r>
            <a:r>
              <a:rPr lang="ru-RU" sz="2400" dirty="0">
                <a:hlinkClick r:id="rId2"/>
              </a:rPr>
              <a:t> (англ.)</a:t>
            </a:r>
            <a:r>
              <a:rPr lang="ru-RU" sz="2400" dirty="0"/>
              <a:t> – это промежуточное решение между полным </a:t>
            </a:r>
            <a:r>
              <a:rPr lang="ru-RU" sz="2400" dirty="0" err="1"/>
              <a:t>бэкапом</a:t>
            </a:r>
            <a:r>
              <a:rPr lang="ru-RU" sz="2400" dirty="0"/>
              <a:t> и инкрементальным. По аналогии с инкрементальным, здесь также стартовой точкой выступает полное резервное копирование, за которым следует внесение в </a:t>
            </a:r>
            <a:r>
              <a:rPr lang="ru-RU" sz="2400" dirty="0" err="1"/>
              <a:t>бэкап</a:t>
            </a:r>
            <a:r>
              <a:rPr lang="ru-RU" sz="2400" dirty="0"/>
              <a:t> только изменений.</a:t>
            </a:r>
          </a:p>
          <a:p>
            <a:r>
              <a:rPr lang="ru-RU" sz="2400" b="1" dirty="0"/>
              <a:t> Реверсивный инкрементальный </a:t>
            </a:r>
            <a:r>
              <a:rPr lang="ru-RU" sz="2400" b="1" dirty="0" err="1"/>
              <a:t>бэкап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400" dirty="0"/>
              <a:t>Этот метод аналогичен прочим типам </a:t>
            </a:r>
            <a:r>
              <a:rPr lang="ru-RU" sz="2400" dirty="0" err="1"/>
              <a:t>бэкапа</a:t>
            </a:r>
            <a:r>
              <a:rPr lang="ru-RU" sz="2400" dirty="0"/>
              <a:t> и начинается с выполнения полного копирования. Затем все последующие инкременты «внедряются» в этот полный </a:t>
            </a:r>
            <a:r>
              <a:rPr lang="ru-RU" sz="2400" dirty="0" err="1"/>
              <a:t>бэкап</a:t>
            </a:r>
            <a:r>
              <a:rPr lang="ru-RU" sz="2400" dirty="0"/>
              <a:t>, формируя его актуальную полноценную форму, представляющую последнюю версию набора данных.</a:t>
            </a:r>
          </a:p>
          <a:p>
            <a:r>
              <a:rPr lang="ru-RU" sz="2000" dirty="0"/>
              <a:t> </a:t>
            </a:r>
            <a:r>
              <a:rPr lang="ru-RU" sz="2400" b="1" dirty="0"/>
              <a:t>Синтетический полный </a:t>
            </a:r>
            <a:r>
              <a:rPr lang="ru-RU" sz="2400" b="1" dirty="0" err="1" smtClean="0"/>
              <a:t>бэкап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400" dirty="0">
                <a:hlinkClick r:id="rId3"/>
              </a:rPr>
              <a:t>Синтетический полный </a:t>
            </a:r>
            <a:r>
              <a:rPr lang="ru-RU" sz="2400" dirty="0" err="1">
                <a:hlinkClick r:id="rId3"/>
              </a:rPr>
              <a:t>бэкап</a:t>
            </a:r>
            <a:r>
              <a:rPr lang="ru-RU" sz="2400" dirty="0">
                <a:hlinkClick r:id="rId3"/>
              </a:rPr>
              <a:t> (англ.)</a:t>
            </a:r>
            <a:r>
              <a:rPr lang="ru-RU" sz="2400" dirty="0"/>
              <a:t> имеет много общего с реверсивным инкрементальным методом. Отличаются же они способом манипуляции данными. Синтетическое резервное копирование начинается с выполнения традиционного полноценного </a:t>
            </a:r>
            <a:r>
              <a:rPr lang="ru-RU" sz="2400" dirty="0" err="1"/>
              <a:t>бэкапа</a:t>
            </a:r>
            <a:r>
              <a:rPr lang="ru-RU" sz="2400" dirty="0"/>
              <a:t>, сопровождаемого серией инкрементальных.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10712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081" y="285819"/>
            <a:ext cx="4917809" cy="822544"/>
          </a:xfrm>
        </p:spPr>
        <p:txBody>
          <a:bodyPr/>
          <a:lstStyle/>
          <a:p>
            <a:r>
              <a:rPr lang="ru-RU" dirty="0" smtClean="0"/>
              <a:t>Виды репликаций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6081" y="1371600"/>
            <a:ext cx="115402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Синхронная репликация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 копирование данных с основной СХД на резервную с последующим обязательным подтверждением обеих СХД, что данные записаны и подтверждены. Именно после подтверждения с двух сторон (с обеих СХД) данные считаются записанными, и с ними можно работать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Асинхронная репликация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 технология, при которой данные сохраняются в локальном сервере, который, со своей стороны, заботится об их передаче к следующему и передает только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разницу.</a:t>
            </a:r>
          </a:p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Репликация в определенный момент времени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создает периодические моментальные снимки, которые реплицируются вместо основного хранилища. Это предназначено для репликации только измененных данных, а не всего тома.</a:t>
            </a:r>
          </a:p>
        </p:txBody>
      </p:sp>
    </p:spTree>
    <p:extLst>
      <p:ext uri="{BB962C8B-B14F-4D97-AF65-F5344CB8AC3E}">
        <p14:creationId xmlns:p14="http://schemas.microsoft.com/office/powerpoint/2010/main" val="164437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499" y="313527"/>
            <a:ext cx="6843591" cy="7948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Резервирование по схема </a:t>
            </a:r>
            <a:r>
              <a:rPr lang="en-US" dirty="0" smtClean="0"/>
              <a:t>“N+1”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1498" y="1524000"/>
            <a:ext cx="115957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Резервирование</a:t>
            </a:r>
            <a:r>
              <a:rPr lang="ru-RU" sz="2800" dirty="0"/>
              <a:t> - это форма </a:t>
            </a:r>
            <a:r>
              <a:rPr lang="ru-RU" sz="2800" dirty="0">
                <a:hlinkClick r:id="rId2" tooltip="Устойчивость системы"/>
              </a:rPr>
              <a:t>устойчивости</a:t>
            </a:r>
            <a:r>
              <a:rPr lang="ru-RU" sz="2800" dirty="0"/>
              <a:t>, которая обеспечивает доступность системы в случае отказа компонента. Компоненты (</a:t>
            </a:r>
            <a:r>
              <a:rPr lang="ru-RU" sz="2800" i="1" dirty="0"/>
              <a:t>N</a:t>
            </a:r>
            <a:r>
              <a:rPr lang="ru-RU" sz="2800" dirty="0"/>
              <a:t>) имеют по крайней мере один независимый резервный компонент (+1). Уровень отказоустойчивости называется активным / пассивным или резервным, поскольку резервные компоненты не принимают активного участия в работе системы во время нормальной работы. Уровень прозрачности (нарушение доступности системы) во время отработки отказа зависит от конкретного решения, хотя во время отработки отказа произойдет снижение отказоустойчивости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3081537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355" y="119565"/>
            <a:ext cx="5430427" cy="11273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 области кибербезопасности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9101" y="1246909"/>
            <a:ext cx="121914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Обеспечение безопасности</a:t>
            </a:r>
            <a:r>
              <a:rPr lang="ru-RU" sz="2400" dirty="0"/>
              <a:t> (</a:t>
            </a:r>
            <a:r>
              <a:rPr lang="ru-RU" sz="2400" dirty="0" err="1"/>
              <a:t>securely</a:t>
            </a:r>
            <a:r>
              <a:rPr lang="ru-RU" sz="2400" dirty="0"/>
              <a:t> </a:t>
            </a:r>
            <a:r>
              <a:rPr lang="ru-RU" sz="2400" dirty="0" err="1"/>
              <a:t>provision</a:t>
            </a:r>
            <a:r>
              <a:rPr lang="ru-RU" sz="2400" dirty="0"/>
              <a:t>). Проектирование, создание и развитие защищенных IT систем.</a:t>
            </a:r>
          </a:p>
          <a:p>
            <a:r>
              <a:rPr lang="ru-RU" sz="2400" b="1" dirty="0"/>
              <a:t>Эксплуатация и техническое обслуживание</a:t>
            </a:r>
            <a:r>
              <a:rPr lang="ru-RU" sz="2400" dirty="0"/>
              <a:t> (</a:t>
            </a:r>
            <a:r>
              <a:rPr lang="ru-RU" sz="2400" dirty="0" err="1"/>
              <a:t>operate</a:t>
            </a:r>
            <a:r>
              <a:rPr lang="ru-RU" sz="2400" dirty="0"/>
              <a:t>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/>
              <a:t>maintain</a:t>
            </a:r>
            <a:r>
              <a:rPr lang="ru-RU" sz="2400" dirty="0"/>
              <a:t>). Поддержка, администрирование и техническое обслуживание для обеспечения производительности и безопасности IT систем.</a:t>
            </a:r>
          </a:p>
          <a:p>
            <a:r>
              <a:rPr lang="ru-RU" sz="2400" b="1" dirty="0"/>
              <a:t>Надзор и регулирование</a:t>
            </a:r>
            <a:r>
              <a:rPr lang="ru-RU" sz="2400" dirty="0"/>
              <a:t> (</a:t>
            </a:r>
            <a:r>
              <a:rPr lang="ru-RU" sz="2400" dirty="0" err="1"/>
              <a:t>oversee</a:t>
            </a:r>
            <a:r>
              <a:rPr lang="ru-RU" sz="2400" dirty="0"/>
              <a:t>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/>
              <a:t>govern</a:t>
            </a:r>
            <a:r>
              <a:rPr lang="ru-RU" sz="2400" dirty="0"/>
              <a:t>). Руководство, управление, разработка и информирование для обеспечения эффективности работ по кибербезопасности.</a:t>
            </a:r>
          </a:p>
          <a:p>
            <a:r>
              <a:rPr lang="ru-RU" sz="2400" b="1" dirty="0"/>
              <a:t>Защита и оборона</a:t>
            </a:r>
            <a:r>
              <a:rPr lang="ru-RU" sz="2400" dirty="0"/>
              <a:t> (</a:t>
            </a:r>
            <a:r>
              <a:rPr lang="ru-RU" sz="2400" dirty="0" err="1"/>
              <a:t>protect</a:t>
            </a:r>
            <a:r>
              <a:rPr lang="ru-RU" sz="2400" dirty="0"/>
              <a:t>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/>
              <a:t>defend</a:t>
            </a:r>
            <a:r>
              <a:rPr lang="ru-RU" sz="2400" dirty="0"/>
              <a:t>). Выявление, анализ и устранение угроз внутренним IT системам.</a:t>
            </a:r>
          </a:p>
          <a:p>
            <a:r>
              <a:rPr lang="ru-RU" sz="2400" b="1" dirty="0"/>
              <a:t>Анализ</a:t>
            </a:r>
            <a:r>
              <a:rPr lang="ru-RU" sz="2400" dirty="0"/>
              <a:t> (</a:t>
            </a:r>
            <a:r>
              <a:rPr lang="ru-RU" sz="2400" dirty="0" err="1"/>
              <a:t>analyze</a:t>
            </a:r>
            <a:r>
              <a:rPr lang="ru-RU" sz="2400" dirty="0"/>
              <a:t>). Узкоспециализированный анализ и оценка информации о кибербезопасности для </a:t>
            </a:r>
            <a:r>
              <a:rPr lang="ru-RU" sz="2400" dirty="0" err="1"/>
              <a:t>Threat</a:t>
            </a:r>
            <a:r>
              <a:rPr lang="ru-RU" sz="2400" dirty="0"/>
              <a:t> </a:t>
            </a:r>
            <a:r>
              <a:rPr lang="ru-RU" sz="2400" dirty="0" err="1"/>
              <a:t>Intelligence</a:t>
            </a:r>
            <a:r>
              <a:rPr lang="ru-RU" sz="2400" dirty="0"/>
              <a:t>.</a:t>
            </a:r>
          </a:p>
          <a:p>
            <a:r>
              <a:rPr lang="ru-RU" sz="2400" b="1" dirty="0"/>
              <a:t>Сбор и эксплуатация</a:t>
            </a:r>
            <a:r>
              <a:rPr lang="ru-RU" sz="2400" dirty="0"/>
              <a:t> (</a:t>
            </a:r>
            <a:r>
              <a:rPr lang="ru-RU" sz="2400" dirty="0" err="1"/>
              <a:t>collect</a:t>
            </a:r>
            <a:r>
              <a:rPr lang="ru-RU" sz="2400" dirty="0"/>
              <a:t>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/>
              <a:t>operate</a:t>
            </a:r>
            <a:r>
              <a:rPr lang="ru-RU" sz="2400" dirty="0"/>
              <a:t>). Отработка отказов и ошибок, сбор информации о кибербезопасности.</a:t>
            </a:r>
          </a:p>
          <a:p>
            <a:r>
              <a:rPr lang="ru-RU" sz="2400" b="1" dirty="0"/>
              <a:t>Расследование</a:t>
            </a:r>
            <a:r>
              <a:rPr lang="ru-RU" sz="2400" dirty="0"/>
              <a:t> (</a:t>
            </a:r>
            <a:r>
              <a:rPr lang="ru-RU" sz="2400" dirty="0" err="1"/>
              <a:t>investigate</a:t>
            </a:r>
            <a:r>
              <a:rPr lang="ru-RU" sz="2400" dirty="0"/>
              <a:t>). Расследование событий или преступлений в области кибербезопасности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3093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345" y="202693"/>
            <a:ext cx="5763491" cy="891816"/>
          </a:xfrm>
        </p:spPr>
        <p:txBody>
          <a:bodyPr>
            <a:normAutofit/>
          </a:bodyPr>
          <a:lstStyle/>
          <a:p>
            <a:r>
              <a:rPr lang="ru-RU" dirty="0" smtClean="0"/>
              <a:t>Куб кибербезопасности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43345" y="1205345"/>
            <a:ext cx="115131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куб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кибербезопасности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появился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в 91-м году и оно определяет целостную модель для информационной безопасности, описанную Джоном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МакКамбером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Суть этой концепции достаточно проста - три измерения куба отображают три ключевых направления ИБ: цель безопасности (классическая триада - конфиденциальность, целостность и доступность) состояние информации (обработка, хранение, передача) защитные меры (персонал, политики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практики, технологии).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хотя данная концепция все-таки не связывает ИБ с бизнесом (в 91-м году об этом мало кто думал), она в простой и понятной форме объясняет, что безопасность не ограничивается только техническими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мерами.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742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462" y="382801"/>
            <a:ext cx="7729728" cy="10857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Резервирование маршрутизаторов, протокол </a:t>
            </a:r>
            <a:r>
              <a:rPr lang="en-US" dirty="0" smtClean="0"/>
              <a:t>STP.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19208" y="1648691"/>
            <a:ext cx="117758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резервирования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виртуальных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(VRRP) -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компьютерный сетевой протокол, который обеспечивает автоматическое назначение доступных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интернет-протоколу (IP) участвующим хостам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связующего дерева (STP)-это 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протокол, который строит логическую топологию без циклов для сетей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Ethernet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Основная функция STP заключается в предотвращении мостовых петель и широковещательного излучения, которое является их результатом.</a:t>
            </a:r>
          </a:p>
        </p:txBody>
      </p:sp>
    </p:spTree>
    <p:extLst>
      <p:ext uri="{BB962C8B-B14F-4D97-AF65-F5344CB8AC3E}">
        <p14:creationId xmlns:p14="http://schemas.microsoft.com/office/powerpoint/2010/main" val="1839708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354" y="410510"/>
            <a:ext cx="6109300" cy="822544"/>
          </a:xfrm>
        </p:spPr>
        <p:txBody>
          <a:bodyPr/>
          <a:lstStyle/>
          <a:p>
            <a:r>
              <a:rPr lang="ru-RU" dirty="0" smtClean="0"/>
              <a:t>Принцип работы </a:t>
            </a:r>
            <a:r>
              <a:rPr lang="en-US" dirty="0" smtClean="0"/>
              <a:t>IDS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05354" y="1593273"/>
            <a:ext cx="1142944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IDS (Система обнаружения вторжений)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отслеживает трафик в компьютерной сети, чтобы обнаружить любую подозрительную активность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 анализирует данные, проходящие через сеть, чтобы найти закономерности и признаки ненормального поведения. IDS сравнивает сетевую активность с набором предопределенных правил и шаблонов, чтобы идентифицировать любую активность, которая может указывать на атаку или вторжение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85242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72</TotalTime>
  <Words>1071</Words>
  <Application>Microsoft Office PowerPoint</Application>
  <PresentationFormat>Широкоэкранный</PresentationFormat>
  <Paragraphs>42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Gill Sans MT</vt:lpstr>
      <vt:lpstr>Times New Roman</vt:lpstr>
      <vt:lpstr>Parcel</vt:lpstr>
      <vt:lpstr>Резервирование и кибербезопасность</vt:lpstr>
      <vt:lpstr>Метода резервирования данных</vt:lpstr>
      <vt:lpstr>Презентация PowerPoint</vt:lpstr>
      <vt:lpstr>Виды репликаций</vt:lpstr>
      <vt:lpstr>Резервирование по схема “N+1”</vt:lpstr>
      <vt:lpstr>Задачи области кибербезопасности</vt:lpstr>
      <vt:lpstr>Куб кибербезопасности</vt:lpstr>
      <vt:lpstr>Резервирование маршрутизаторов, протокол STP.</vt:lpstr>
      <vt:lpstr>Принцип работы IDS</vt:lpstr>
      <vt:lpstr>Презентация PowerPoint</vt:lpstr>
      <vt:lpstr>Средства разграничения доступа, средства контроля доступа.</vt:lpstr>
      <vt:lpstr>Уровни обеспечения кибербезопасности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Резервирование и кибербезопасность</dc:title>
  <dc:creator>ayddar11234</dc:creator>
  <cp:lastModifiedBy>ayddar11234</cp:lastModifiedBy>
  <cp:revision>8</cp:revision>
  <dcterms:created xsi:type="dcterms:W3CDTF">2023-11-09T12:51:40Z</dcterms:created>
  <dcterms:modified xsi:type="dcterms:W3CDTF">2023-11-09T14:06:29Z</dcterms:modified>
</cp:coreProperties>
</file>