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3" r:id="rId3"/>
    <p:sldId id="281" r:id="rId4"/>
    <p:sldId id="280" r:id="rId5"/>
    <p:sldId id="279" r:id="rId6"/>
    <p:sldId id="283" r:id="rId7"/>
    <p:sldId id="278" r:id="rId8"/>
    <p:sldId id="282" r:id="rId9"/>
    <p:sldId id="274" r:id="rId10"/>
    <p:sldId id="284" r:id="rId11"/>
    <p:sldId id="276" r:id="rId12"/>
    <p:sldId id="275" r:id="rId13"/>
    <p:sldId id="277" r:id="rId14"/>
  </p:sldIdLst>
  <p:sldSz cx="18288000" cy="10287000"/>
  <p:notesSz cx="6858000" cy="9144000"/>
  <p:embeddedFontLst>
    <p:embeddedFont>
      <p:font typeface="Calibri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555" autoAdjust="0"/>
    <p:restoredTop sz="94622" autoAdjust="0"/>
  </p:normalViewPr>
  <p:slideViewPr>
    <p:cSldViewPr>
      <p:cViewPr>
        <p:scale>
          <a:sx n="50" d="100"/>
          <a:sy n="50" d="100"/>
        </p:scale>
        <p:origin x="-859" y="-25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1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3.svg"/><Relationship Id="rId2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4" Type="http://schemas.openxmlformats.org/officeDocument/2006/relationships/image" Target="../media/image33.svg"/><Relationship Id="rId42" Type="http://schemas.openxmlformats.org/officeDocument/2006/relationships/image" Target="../media/image35.png"/><Relationship Id="rId76" Type="http://schemas.openxmlformats.org/officeDocument/2006/relationships/image" Target="../media/image37.jpeg"/><Relationship Id="rId2" Type="http://schemas.openxmlformats.org/officeDocument/2006/relationships/image" Target="../media/image33.png"/><Relationship Id="rId41" Type="http://schemas.openxmlformats.org/officeDocument/2006/relationships/image" Target="../media/image34.png"/><Relationship Id="rId7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0" Type="http://schemas.openxmlformats.org/officeDocument/2006/relationships/image" Target="../media/image39.svg"/><Relationship Id="rId11" Type="http://schemas.openxmlformats.org/officeDocument/2006/relationships/image" Target="../media/image10.svg"/><Relationship Id="rId74" Type="http://schemas.openxmlformats.org/officeDocument/2006/relationships/image" Target="../media/image73.svg"/><Relationship Id="rId24" Type="http://schemas.openxmlformats.org/officeDocument/2006/relationships/image" Target="../media/image23.svg"/><Relationship Id="rId43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3.sv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72" Type="http://schemas.openxmlformats.org/officeDocument/2006/relationships/image" Target="../media/image7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3.svg"/><Relationship Id="rId73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3.svg"/><Relationship Id="rId57" Type="http://schemas.openxmlformats.org/officeDocument/2006/relationships/image" Target="../media/image2.png"/><Relationship Id="rId56" Type="http://schemas.openxmlformats.org/officeDocument/2006/relationships/image" Target="../media/image55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9" Type="http://schemas.openxmlformats.org/officeDocument/2006/relationships/image" Target="../media/image7.png"/><Relationship Id="rId38" Type="http://schemas.openxmlformats.org/officeDocument/2006/relationships/image" Target="../media/image2.png"/><Relationship Id="rId2" Type="http://schemas.openxmlformats.org/officeDocument/2006/relationships/image" Target="../media/image5.png"/><Relationship Id="rId62" Type="http://schemas.openxmlformats.org/officeDocument/2006/relationships/image" Target="../media/image61.svg"/><Relationship Id="rId1" Type="http://schemas.openxmlformats.org/officeDocument/2006/relationships/slideLayout" Target="../slideLayouts/slideLayout7.xml"/><Relationship Id="rId37" Type="http://schemas.openxmlformats.org/officeDocument/2006/relationships/image" Target="../media/image6.png"/><Relationship Id="rId24" Type="http://schemas.openxmlformats.org/officeDocument/2006/relationships/image" Target="../media/image23.svg"/><Relationship Id="rId36" Type="http://schemas.openxmlformats.org/officeDocument/2006/relationships/image" Target="../media/image3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5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42" Type="http://schemas.openxmlformats.org/officeDocument/2006/relationships/image" Target="../media/image41.svg"/><Relationship Id="rId47" Type="http://schemas.openxmlformats.org/officeDocument/2006/relationships/image" Target="../media/image13.png"/><Relationship Id="rId46" Type="http://schemas.openxmlformats.org/officeDocument/2006/relationships/image" Target="../media/image12.png"/><Relationship Id="rId59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5" Type="http://schemas.openxmlformats.org/officeDocument/2006/relationships/image" Target="../media/image11.png"/><Relationship Id="rId32" Type="http://schemas.openxmlformats.org/officeDocument/2006/relationships/image" Target="../media/image31.svg"/><Relationship Id="rId58" Type="http://schemas.openxmlformats.org/officeDocument/2006/relationships/image" Target="../media/image57.svg"/><Relationship Id="rId24" Type="http://schemas.openxmlformats.org/officeDocument/2006/relationships/image" Target="../media/image23.svg"/><Relationship Id="rId44" Type="http://schemas.openxmlformats.org/officeDocument/2006/relationships/image" Target="../media/image43.svg"/><Relationship Id="rId60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7.jpeg"/><Relationship Id="rId3" Type="http://schemas.openxmlformats.org/officeDocument/2006/relationships/image" Target="../media/image2.png"/><Relationship Id="rId25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3.svg"/><Relationship Id="rId27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51" Type="http://schemas.openxmlformats.org/officeDocument/2006/relationships/image" Target="../media/image20.png"/><Relationship Id="rId26" Type="http://schemas.openxmlformats.org/officeDocument/2006/relationships/image" Target="../media/image25.svg"/><Relationship Id="rId50" Type="http://schemas.openxmlformats.org/officeDocument/2006/relationships/image" Target="../media/image49.svg"/><Relationship Id="rId89" Type="http://schemas.openxmlformats.org/officeDocument/2006/relationships/image" Target="../media/image22.png"/><Relationship Id="rId2" Type="http://schemas.openxmlformats.org/officeDocument/2006/relationships/image" Target="../media/image19.png"/><Relationship Id="rId88" Type="http://schemas.openxmlformats.org/officeDocument/2006/relationships/image" Target="../media/image21.png"/><Relationship Id="rId91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87" Type="http://schemas.openxmlformats.org/officeDocument/2006/relationships/image" Target="../media/image86.svg"/><Relationship Id="rId24" Type="http://schemas.openxmlformats.org/officeDocument/2006/relationships/image" Target="../media/image23.svg"/><Relationship Id="rId90" Type="http://schemas.openxmlformats.org/officeDocument/2006/relationships/image" Target="../media/image2.png"/><Relationship Id="rId48" Type="http://schemas.openxmlformats.org/officeDocument/2006/relationships/image" Target="../media/image47.svg"/></Relationships>
</file>

<file path=ppt/slides/_rels/slide8.xml.rels><?xml version="1.0" encoding="UTF-8" standalone="yes"?>
<Relationships xmlns="http://schemas.openxmlformats.org/package/2006/relationships"><Relationship Id="rId68" Type="http://schemas.openxmlformats.org/officeDocument/2006/relationships/image" Target="../media/image27.jpeg"/><Relationship Id="rId17" Type="http://schemas.openxmlformats.org/officeDocument/2006/relationships/image" Target="../media/image16.svg"/><Relationship Id="rId67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6" Type="http://schemas.openxmlformats.org/officeDocument/2006/relationships/image" Target="../media/image26.png"/><Relationship Id="rId24" Type="http://schemas.openxmlformats.org/officeDocument/2006/relationships/image" Target="../media/image23.svg"/><Relationship Id="rId10" Type="http://schemas.openxmlformats.org/officeDocument/2006/relationships/image" Target="../media/image25.png"/><Relationship Id="rId65" Type="http://schemas.openxmlformats.org/officeDocument/2006/relationships/image" Target="../media/image64.svg"/><Relationship Id="rId9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55" Type="http://schemas.openxmlformats.org/officeDocument/2006/relationships/image" Target="../media/image30.png"/><Relationship Id="rId89" Type="http://schemas.openxmlformats.org/officeDocument/2006/relationships/image" Target="../media/image88.svg"/><Relationship Id="rId92" Type="http://schemas.openxmlformats.org/officeDocument/2006/relationships/image" Target="../media/image2.png"/><Relationship Id="rId2" Type="http://schemas.openxmlformats.org/officeDocument/2006/relationships/image" Target="../media/image28.png"/><Relationship Id="rId54" Type="http://schemas.openxmlformats.org/officeDocument/2006/relationships/image" Target="../media/image53.svg"/><Relationship Id="rId91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3.svg"/><Relationship Id="rId90" Type="http://schemas.openxmlformats.org/officeDocument/2006/relationships/image" Target="../media/image31.jpeg"/><Relationship Id="rId31" Type="http://schemas.openxmlformats.org/officeDocument/2006/relationships/image" Target="../media/image29.png"/><Relationship Id="rId30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7286612" y="1643038"/>
            <a:ext cx="3775457" cy="1571636"/>
          </a:xfrm>
          <a:prstGeom prst="rect">
            <a:avLst/>
          </a:prstGeom>
        </p:spPr>
      </p:pic>
      <p:pic>
        <p:nvPicPr>
          <p:cNvPr id="57" name="Picture 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-1357386" y="8072458"/>
            <a:ext cx="6000792" cy="2520333"/>
          </a:xfrm>
          <a:prstGeom prst="rect">
            <a:avLst/>
          </a:prstGeom>
        </p:spPr>
      </p:pic>
      <p:pic>
        <p:nvPicPr>
          <p:cNvPr id="58" name="Picture 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4716164" y="-428664"/>
            <a:ext cx="4643470" cy="1950258"/>
          </a:xfrm>
          <a:prstGeom prst="rect">
            <a:avLst/>
          </a:prstGeom>
        </p:spPr>
      </p:pic>
      <p:sp>
        <p:nvSpPr>
          <p:cNvPr id="59" name="Прямоугольник 58"/>
          <p:cNvSpPr/>
          <p:nvPr/>
        </p:nvSpPr>
        <p:spPr>
          <a:xfrm>
            <a:off x="5786414" y="3786178"/>
            <a:ext cx="684854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Проект на тему:</a:t>
            </a:r>
          </a:p>
          <a:p>
            <a:pPr algn="ctr"/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«Как мы бережем ресурсы?»</a:t>
            </a:r>
            <a:endParaRPr lang="ru-RU" sz="4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3643274" y="642906"/>
            <a:ext cx="1121576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Чтобы 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сохранить животный мир, человек должен ужесточать меры наказания за убийства животных и создавать как можно больше закрытых заповедников, которые смогли бы продлить жизнь невинным охранникам нашего леса. </a:t>
            </a:r>
            <a:endParaRPr lang="ru-RU" sz="28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072826" y="7715268"/>
            <a:ext cx="650085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Каждый человек должен сажать минимум 10 деревьев каждый год, тогда мы глобально предотвратим климатические изменения в природе. </a:t>
            </a:r>
          </a:p>
        </p:txBody>
      </p:sp>
      <p:pic>
        <p:nvPicPr>
          <p:cNvPr id="9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0"/>
              </a:ext>
            </a:extLst>
          </a:blip>
          <a:srcRect/>
          <a:stretch>
            <a:fillRect/>
          </a:stretch>
        </p:blipFill>
        <p:spPr>
          <a:xfrm>
            <a:off x="15501982" y="1000096"/>
            <a:ext cx="2428892" cy="1457335"/>
          </a:xfrm>
          <a:prstGeom prst="rect">
            <a:avLst/>
          </a:prstGeom>
        </p:spPr>
      </p:pic>
      <p:pic>
        <p:nvPicPr>
          <p:cNvPr id="10" name="Picture 18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>
            <a:off x="1285820" y="714344"/>
            <a:ext cx="2296407" cy="2428892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286876" y="4714872"/>
            <a:ext cx="2143140" cy="3238260"/>
          </a:xfrm>
          <a:prstGeom prst="rect">
            <a:avLst/>
          </a:prstGeom>
        </p:spPr>
      </p:pic>
      <p:pic>
        <p:nvPicPr>
          <p:cNvPr id="12" name="Picture 39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4"/>
              </a:ext>
            </a:extLst>
          </a:blip>
          <a:srcRect/>
          <a:stretch>
            <a:fillRect/>
          </a:stretch>
        </p:blipFill>
        <p:spPr>
          <a:xfrm>
            <a:off x="12144396" y="2786046"/>
            <a:ext cx="4421855" cy="401182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-1928890" y="9001152"/>
            <a:ext cx="4643470" cy="19502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-2357518" y="-571540"/>
            <a:ext cx="4252261" cy="1785950"/>
          </a:xfrm>
          <a:prstGeom prst="rect">
            <a:avLst/>
          </a:prstGeom>
        </p:spPr>
      </p:pic>
      <p:pic>
        <p:nvPicPr>
          <p:cNvPr id="36866" name="Picture 2" descr="https://usmadm.ru/uploads/posts/2020-01/1578638540_troparevo_den_zapovednikov.jpg"/>
          <p:cNvPicPr>
            <a:picLocks noChangeAspect="1" noChangeArrowheads="1"/>
          </p:cNvPicPr>
          <p:nvPr/>
        </p:nvPicPr>
        <p:blipFill>
          <a:blip r:embed="rId76" cstate="print"/>
          <a:srcRect/>
          <a:stretch>
            <a:fillRect/>
          </a:stretch>
        </p:blipFill>
        <p:spPr bwMode="auto">
          <a:xfrm>
            <a:off x="1428696" y="3571864"/>
            <a:ext cx="7286676" cy="5465007"/>
          </a:xfrm>
          <a:prstGeom prst="roundRect">
            <a:avLst/>
          </a:prstGeom>
          <a:noFill/>
        </p:spPr>
      </p:pic>
      <p:pic>
        <p:nvPicPr>
          <p:cNvPr id="16" name="Picture 13"/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6502114" y="9358342"/>
            <a:ext cx="2942566" cy="1235878"/>
          </a:xfrm>
          <a:prstGeom prst="rect">
            <a:avLst/>
          </a:prstGeom>
        </p:spPr>
      </p:pic>
      <p:pic>
        <p:nvPicPr>
          <p:cNvPr id="17" name="Picture 13"/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6359238" y="-571504"/>
            <a:ext cx="2721447" cy="114300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hagi_po_sokhraneniyu_prirodnykh_resursov__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16" y="2500294"/>
            <a:ext cx="8095301" cy="6071476"/>
          </a:xfrm>
          <a:prstGeom prst="roundRect">
            <a:avLst/>
          </a:prstGeom>
        </p:spPr>
      </p:pic>
      <p:pic>
        <p:nvPicPr>
          <p:cNvPr id="6" name="Рисунок 5" descr="Shagi_po_sokhraneniyu_prirodnykh_resursov__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752" y="2571732"/>
            <a:ext cx="7905805" cy="5929354"/>
          </a:xfrm>
          <a:prstGeom prst="round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286084" y="642906"/>
            <a:ext cx="1257296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45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Исследовательская 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часть: «Бережем ресурсы вместе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!»</a:t>
            </a:r>
            <a:endParaRPr lang="ru-RU" sz="32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45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2.1 Буклет: «Шаги по сохранению природных ресурсов»</a:t>
            </a:r>
          </a:p>
        </p:txBody>
      </p:sp>
      <p:pic>
        <p:nvPicPr>
          <p:cNvPr id="8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-1214510" y="-571540"/>
            <a:ext cx="4357718" cy="1830243"/>
          </a:xfrm>
          <a:prstGeom prst="rect">
            <a:avLst/>
          </a:prstGeom>
        </p:spPr>
      </p:pic>
      <p:pic>
        <p:nvPicPr>
          <p:cNvPr id="9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5716296" y="571468"/>
            <a:ext cx="4357718" cy="1830243"/>
          </a:xfrm>
          <a:prstGeom prst="rect">
            <a:avLst/>
          </a:prstGeom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-2178859" y="9072590"/>
            <a:ext cx="4357718" cy="1830243"/>
          </a:xfrm>
          <a:prstGeom prst="rect">
            <a:avLst/>
          </a:prstGeom>
        </p:spPr>
      </p:pic>
      <p:pic>
        <p:nvPicPr>
          <p:cNvPr id="11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6109141" y="8456757"/>
            <a:ext cx="4357718" cy="183024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643142" y="2214542"/>
            <a:ext cx="13358906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4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Заключение</a:t>
            </a:r>
          </a:p>
          <a:p>
            <a:pPr marL="0" marR="0" lvl="0" indent="444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6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45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Наша планета Земля находится на той стадии исчезновения природных ресурсов, когда мы еще способны их сохранить, а некоторые даже восстановить. </a:t>
            </a:r>
          </a:p>
          <a:p>
            <a:pPr marL="0" marR="0" lvl="0" indent="4445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 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 моего проекта выполнены, а цель достигнута, гипотеза о том, что человек – главный враг планете Земля подтверждена.</a:t>
            </a:r>
            <a:endParaRPr lang="ru-RU" sz="3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45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Практическая часть моего проекта очень полезна для тех, кто хочет основательно заняться сбережением природных ресурсов. </a:t>
            </a:r>
          </a:p>
        </p:txBody>
      </p:sp>
      <p:pic>
        <p:nvPicPr>
          <p:cNvPr id="8" name="Pictur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2"/>
              </a:ext>
            </a:extLst>
          </a:blip>
          <a:srcRect/>
          <a:stretch>
            <a:fillRect/>
          </a:stretch>
        </p:blipFill>
        <p:spPr>
          <a:xfrm>
            <a:off x="13573156" y="7358078"/>
            <a:ext cx="3929090" cy="2477768"/>
          </a:xfrm>
          <a:prstGeom prst="rect">
            <a:avLst/>
          </a:prstGeom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-1214510" y="-571540"/>
            <a:ext cx="4357718" cy="1830243"/>
          </a:xfrm>
          <a:prstGeom prst="rect">
            <a:avLst/>
          </a:prstGeom>
        </p:spPr>
      </p:pic>
      <p:pic>
        <p:nvPicPr>
          <p:cNvPr id="11" name="Picture 13"/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5430544" y="-500102"/>
            <a:ext cx="4218243" cy="1771662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-928758" y="8643962"/>
            <a:ext cx="4643470" cy="195025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857324" y="785782"/>
            <a:ext cx="14430476" cy="827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4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Список использованной литературы</a:t>
            </a:r>
          </a:p>
          <a:p>
            <a:pPr marL="0" marR="0" lvl="0" indent="444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45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Зачем беречь ресурсы планеты //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plus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URL: https://plus-one.ru/manual/2022/04/28/zachem-berech-resursy-planety?utm_source=web&amp;utm_medium=manual&amp;utm_content=link&amp;utm_term=scroll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45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Полезные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экопривычки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//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u.ipocketp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URL: https://ru.ipocketpc.net/terrific-ways-570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45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Природные ресурсы // научная библиотека URL: https://monographies.ru/en/book/section?id=16290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45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Природные ресурсы Земли // /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natworld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URL: https://natworld.info/nauki-o-prirode/prirodnye-resursy-planety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45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Пути сохранения природных ресурсов // prt56 URL: https://prt56.ru/puti-soxraneniya-prirodnyx-resursov/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45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 Спасаем планету: 10 полезных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экопривычек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которые под силу каждому //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ogorod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URL: https://www.ogorod.ru/ru/main/useful/17023/Spasaem-planetu-10-poleznyh-ekoprivychek-kotorye-pod-silu-kazhdomu.htm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45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7. Экология Как правильно беречь ресурсы планеты //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pervoe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URL: https://pervoe.online/musthave/ekologiya/19008-kak_pravilno_berech_resursy_planety/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45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8. Что будет с миром, если природные ресурсы иссякнут? //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zefirka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URL: https://zefirka.net/2021/05/21/chto-budet-s-mirom-esli-prirodnye-resursy-issyaknut/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-1500262" y="-500102"/>
            <a:ext cx="4643470" cy="1950258"/>
          </a:xfrm>
          <a:prstGeom prst="rect">
            <a:avLst/>
          </a:prstGeom>
        </p:spPr>
      </p:pic>
      <p:pic>
        <p:nvPicPr>
          <p:cNvPr id="7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4216098" y="8715400"/>
            <a:ext cx="4643470" cy="195025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3143208" y="3071798"/>
            <a:ext cx="12644526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Актуальность темы: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Планета Земля находится в опасности от истощения природных ресурсов. Если человек не прекратит безжалостно использовать ресурсы, то планеты в скором времени станет непригодной к существованию, и человеку будет негде жить.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00134" y="5357814"/>
            <a:ext cx="2231544" cy="3643338"/>
          </a:xfrm>
          <a:prstGeom prst="rect">
            <a:avLst/>
          </a:prstGeom>
        </p:spPr>
      </p:pic>
      <p:pic>
        <p:nvPicPr>
          <p:cNvPr id="54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6"/>
              </a:ext>
            </a:extLst>
          </a:blip>
          <a:srcRect/>
          <a:stretch>
            <a:fillRect/>
          </a:stretch>
        </p:blipFill>
        <p:spPr>
          <a:xfrm>
            <a:off x="14001784" y="1142972"/>
            <a:ext cx="3142642" cy="2662674"/>
          </a:xfrm>
          <a:prstGeom prst="rect">
            <a:avLst/>
          </a:prstGeom>
        </p:spPr>
      </p:pic>
      <p:pic>
        <p:nvPicPr>
          <p:cNvPr id="55" name="Picture 13"/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-1714576" y="-428664"/>
            <a:ext cx="4643470" cy="1950258"/>
          </a:xfrm>
          <a:prstGeom prst="rect">
            <a:avLst/>
          </a:prstGeom>
        </p:spPr>
      </p:pic>
      <p:pic>
        <p:nvPicPr>
          <p:cNvPr id="56" name="Picture 13"/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4358974" y="8572524"/>
            <a:ext cx="4643470" cy="1950258"/>
          </a:xfrm>
          <a:prstGeom prst="rect">
            <a:avLst/>
          </a:prstGeom>
        </p:spPr>
      </p:pic>
      <p:pic>
        <p:nvPicPr>
          <p:cNvPr id="58" name="Picture 13"/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-1857452" y="8858276"/>
            <a:ext cx="4643470" cy="1950258"/>
          </a:xfrm>
          <a:prstGeom prst="rect">
            <a:avLst/>
          </a:prstGeom>
        </p:spPr>
      </p:pic>
      <p:pic>
        <p:nvPicPr>
          <p:cNvPr id="59" name="Picture 13"/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5073354" y="-642978"/>
            <a:ext cx="4643470" cy="1950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3357522" y="2071666"/>
            <a:ext cx="11713848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  </a:t>
            </a:r>
            <a:endParaRPr lang="ru-RU" sz="36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изучить 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основные способы сбережения природных 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ресурсов</a:t>
            </a: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</a:t>
            </a:r>
            <a:r>
              <a:rPr lang="ru-RU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6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      узнать, что относится к природным ресурсам </a:t>
            </a: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    выяснить, почему мы должны беречь ресурсы Земли</a:t>
            </a: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    изучить способы сбережения ресурсов</a:t>
            </a: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  создать буклет «Шаги по сохранению природных ресурсов»</a:t>
            </a:r>
          </a:p>
        </p:txBody>
      </p:sp>
      <p:pic>
        <p:nvPicPr>
          <p:cNvPr id="7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/>
          <a:stretch>
            <a:fillRect/>
          </a:stretch>
        </p:blipFill>
        <p:spPr>
          <a:xfrm>
            <a:off x="15287668" y="2857484"/>
            <a:ext cx="2133008" cy="3643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00134" y="1285848"/>
            <a:ext cx="1571636" cy="2950171"/>
          </a:xfrm>
          <a:prstGeom prst="rect">
            <a:avLst/>
          </a:prstGeom>
        </p:spPr>
      </p:pic>
      <p:pic>
        <p:nvPicPr>
          <p:cNvPr id="9" name="Picture 13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4716164" y="8786838"/>
            <a:ext cx="4643470" cy="1950258"/>
          </a:xfrm>
          <a:prstGeom prst="rect">
            <a:avLst/>
          </a:prstGeom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10800000">
            <a:off x="-1714576" y="-642978"/>
            <a:ext cx="4643470" cy="1950258"/>
          </a:xfrm>
          <a:prstGeom prst="rect">
            <a:avLst/>
          </a:prstGeom>
        </p:spPr>
      </p:pic>
      <p:pic>
        <p:nvPicPr>
          <p:cNvPr id="11" name="Picture 32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2"/>
              </a:ext>
            </a:extLst>
          </a:blip>
          <a:srcRect/>
          <a:stretch>
            <a:fillRect/>
          </a:stretch>
        </p:blipFill>
        <p:spPr>
          <a:xfrm>
            <a:off x="785754" y="7786706"/>
            <a:ext cx="5211192" cy="2143104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-2571832" y="9311871"/>
            <a:ext cx="4643470" cy="195025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5966265" y="0"/>
            <a:ext cx="4643470" cy="1950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5286348" y="3357550"/>
            <a:ext cx="7491923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Гипотеза: </a:t>
            </a:r>
            <a:endParaRPr lang="ru-RU" sz="36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6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Человек 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главный враг планеты Земля</a:t>
            </a:r>
          </a:p>
        </p:txBody>
      </p:sp>
      <p:pic>
        <p:nvPicPr>
          <p:cNvPr id="7" name="Picture 4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87404" y="1571600"/>
            <a:ext cx="3857652" cy="3211494"/>
          </a:xfrm>
          <a:prstGeom prst="rect">
            <a:avLst/>
          </a:prstGeom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-1500262" y="-500102"/>
            <a:ext cx="5442894" cy="2286016"/>
          </a:xfrm>
          <a:prstGeom prst="rect">
            <a:avLst/>
          </a:prstGeom>
        </p:spPr>
      </p:pic>
      <p:pic>
        <p:nvPicPr>
          <p:cNvPr id="11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3716032" y="8358210"/>
            <a:ext cx="6021202" cy="2528906"/>
          </a:xfrm>
          <a:prstGeom prst="rect">
            <a:avLst/>
          </a:prstGeom>
        </p:spPr>
      </p:pic>
      <p:sp>
        <p:nvSpPr>
          <p:cNvPr id="26627" name="AutoShape 3" descr="https://st4.depositphotos.com/1001633/21033/v/1600/depositphotos_210330024-stock-illustration-ecology-concept-vector-urban-villa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9" name="AutoShape 5" descr="https://st4.depositphotos.com/1001633/21033/v/1600/depositphotos_210330024-stock-illustration-ecology-concept-vector-urban-villa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1" name="AutoShape 7" descr="https://st4.depositphotos.com/1001633/21033/v/1600/depositphotos_210330024-stock-illustration-ecology-concept-vector-urban-villa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Picture 5" descr="https://webstockreview.net/images/land-clipart-natural-feature-7.gif"/>
          <p:cNvPicPr>
            <a:picLocks noChangeAspect="1" noChangeArrowheads="1" noCrop="1"/>
          </p:cNvPicPr>
          <p:nvPr/>
        </p:nvPicPr>
        <p:blipFill>
          <a:blip r:embed="rId25">
            <a:clrChange>
              <a:clrFrom>
                <a:srgbClr val="E2F2D5"/>
              </a:clrFrom>
              <a:clrTo>
                <a:srgbClr val="E2F2D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214674"/>
            <a:ext cx="7286676" cy="6809929"/>
          </a:xfrm>
          <a:prstGeom prst="rect">
            <a:avLst/>
          </a:prstGeom>
          <a:noFill/>
        </p:spPr>
      </p:pic>
      <p:sp>
        <p:nvSpPr>
          <p:cNvPr id="26633" name="AutoShape 9" descr="https://miro.medium.com/max/1400/0*3pnJ74y-oygpBfs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-1285948" y="9001152"/>
            <a:ext cx="4357718" cy="1830243"/>
          </a:xfrm>
          <a:prstGeom prst="rect">
            <a:avLst/>
          </a:prstGeom>
        </p:spPr>
      </p:pic>
      <p:pic>
        <p:nvPicPr>
          <p:cNvPr id="20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5716296" y="-571540"/>
            <a:ext cx="4643470" cy="1950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5357786" y="500030"/>
            <a:ext cx="778860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4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1.1 «Мы </a:t>
            </a:r>
            <a:r>
              <a:rPr lang="ru-RU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истощаем нашу планету»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«Что </a:t>
            </a:r>
            <a:r>
              <a:rPr lang="ru-RU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такое природные ресурсы</a:t>
            </a:r>
            <a:r>
              <a:rPr lang="ru-RU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?» </a:t>
            </a:r>
            <a:endParaRPr lang="ru-RU" sz="36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4429120"/>
            <a:ext cx="8286744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         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</a:t>
            </a: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Основными компонентами </a:t>
            </a:r>
            <a:endParaRPr lang="ru-RU" sz="28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природных </a:t>
            </a: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ресурсов являются</a:t>
            </a: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449263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-водные ресурсы,</a:t>
            </a:r>
          </a:p>
          <a:p>
            <a:pPr marL="0" marR="0" lvl="0" indent="449263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-земельные ресурсы,</a:t>
            </a:r>
          </a:p>
          <a:p>
            <a:pPr marL="0" marR="0" lvl="0" indent="449263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-лесные ресурсы,</a:t>
            </a:r>
          </a:p>
          <a:p>
            <a:pPr marL="0" marR="0" lvl="0" indent="449263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-минеральные ресурсы,</a:t>
            </a:r>
          </a:p>
          <a:p>
            <a:pPr marL="0" marR="0" lvl="0" indent="449263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-энергетические ресурсы,</a:t>
            </a:r>
          </a:p>
          <a:p>
            <a:pPr marL="0" marR="0" lvl="0" indent="449263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-биологические ресурсы.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857588" y="2214542"/>
            <a:ext cx="1085857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Природными 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ресурсами принято считать все то, что создала природа, а не человек. </a:t>
            </a:r>
          </a:p>
        </p:txBody>
      </p:sp>
      <p:pic>
        <p:nvPicPr>
          <p:cNvPr id="8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4"/>
              </a:ext>
            </a:extLst>
          </a:blip>
          <a:srcRect/>
          <a:stretch>
            <a:fillRect/>
          </a:stretch>
        </p:blipFill>
        <p:spPr>
          <a:xfrm>
            <a:off x="16787866" y="5000624"/>
            <a:ext cx="857256" cy="2255937"/>
          </a:xfrm>
          <a:prstGeom prst="rect">
            <a:avLst/>
          </a:prstGeom>
        </p:spPr>
      </p:pic>
      <p:pic>
        <p:nvPicPr>
          <p:cNvPr id="10" name="Picture 22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2"/>
              </a:ext>
            </a:extLst>
          </a:blip>
          <a:srcRect/>
          <a:stretch>
            <a:fillRect/>
          </a:stretch>
        </p:blipFill>
        <p:spPr>
          <a:xfrm>
            <a:off x="14859040" y="1785914"/>
            <a:ext cx="2478249" cy="2857520"/>
          </a:xfrm>
          <a:prstGeom prst="rect">
            <a:avLst/>
          </a:prstGeom>
        </p:spPr>
      </p:pic>
      <p:pic>
        <p:nvPicPr>
          <p:cNvPr id="11" name="Picture 17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2"/>
              </a:ext>
            </a:extLst>
          </a:blip>
          <a:srcRect/>
          <a:stretch>
            <a:fillRect/>
          </a:stretch>
        </p:blipFill>
        <p:spPr>
          <a:xfrm>
            <a:off x="428564" y="428592"/>
            <a:ext cx="3443312" cy="3929090"/>
          </a:xfrm>
          <a:prstGeom prst="rect">
            <a:avLst/>
          </a:prstGeom>
        </p:spPr>
      </p:pic>
      <p:pic>
        <p:nvPicPr>
          <p:cNvPr id="12" name="Picture 30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8"/>
              </a:ext>
            </a:extLst>
          </a:blip>
          <a:srcRect/>
          <a:stretch>
            <a:fillRect/>
          </a:stretch>
        </p:blipFill>
        <p:spPr>
          <a:xfrm>
            <a:off x="428564" y="6929450"/>
            <a:ext cx="1580636" cy="15461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4430412" y="8858276"/>
            <a:ext cx="4643470" cy="1950258"/>
          </a:xfrm>
          <a:prstGeom prst="rect">
            <a:avLst/>
          </a:prstGeom>
        </p:spPr>
      </p:pic>
      <p:sp>
        <p:nvSpPr>
          <p:cNvPr id="27653" name="AutoShape 5" descr="https://static.vecteezy.com/system/resources/previews/000/173/779/original/natural-resource-poster-design-vecto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5" name="AutoShape 7" descr="https://static.vecteezy.com/system/resources/previews/000/173/779/original/natural-resource-poster-design-vecto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657" name="Picture 9" descr="https://cdn.dribbble.com/users/4477825/screenshots/9212478/world-illustration_4x.jpg"/>
          <p:cNvPicPr>
            <a:picLocks noChangeAspect="1" noChangeArrowheads="1"/>
          </p:cNvPicPr>
          <p:nvPr/>
        </p:nvPicPr>
        <p:blipFill>
          <a:blip r:embed="rId6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00926" y="3571864"/>
            <a:ext cx="8524871" cy="6393653"/>
          </a:xfrm>
          <a:prstGeom prst="rect">
            <a:avLst/>
          </a:prstGeom>
          <a:noFill/>
        </p:spPr>
      </p:pic>
      <p:pic>
        <p:nvPicPr>
          <p:cNvPr id="17" name="Picture 13"/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4787602" y="-714416"/>
            <a:ext cx="4643470" cy="1950258"/>
          </a:xfrm>
          <a:prstGeom prst="rect">
            <a:avLst/>
          </a:prstGeom>
        </p:spPr>
      </p:pic>
      <p:pic>
        <p:nvPicPr>
          <p:cNvPr id="18" name="Picture 13"/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-928758" y="8643962"/>
            <a:ext cx="4643470" cy="195025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3071770" y="571468"/>
            <a:ext cx="1407328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9263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         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2800" dirty="0" smtClean="0"/>
              <a:t> 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сегодняшний день лес вырубают и получают древесину для дальнейшего использования. 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территории </a:t>
            </a: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Российской Федерации  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леса покрывают 46,6%  всей страны, остальное это поля, города и воды. </a:t>
            </a:r>
            <a:endParaRPr lang="ru-RU" sz="28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43736" y="8001020"/>
            <a:ext cx="1064426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Московская область 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располагается в пределах лесной полосы, это крайний юг таёжной зоны, зоны хвойно-широколиственных и широколиственных лесов и лесостепной зон, поэтому леса занимают свыше 40 % территории 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региона.</a:t>
            </a:r>
            <a:endParaRPr lang="ru-RU" sz="28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929422" y="2071666"/>
            <a:ext cx="5120665" cy="5732411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-1786014" y="-428664"/>
            <a:ext cx="5272803" cy="22145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6476536" y="9215466"/>
            <a:ext cx="3622927" cy="1521630"/>
          </a:xfrm>
          <a:prstGeom prst="rect">
            <a:avLst/>
          </a:prstGeom>
        </p:spPr>
      </p:pic>
      <p:pic>
        <p:nvPicPr>
          <p:cNvPr id="35844" name="Picture 4" descr="https://blogger.googleusercontent.com/img/b/R29vZ2xl/AVvXsEjLH7cFWcDd0vKcR-ezQAVjF9tgOOG-1oVNt4uwrL2AAKcwhh0g4luQsu7f_JK9T0Pnzk78slnZrzzq7BdIX6rL_BqH7R0akPIKlJT2qpoJFMcCF5rrVzVkBMiWCBXxE-arY0mFmGLKmwhXDsTURbywXZA1Xb4Wz5FUV81kldKDpBw0M6Xy3dXt6vil/s1200/z3332-1.jpg"/>
          <p:cNvPicPr>
            <a:picLocks noChangeAspect="1" noChangeArrowheads="1"/>
          </p:cNvPicPr>
          <p:nvPr/>
        </p:nvPicPr>
        <p:blipFill>
          <a:blip r:embed="rId25"/>
          <a:srcRect l="1250" r="5624" b="3437"/>
          <a:stretch>
            <a:fillRect/>
          </a:stretch>
        </p:blipFill>
        <p:spPr bwMode="auto">
          <a:xfrm>
            <a:off x="642878" y="2500294"/>
            <a:ext cx="5643602" cy="3901282"/>
          </a:xfrm>
          <a:prstGeom prst="roundRect">
            <a:avLst/>
          </a:prstGeom>
          <a:noFill/>
        </p:spPr>
      </p:pic>
      <p:pic>
        <p:nvPicPr>
          <p:cNvPr id="35846" name="Picture 6" descr="https://vsegda-pomnim.com/uploads/posts/2022-04/1648955659_54-vsegda-pomnim-com-p-karta-lesa-foto-64.jpg"/>
          <p:cNvPicPr>
            <a:picLocks noChangeAspect="1" noChangeArrowheads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878" y="6762249"/>
            <a:ext cx="5685082" cy="3524751"/>
          </a:xfrm>
          <a:prstGeom prst="rect">
            <a:avLst/>
          </a:prstGeom>
          <a:noFill/>
        </p:spPr>
      </p:pic>
      <p:pic>
        <p:nvPicPr>
          <p:cNvPr id="35848" name="Picture 8" descr="https://avatars.dzeninfra.ru/get-zen_doc/3769481/pub_5f1e8eeed4781b1af5da4de8_5f1e8f2cb646dd546ed729ba/scale_1200"/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205069" y="2428856"/>
            <a:ext cx="6082931" cy="50386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86216" y="642906"/>
            <a:ext cx="115214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1.2 «Почему </a:t>
            </a:r>
            <a:r>
              <a:rPr lang="ru-RU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должны беречь природные </a:t>
            </a:r>
            <a:r>
              <a:rPr lang="ru-RU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ресурсы?»</a:t>
            </a:r>
            <a:endParaRPr lang="ru-RU" sz="36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928630" y="2500294"/>
            <a:ext cx="1435903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Некоторые учёные предсказывают, что к </a:t>
            </a: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2060 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году у нас может </a:t>
            </a: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закончиться ископаемое топливо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если мы не перейдём на альтернативную энергетику.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572760" y="8858276"/>
            <a:ext cx="71437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Если на Земле не останется чистой воды, то все живое прекратит свое существование. </a:t>
            </a:r>
            <a:endParaRPr lang="ru-RU" sz="28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0"/>
              </a:ext>
            </a:extLst>
          </a:blip>
          <a:srcRect/>
          <a:stretch>
            <a:fillRect/>
          </a:stretch>
        </p:blipFill>
        <p:spPr>
          <a:xfrm>
            <a:off x="15573420" y="357154"/>
            <a:ext cx="2214578" cy="3123122"/>
          </a:xfrm>
          <a:prstGeom prst="rect">
            <a:avLst/>
          </a:prstGeom>
        </p:spPr>
      </p:pic>
      <p:pic>
        <p:nvPicPr>
          <p:cNvPr id="11" name="Picture 47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7"/>
              </a:ext>
            </a:extLst>
          </a:blip>
          <a:srcRect/>
          <a:stretch>
            <a:fillRect/>
          </a:stretch>
        </p:blipFill>
        <p:spPr>
          <a:xfrm>
            <a:off x="1714448" y="3929054"/>
            <a:ext cx="7786742" cy="5606453"/>
          </a:xfrm>
          <a:prstGeom prst="rect">
            <a:avLst/>
          </a:prstGeom>
        </p:spPr>
      </p:pic>
      <p:pic>
        <p:nvPicPr>
          <p:cNvPr id="12" name="Picture 14"/>
          <p:cNvPicPr>
            <a:picLocks noChangeAspect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2143076" y="428592"/>
            <a:ext cx="1661195" cy="1643074"/>
          </a:xfrm>
          <a:prstGeom prst="rect">
            <a:avLst/>
          </a:prstGeom>
        </p:spPr>
      </p:pic>
      <p:pic>
        <p:nvPicPr>
          <p:cNvPr id="13" name="Picture 25"/>
          <p:cNvPicPr>
            <a:picLocks noChangeAspect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8"/>
              </a:ext>
            </a:extLst>
          </a:blip>
          <a:srcRect/>
          <a:stretch>
            <a:fillRect/>
          </a:stretch>
        </p:blipFill>
        <p:spPr>
          <a:xfrm flipH="1">
            <a:off x="357126" y="6858012"/>
            <a:ext cx="2071702" cy="2067936"/>
          </a:xfrm>
          <a:prstGeom prst="rect">
            <a:avLst/>
          </a:prstGeom>
        </p:spPr>
      </p:pic>
      <p:pic>
        <p:nvPicPr>
          <p:cNvPr id="16" name="Picture 13"/>
          <p:cNvPicPr>
            <a:picLocks noChangeAspect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-2286080" y="-285788"/>
            <a:ext cx="3911995" cy="1643038"/>
          </a:xfrm>
          <a:prstGeom prst="rect">
            <a:avLst/>
          </a:prstGeom>
        </p:spPr>
      </p:pic>
      <p:sp>
        <p:nvSpPr>
          <p:cNvPr id="28675" name="AutoShape 3" descr="https://st4.depositphotos.com/1001633/21033/v/1600/depositphotos_210330024-stock-illustration-ecology-concept-vector-urban-villa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79" name="Picture 7" descr="https://shtory-deco.ru/wp-content/uploads/0/e/d/0ed82297d7182bf6a899f046d659b897.jpeg"/>
          <p:cNvPicPr>
            <a:picLocks noChangeAspect="1" noChangeArrowheads="1"/>
          </p:cNvPicPr>
          <p:nvPr/>
        </p:nvPicPr>
        <p:blipFill>
          <a:blip r:embed="rId91"/>
          <a:srcRect/>
          <a:stretch>
            <a:fillRect/>
          </a:stretch>
        </p:blipFill>
        <p:spPr bwMode="auto">
          <a:xfrm>
            <a:off x="10572760" y="4071930"/>
            <a:ext cx="6947272" cy="4269099"/>
          </a:xfrm>
          <a:prstGeom prst="roundRect">
            <a:avLst/>
          </a:prstGeom>
          <a:noFill/>
        </p:spPr>
      </p:pic>
      <p:pic>
        <p:nvPicPr>
          <p:cNvPr id="20" name="Picture 13"/>
          <p:cNvPicPr>
            <a:picLocks noChangeAspect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-1571700" y="9311871"/>
            <a:ext cx="4643470" cy="1950258"/>
          </a:xfrm>
          <a:prstGeom prst="rect">
            <a:avLst/>
          </a:prstGeom>
        </p:spPr>
      </p:pic>
      <p:pic>
        <p:nvPicPr>
          <p:cNvPr id="21" name="Picture 13"/>
          <p:cNvPicPr>
            <a:picLocks noChangeAspect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6842274" y="-285788"/>
            <a:ext cx="2891451" cy="121441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786282" y="8358210"/>
            <a:ext cx="91440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Земля потеряла более 1,3 миллиона квадратных километров этого ресурса из-за вырубки лесов в период с 1990 по 2016 год. </a:t>
            </a:r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2786018" y="642906"/>
            <a:ext cx="14287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Без деревьев наш мир перестал бы существовать. Деревья обеспечивают нас кислородом, сохраняют почву, регулируют круговорот воды, поддерживают пищевые системы и дают нам драгоценный строительный материал.</a:t>
            </a: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71440" y="2500294"/>
            <a:ext cx="2714644" cy="2714644"/>
          </a:xfrm>
          <a:prstGeom prst="rect">
            <a:avLst/>
          </a:prstGeom>
        </p:spPr>
      </p:pic>
      <p:pic>
        <p:nvPicPr>
          <p:cNvPr id="11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5"/>
              </a:ext>
            </a:extLst>
          </a:blip>
          <a:srcRect/>
          <a:stretch>
            <a:fillRect/>
          </a:stretch>
        </p:blipFill>
        <p:spPr>
          <a:xfrm>
            <a:off x="12930214" y="2857484"/>
            <a:ext cx="5132103" cy="3996625"/>
          </a:xfrm>
          <a:prstGeom prst="rect">
            <a:avLst/>
          </a:prstGeom>
        </p:spPr>
      </p:pic>
      <p:pic>
        <p:nvPicPr>
          <p:cNvPr id="12" name="Picture 9"/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444474">
            <a:off x="1049914" y="7883802"/>
            <a:ext cx="5558202" cy="24803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4501850" y="8715400"/>
            <a:ext cx="4643470" cy="1950258"/>
          </a:xfrm>
          <a:prstGeom prst="rect">
            <a:avLst/>
          </a:prstGeom>
        </p:spPr>
      </p:pic>
      <p:pic>
        <p:nvPicPr>
          <p:cNvPr id="15" name="Picture 13"/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-2000328" y="-571540"/>
            <a:ext cx="4643470" cy="1950258"/>
          </a:xfrm>
          <a:prstGeom prst="rect">
            <a:avLst/>
          </a:prstGeom>
        </p:spPr>
      </p:pic>
      <p:sp>
        <p:nvSpPr>
          <p:cNvPr id="34819" name="AutoShape 3" descr="https://4.bp.blogspot.com/-JL70t8Fg_RE/WntxspUPJ5I/AAAAAAAAEIk/jejD1HRzFlso70VFNm-1YsQrsJr1OqyrwCLcBGAs/w1200-h630-p-k-no-nu/145759303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1" name="AutoShape 5" descr="https://4.bp.blogspot.com/-JL70t8Fg_RE/WntxspUPJ5I/AAAAAAAAEIk/jejD1HRzFlso70VFNm-1YsQrsJr1OqyrwCLcBGAs/w1200-h630-p-k-no-nu/145759303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4823" name="Picture 7" descr="https://w-dog.ru/wallpapers/9/19/562092053758992/les-ekologiya-derevya-priroda-pejzazh-reka-srubka-lesa-vsemirnyj-fond-dikoj-prirody-vsemirnyj-fond-dikoj-prirody-oboi.jpg"/>
          <p:cNvPicPr>
            <a:picLocks noChangeAspect="1" noChangeArrowheads="1"/>
          </p:cNvPicPr>
          <p:nvPr/>
        </p:nvPicPr>
        <p:blipFill>
          <a:blip r:embed="rId68"/>
          <a:srcRect/>
          <a:stretch>
            <a:fillRect/>
          </a:stretch>
        </p:blipFill>
        <p:spPr bwMode="auto">
          <a:xfrm>
            <a:off x="4571968" y="2928922"/>
            <a:ext cx="8070351" cy="4714908"/>
          </a:xfrm>
          <a:prstGeom prst="roundRect">
            <a:avLst/>
          </a:prstGeom>
          <a:noFill/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13735202">
            <a:off x="16441064" y="772769"/>
            <a:ext cx="4643470" cy="1950258"/>
          </a:xfrm>
          <a:prstGeom prst="rect">
            <a:avLst/>
          </a:prstGeom>
        </p:spPr>
      </p:pic>
      <p:pic>
        <p:nvPicPr>
          <p:cNvPr id="20" name="Picture 13"/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-2571832" y="9311871"/>
            <a:ext cx="4643470" cy="195025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857720" y="714344"/>
            <a:ext cx="90340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1.3 «Способы </a:t>
            </a:r>
            <a:r>
              <a:rPr lang="ru-RU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сбережение ресурсов </a:t>
            </a:r>
            <a:r>
              <a:rPr lang="ru-RU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Земли»</a:t>
            </a:r>
            <a:endParaRPr lang="ru-RU" sz="36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2928894" y="1857352"/>
            <a:ext cx="1121570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Использование 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альтернативных источников энергии, таких как солнечная и ветровая энергия.</a:t>
            </a: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10858512" y="7358078"/>
            <a:ext cx="59984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кономия 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воды в наших домах.  </a:t>
            </a:r>
          </a:p>
        </p:txBody>
      </p:sp>
      <p:pic>
        <p:nvPicPr>
          <p:cNvPr id="9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>
            <a:off x="15716296" y="214278"/>
            <a:ext cx="2357454" cy="2357454"/>
          </a:xfrm>
          <a:prstGeom prst="rect">
            <a:avLst/>
          </a:prstGeom>
        </p:spPr>
      </p:pic>
      <p:pic>
        <p:nvPicPr>
          <p:cNvPr id="10" name="Picture 2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4"/>
              </a:ext>
            </a:extLst>
          </a:blip>
          <a:srcRect/>
          <a:stretch>
            <a:fillRect/>
          </a:stretch>
        </p:blipFill>
        <p:spPr>
          <a:xfrm>
            <a:off x="1214382" y="1643038"/>
            <a:ext cx="2071702" cy="2125812"/>
          </a:xfrm>
          <a:prstGeom prst="rect">
            <a:avLst/>
          </a:prstGeom>
        </p:spPr>
      </p:pic>
      <p:pic>
        <p:nvPicPr>
          <p:cNvPr id="11" name="Picture 48"/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9"/>
              </a:ext>
            </a:extLst>
          </a:blip>
          <a:srcRect/>
          <a:stretch>
            <a:fillRect/>
          </a:stretch>
        </p:blipFill>
        <p:spPr>
          <a:xfrm rot="10800000">
            <a:off x="10215570" y="8286772"/>
            <a:ext cx="6594279" cy="1714512"/>
          </a:xfrm>
          <a:prstGeom prst="rect">
            <a:avLst/>
          </a:prstGeom>
        </p:spPr>
      </p:pic>
      <p:pic>
        <p:nvPicPr>
          <p:cNvPr id="32772" name="Picture 4" descr="https://dimasmukhlas.com/static/media/uploads/PhDChapter/GreenEconomy/green_skills_2.jpeg"/>
          <p:cNvPicPr>
            <a:picLocks noChangeAspect="1" noChangeArrowheads="1"/>
          </p:cNvPicPr>
          <p:nvPr/>
        </p:nvPicPr>
        <p:blipFill>
          <a:blip r:embed="rId9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440" y="3500426"/>
            <a:ext cx="9715568" cy="5918235"/>
          </a:xfrm>
          <a:prstGeom prst="rect">
            <a:avLst/>
          </a:prstGeom>
          <a:noFill/>
        </p:spPr>
      </p:pic>
      <p:pic>
        <p:nvPicPr>
          <p:cNvPr id="32776" name="Picture 8" descr="https://thumbs.dreamstime.com/b/boy-brushing-teeth-illustration-vector-standing-sink-looking-mirror-his-46018809.jpg"/>
          <p:cNvPicPr>
            <a:picLocks noChangeAspect="1" noChangeArrowheads="1"/>
          </p:cNvPicPr>
          <p:nvPr/>
        </p:nvPicPr>
        <p:blipFill>
          <a:blip r:embed="rId91"/>
          <a:srcRect t="13765" r="1587" b="7085"/>
          <a:stretch>
            <a:fillRect/>
          </a:stretch>
        </p:blipFill>
        <p:spPr bwMode="auto">
          <a:xfrm>
            <a:off x="11287140" y="3000360"/>
            <a:ext cx="5286412" cy="3922177"/>
          </a:xfrm>
          <a:prstGeom prst="roundRect">
            <a:avLst/>
          </a:prstGeom>
          <a:noFill/>
        </p:spPr>
      </p:pic>
      <p:pic>
        <p:nvPicPr>
          <p:cNvPr id="15" name="Picture 13"/>
          <p:cNvPicPr>
            <a:picLocks noChangeAspect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-1857452" y="9072590"/>
            <a:ext cx="4643470" cy="1950258"/>
          </a:xfrm>
          <a:prstGeom prst="rect">
            <a:avLst/>
          </a:prstGeom>
        </p:spPr>
      </p:pic>
      <p:pic>
        <p:nvPicPr>
          <p:cNvPr id="16" name="Picture 13"/>
          <p:cNvPicPr>
            <a:picLocks noChangeAspect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-1428824" y="-714416"/>
            <a:ext cx="4643470" cy="1950258"/>
          </a:xfrm>
          <a:prstGeom prst="rect">
            <a:avLst/>
          </a:prstGeom>
        </p:spPr>
      </p:pic>
      <p:pic>
        <p:nvPicPr>
          <p:cNvPr id="17" name="Picture 13"/>
          <p:cNvPicPr>
            <a:picLocks noChangeAspect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6502050" y="9144028"/>
            <a:ext cx="3571899" cy="150019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505</Words>
  <Application>Microsoft Office PowerPoint</Application>
  <PresentationFormat>Произвольный</PresentationFormat>
  <Paragraphs>60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Times New Roman</vt:lpstr>
      <vt:lpstr>Calibri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Пользователь</cp:lastModifiedBy>
  <cp:revision>3</cp:revision>
  <dcterms:created xsi:type="dcterms:W3CDTF">2006-08-16T00:00:00Z</dcterms:created>
  <dcterms:modified xsi:type="dcterms:W3CDTF">2023-03-19T21:43:23Z</dcterms:modified>
  <dc:identifier>DAFdq3-vdlw</dc:identifier>
</cp:coreProperties>
</file>