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92" r:id="rId2"/>
    <p:sldId id="293" r:id="rId3"/>
    <p:sldId id="297" r:id="rId4"/>
    <p:sldId id="298" r:id="rId5"/>
    <p:sldId id="299" r:id="rId6"/>
    <p:sldId id="300" r:id="rId7"/>
    <p:sldId id="301" r:id="rId8"/>
    <p:sldId id="302" r:id="rId9"/>
    <p:sldId id="303" r:id="rId10"/>
    <p:sldId id="304" r:id="rId11"/>
    <p:sldId id="305" r:id="rId12"/>
    <p:sldId id="306" r:id="rId13"/>
    <p:sldId id="307" r:id="rId14"/>
    <p:sldId id="308" r:id="rId15"/>
    <p:sldId id="309" r:id="rId16"/>
    <p:sldId id="310" r:id="rId17"/>
    <p:sldId id="311" r:id="rId18"/>
    <p:sldId id="282"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01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288" y="-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7CDDBA3-64C2-4060-97E6-DACD922E3CBA}" type="datetimeFigureOut">
              <a:rPr lang="ru-RU" smtClean="0"/>
              <a:pPr/>
              <a:t>16.03.2015</a:t>
            </a:fld>
            <a:endParaRPr lang="ru-RU" dirty="0"/>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dirty="0"/>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8A215C4-ED2F-4ADD-BA6A-D147B8BA987F}" type="slidenum">
              <a:rPr lang="ru-RU" smtClean="0"/>
              <a:pPr/>
              <a:t>‹#›</a:t>
            </a:fld>
            <a:endParaRPr lang="ru-RU" dirty="0"/>
          </a:p>
        </p:txBody>
      </p:sp>
    </p:spTree>
  </p:cSld>
  <p:clrMapOvr>
    <a:overrideClrMapping bg1="lt1" tx1="dk1" bg2="lt2" tx2="dk2" accent1="accent1" accent2="accent2" accent3="accent3" accent4="accent4" accent5="accent5" accent6="accent6" hlink="hlink" folHlink="folHlink"/>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7CDDBA3-64C2-4060-97E6-DACD922E3CBA}" type="datetimeFigureOut">
              <a:rPr lang="ru-RU" smtClean="0"/>
              <a:pPr/>
              <a:t>16.03.2015</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B8A215C4-ED2F-4ADD-BA6A-D147B8BA987F}" type="slidenum">
              <a:rPr lang="ru-RU" smtClean="0"/>
              <a:pPr/>
              <a:t>‹#›</a:t>
            </a:fld>
            <a:endParaRPr lang="ru-RU" dirty="0"/>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D7CDDBA3-64C2-4060-97E6-DACD922E3CBA}" type="datetimeFigureOut">
              <a:rPr lang="ru-RU" smtClean="0"/>
              <a:pPr/>
              <a:t>16.03.2015</a:t>
            </a:fld>
            <a:endParaRPr lang="ru-RU" dirty="0"/>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dirty="0"/>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8A215C4-ED2F-4ADD-BA6A-D147B8BA987F}" type="slidenum">
              <a:rPr lang="ru-RU" smtClean="0"/>
              <a:pPr/>
              <a:t>‹#›</a:t>
            </a:fld>
            <a:endParaRPr lang="ru-RU"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7CDDBA3-64C2-4060-97E6-DACD922E3CBA}" type="datetimeFigureOut">
              <a:rPr lang="ru-RU" smtClean="0"/>
              <a:pPr/>
              <a:t>16.03.2015</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B8A215C4-ED2F-4ADD-BA6A-D147B8BA987F}" type="slidenum">
              <a:rPr lang="ru-RU" smtClean="0"/>
              <a:pPr/>
              <a:t>‹#›</a:t>
            </a:fld>
            <a:endParaRPr lang="ru-RU" dirty="0"/>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7CDDBA3-64C2-4060-97E6-DACD922E3CBA}" type="datetimeFigureOut">
              <a:rPr lang="ru-RU" smtClean="0"/>
              <a:pPr/>
              <a:t>16.03.2015</a:t>
            </a:fld>
            <a:endParaRPr lang="ru-RU" dirty="0"/>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dirty="0"/>
          </a:p>
        </p:txBody>
      </p:sp>
      <p:sp>
        <p:nvSpPr>
          <p:cNvPr id="6" name="Номер слайда 5"/>
          <p:cNvSpPr>
            <a:spLocks noGrp="1"/>
          </p:cNvSpPr>
          <p:nvPr>
            <p:ph type="sldNum" sz="quarter" idx="12"/>
          </p:nvPr>
        </p:nvSpPr>
        <p:spPr>
          <a:xfrm>
            <a:off x="6733952" y="6555112"/>
            <a:ext cx="588336" cy="228600"/>
          </a:xfrm>
        </p:spPr>
        <p:txBody>
          <a:bodyPr/>
          <a:lstStyle>
            <a:extLst/>
          </a:lstStyle>
          <a:p>
            <a:fld id="{B8A215C4-ED2F-4ADD-BA6A-D147B8BA987F}" type="slidenum">
              <a:rPr lang="ru-RU" smtClean="0"/>
              <a:pPr/>
              <a:t>‹#›</a:t>
            </a:fld>
            <a:endParaRPr lang="ru-RU" dirty="0"/>
          </a:p>
        </p:txBody>
      </p:sp>
    </p:spTree>
  </p:cSld>
  <p:clrMapOvr>
    <a:overrideClrMapping bg1="lt1" tx1="dk1" bg2="lt2" tx2="dk2" accent1="accent1" accent2="accent2" accent3="accent3" accent4="accent4" accent5="accent5" accent6="accent6" hlink="hlink" folHlink="folHlink"/>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7CDDBA3-64C2-4060-97E6-DACD922E3CBA}" type="datetimeFigureOut">
              <a:rPr lang="ru-RU" smtClean="0"/>
              <a:pPr/>
              <a:t>16.03.2015</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B8A215C4-ED2F-4ADD-BA6A-D147B8BA987F}" type="slidenum">
              <a:rPr lang="ru-RU" smtClean="0"/>
              <a:pPr/>
              <a:t>‹#›</a:t>
            </a:fld>
            <a:endParaRPr lang="ru-RU"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D7CDDBA3-64C2-4060-97E6-DACD922E3CBA}" type="datetimeFigureOut">
              <a:rPr lang="ru-RU" smtClean="0"/>
              <a:pPr/>
              <a:t>16.03.2015</a:t>
            </a:fld>
            <a:endParaRPr lang="ru-RU" dirty="0"/>
          </a:p>
        </p:txBody>
      </p:sp>
      <p:sp>
        <p:nvSpPr>
          <p:cNvPr id="8" name="Нижний колонтитул 7"/>
          <p:cNvSpPr>
            <a:spLocks noGrp="1"/>
          </p:cNvSpPr>
          <p:nvPr>
            <p:ph type="ftr" sz="quarter" idx="11"/>
          </p:nvPr>
        </p:nvSpPr>
        <p:spPr/>
        <p:txBody>
          <a:bodyPr/>
          <a:lstStyle>
            <a:extLst/>
          </a:lstStyle>
          <a:p>
            <a:endParaRPr lang="ru-RU" dirty="0"/>
          </a:p>
        </p:txBody>
      </p:sp>
      <p:sp>
        <p:nvSpPr>
          <p:cNvPr id="9" name="Номер слайда 8"/>
          <p:cNvSpPr>
            <a:spLocks noGrp="1"/>
          </p:cNvSpPr>
          <p:nvPr>
            <p:ph type="sldNum" sz="quarter" idx="12"/>
          </p:nvPr>
        </p:nvSpPr>
        <p:spPr/>
        <p:txBody>
          <a:bodyPr/>
          <a:lstStyle>
            <a:extLst/>
          </a:lstStyle>
          <a:p>
            <a:fld id="{B8A215C4-ED2F-4ADD-BA6A-D147B8BA987F}" type="slidenum">
              <a:rPr lang="ru-RU" smtClean="0"/>
              <a:pPr/>
              <a:t>‹#›</a:t>
            </a:fld>
            <a:endParaRPr lang="ru-RU" dirty="0"/>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D7CDDBA3-64C2-4060-97E6-DACD922E3CBA}" type="datetimeFigureOut">
              <a:rPr lang="ru-RU" smtClean="0"/>
              <a:pPr/>
              <a:t>16.03.2015</a:t>
            </a:fld>
            <a:endParaRPr lang="ru-RU" dirty="0"/>
          </a:p>
        </p:txBody>
      </p:sp>
      <p:sp>
        <p:nvSpPr>
          <p:cNvPr id="4" name="Нижний колонтитул 3"/>
          <p:cNvSpPr>
            <a:spLocks noGrp="1"/>
          </p:cNvSpPr>
          <p:nvPr>
            <p:ph type="ftr" sz="quarter" idx="11"/>
          </p:nvPr>
        </p:nvSpPr>
        <p:spPr/>
        <p:txBody>
          <a:bodyPr/>
          <a:lstStyle>
            <a:extLst/>
          </a:lstStyle>
          <a:p>
            <a:endParaRPr lang="ru-RU" dirty="0"/>
          </a:p>
        </p:txBody>
      </p:sp>
      <p:sp>
        <p:nvSpPr>
          <p:cNvPr id="5" name="Номер слайда 4"/>
          <p:cNvSpPr>
            <a:spLocks noGrp="1"/>
          </p:cNvSpPr>
          <p:nvPr>
            <p:ph type="sldNum" sz="quarter" idx="12"/>
          </p:nvPr>
        </p:nvSpPr>
        <p:spPr/>
        <p:txBody>
          <a:bodyPr/>
          <a:lstStyle>
            <a:extLst/>
          </a:lstStyle>
          <a:p>
            <a:fld id="{B8A215C4-ED2F-4ADD-BA6A-D147B8BA987F}" type="slidenum">
              <a:rPr lang="ru-RU" smtClean="0"/>
              <a:pPr/>
              <a:t>‹#›</a:t>
            </a:fld>
            <a:endParaRPr lang="ru-RU" dirty="0"/>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D7CDDBA3-64C2-4060-97E6-DACD922E3CBA}" type="datetimeFigureOut">
              <a:rPr lang="ru-RU" smtClean="0"/>
              <a:pPr/>
              <a:t>16.03.2015</a:t>
            </a:fld>
            <a:endParaRPr lang="ru-RU" dirty="0"/>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dirty="0"/>
          </a:p>
        </p:txBody>
      </p:sp>
      <p:sp>
        <p:nvSpPr>
          <p:cNvPr id="4" name="Номер слайда 3"/>
          <p:cNvSpPr>
            <a:spLocks noGrp="1"/>
          </p:cNvSpPr>
          <p:nvPr>
            <p:ph type="sldNum" sz="quarter" idx="12"/>
          </p:nvPr>
        </p:nvSpPr>
        <p:spPr/>
        <p:txBody>
          <a:bodyPr/>
          <a:lstStyle>
            <a:extLst/>
          </a:lstStyle>
          <a:p>
            <a:fld id="{B8A215C4-ED2F-4ADD-BA6A-D147B8BA987F}" type="slidenum">
              <a:rPr lang="ru-RU" smtClean="0"/>
              <a:pPr/>
              <a:t>‹#›</a:t>
            </a:fld>
            <a:endParaRPr lang="ru-RU" dirty="0"/>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7CDDBA3-64C2-4060-97E6-DACD922E3CBA}" type="datetimeFigureOut">
              <a:rPr lang="ru-RU" smtClean="0"/>
              <a:pPr/>
              <a:t>16.03.2015</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B8A215C4-ED2F-4ADD-BA6A-D147B8BA987F}" type="slidenum">
              <a:rPr lang="ru-RU" smtClean="0"/>
              <a:pPr/>
              <a:t>‹#›</a:t>
            </a:fld>
            <a:endParaRPr lang="ru-RU" dirty="0"/>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D7CDDBA3-64C2-4060-97E6-DACD922E3CBA}" type="datetimeFigureOut">
              <a:rPr lang="ru-RU" smtClean="0"/>
              <a:pPr/>
              <a:t>16.03.2015</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B8A215C4-ED2F-4ADD-BA6A-D147B8BA987F}" type="slidenum">
              <a:rPr lang="ru-RU" smtClean="0"/>
              <a:pPr/>
              <a:t>‹#›</a:t>
            </a:fld>
            <a:endParaRPr lang="ru-RU" dirty="0"/>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dirty="0"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7CDDBA3-64C2-4060-97E6-DACD922E3CBA}" type="datetimeFigureOut">
              <a:rPr lang="ru-RU" smtClean="0"/>
              <a:pPr/>
              <a:t>16.03.2015</a:t>
            </a:fld>
            <a:endParaRPr lang="ru-RU" dirty="0"/>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dirty="0"/>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8A215C4-ED2F-4ADD-BA6A-D147B8BA987F}"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ransition spd="med"/>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9.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slide" Target="slide10.xml"/><Relationship Id="rId4" Type="http://schemas.openxmlformats.org/officeDocument/2006/relationships/image" Target="../media/image4.jpeg"/><Relationship Id="rId9" Type="http://schemas.openxmlformats.org/officeDocument/2006/relationships/slide" Target="slide6.xml"/></Relationships>
</file>

<file path=ppt/slides/_rels/slide10.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30.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2.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image" Target="../media/image33.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image" Target="../media/image35.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Рисунок 22" descr="i.jpeg"/>
          <p:cNvPicPr>
            <a:picLocks noChangeAspect="1"/>
          </p:cNvPicPr>
          <p:nvPr/>
        </p:nvPicPr>
        <p:blipFill>
          <a:blip r:embed="rId2" cstate="print"/>
          <a:stretch>
            <a:fillRect/>
          </a:stretch>
        </p:blipFill>
        <p:spPr>
          <a:xfrm>
            <a:off x="5643570" y="5715016"/>
            <a:ext cx="3000396" cy="922334"/>
          </a:xfrm>
          <a:prstGeom prst="rect">
            <a:avLst/>
          </a:prstGeom>
        </p:spPr>
      </p:pic>
      <p:pic>
        <p:nvPicPr>
          <p:cNvPr id="21" name="Рисунок 20" descr="роо.jpeg"/>
          <p:cNvPicPr>
            <a:picLocks noChangeAspect="1"/>
          </p:cNvPicPr>
          <p:nvPr/>
        </p:nvPicPr>
        <p:blipFill>
          <a:blip r:embed="rId3" cstate="print"/>
          <a:stretch>
            <a:fillRect/>
          </a:stretch>
        </p:blipFill>
        <p:spPr>
          <a:xfrm>
            <a:off x="5643570" y="1571612"/>
            <a:ext cx="2143140" cy="782634"/>
          </a:xfrm>
          <a:prstGeom prst="rect">
            <a:avLst/>
          </a:prstGeom>
        </p:spPr>
      </p:pic>
      <p:pic>
        <p:nvPicPr>
          <p:cNvPr id="18" name="Рисунок 17" descr="fbgfgh.jpeg"/>
          <p:cNvPicPr>
            <a:picLocks noChangeAspect="1"/>
          </p:cNvPicPr>
          <p:nvPr/>
        </p:nvPicPr>
        <p:blipFill>
          <a:blip r:embed="rId4" cstate="print"/>
          <a:srcRect b="19047"/>
          <a:stretch>
            <a:fillRect/>
          </a:stretch>
        </p:blipFill>
        <p:spPr>
          <a:xfrm>
            <a:off x="5643570" y="4500570"/>
            <a:ext cx="2857520" cy="1071570"/>
          </a:xfrm>
          <a:prstGeom prst="rect">
            <a:avLst/>
          </a:prstGeom>
        </p:spPr>
      </p:pic>
      <p:pic>
        <p:nvPicPr>
          <p:cNvPr id="14" name="Рисунок 13" descr="jkjkgj.jpeg"/>
          <p:cNvPicPr>
            <a:picLocks noChangeAspect="1"/>
          </p:cNvPicPr>
          <p:nvPr/>
        </p:nvPicPr>
        <p:blipFill>
          <a:blip r:embed="rId5" cstate="print"/>
          <a:stretch>
            <a:fillRect/>
          </a:stretch>
        </p:blipFill>
        <p:spPr>
          <a:xfrm>
            <a:off x="5643570" y="3286124"/>
            <a:ext cx="2786082" cy="1060448"/>
          </a:xfrm>
          <a:prstGeom prst="rect">
            <a:avLst/>
          </a:prstGeom>
        </p:spPr>
      </p:pic>
      <p:pic>
        <p:nvPicPr>
          <p:cNvPr id="13" name="Рисунок 12" descr="ю.jpeg"/>
          <p:cNvPicPr>
            <a:picLocks noChangeAspect="1"/>
          </p:cNvPicPr>
          <p:nvPr/>
        </p:nvPicPr>
        <p:blipFill>
          <a:blip r:embed="rId6" cstate="print"/>
          <a:stretch>
            <a:fillRect/>
          </a:stretch>
        </p:blipFill>
        <p:spPr>
          <a:xfrm>
            <a:off x="5643570" y="2428868"/>
            <a:ext cx="2214578" cy="714380"/>
          </a:xfrm>
          <a:prstGeom prst="rect">
            <a:avLst/>
          </a:prstGeom>
        </p:spPr>
      </p:pic>
      <p:sp>
        <p:nvSpPr>
          <p:cNvPr id="7" name="Заголовок 6"/>
          <p:cNvSpPr>
            <a:spLocks noGrp="1"/>
          </p:cNvSpPr>
          <p:nvPr>
            <p:ph type="title"/>
          </p:nvPr>
        </p:nvSpPr>
        <p:spPr>
          <a:xfrm>
            <a:off x="5286380" y="0"/>
            <a:ext cx="3531718" cy="1414482"/>
          </a:xfrm>
        </p:spPr>
        <p:style>
          <a:lnRef idx="1">
            <a:schemeClr val="accent5"/>
          </a:lnRef>
          <a:fillRef idx="3">
            <a:schemeClr val="accent5"/>
          </a:fillRef>
          <a:effectRef idx="2">
            <a:schemeClr val="accent5"/>
          </a:effectRef>
          <a:fontRef idx="minor">
            <a:schemeClr val="lt1"/>
          </a:fontRef>
        </p:style>
        <p:txBody>
          <a:bodyPr>
            <a:normAutofit/>
          </a:bodyPr>
          <a:lstStyle/>
          <a:p>
            <a:r>
              <a:rPr lang="de-DE" sz="4000" i="1" dirty="0" smtClean="0"/>
              <a:t>Ökologische Probleme</a:t>
            </a:r>
            <a:endParaRPr lang="ru-RU" sz="4000" i="1" dirty="0"/>
          </a:p>
        </p:txBody>
      </p:sp>
      <p:pic>
        <p:nvPicPr>
          <p:cNvPr id="5" name="Рисунок 4" descr="01.JPG"/>
          <p:cNvPicPr>
            <a:picLocks noGrp="1" noChangeAspect="1"/>
          </p:cNvPicPr>
          <p:nvPr>
            <p:ph type="pic" idx="1"/>
          </p:nvPr>
        </p:nvPicPr>
        <p:blipFill>
          <a:blip r:embed="rId7" cstate="print"/>
          <a:srcRect l="12486" r="12486"/>
          <a:stretch>
            <a:fillRect/>
          </a:stretch>
        </p:blipFill>
        <p:spPr>
          <a:xfrm rot="287400">
            <a:off x="714348" y="1000108"/>
            <a:ext cx="4206240" cy="4206240"/>
          </a:xfrm>
        </p:spPr>
      </p:pic>
      <p:sp>
        <p:nvSpPr>
          <p:cNvPr id="6" name="TextBox 5"/>
          <p:cNvSpPr txBox="1"/>
          <p:nvPr/>
        </p:nvSpPr>
        <p:spPr>
          <a:xfrm>
            <a:off x="5643570" y="2643182"/>
            <a:ext cx="2428892" cy="369332"/>
          </a:xfrm>
          <a:prstGeom prst="rect">
            <a:avLst/>
          </a:prstGeom>
          <a:noFill/>
        </p:spPr>
        <p:txBody>
          <a:bodyPr wrap="square" rtlCol="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buFont typeface="Wingdings" pitchFamily="2" charset="2"/>
              <a:buChar char="ü"/>
            </a:pPr>
            <a:r>
              <a:rPr lang="de-DE"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glow rad="228600">
                    <a:schemeClr val="accent6">
                      <a:satMod val="175000"/>
                      <a:alpha val="40000"/>
                    </a:schemeClr>
                  </a:glow>
                  <a:outerShdw blurRad="88000" dist="50800" dir="5040000" algn="tl">
                    <a:schemeClr val="accent4">
                      <a:tint val="80000"/>
                      <a:satMod val="250000"/>
                      <a:alpha val="45000"/>
                    </a:schemeClr>
                  </a:outerShdw>
                </a:effectLst>
                <a:hlinkClick r:id="rId8" action="ppaction://hlinksldjump"/>
              </a:rPr>
              <a:t>Saurer Regen</a:t>
            </a:r>
            <a:endParaRPr lang="ru-RU"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glow rad="228600">
                  <a:schemeClr val="accent6">
                    <a:satMod val="175000"/>
                    <a:alpha val="40000"/>
                  </a:schemeClr>
                </a:glow>
                <a:outerShdw blurRad="88000" dist="50800" dir="5040000" algn="tl">
                  <a:schemeClr val="accent4">
                    <a:tint val="80000"/>
                    <a:satMod val="250000"/>
                    <a:alpha val="45000"/>
                  </a:schemeClr>
                </a:outerShdw>
              </a:effectLst>
            </a:endParaRPr>
          </a:p>
        </p:txBody>
      </p:sp>
      <p:sp>
        <p:nvSpPr>
          <p:cNvPr id="8" name="TextBox 7"/>
          <p:cNvSpPr txBox="1"/>
          <p:nvPr/>
        </p:nvSpPr>
        <p:spPr>
          <a:xfrm>
            <a:off x="5500694" y="3643314"/>
            <a:ext cx="3000396" cy="369332"/>
          </a:xfrm>
          <a:prstGeom prst="rect">
            <a:avLst/>
          </a:prstGeom>
          <a:noFill/>
        </p:spPr>
        <p:txBody>
          <a:bodyPr wrap="square" rtlCol="0">
            <a:spAutoFit/>
          </a:bodyPr>
          <a:lstStyle/>
          <a:p>
            <a:pPr algn="just">
              <a:buFont typeface="Wingdings" pitchFamily="2" charset="2"/>
              <a:buChar char="ü"/>
            </a:pPr>
            <a:r>
              <a:rPr lang="de-DE" b="1" spc="200" dirty="0" smtClean="0">
                <a:ln w="29210">
                  <a:solidFill>
                    <a:schemeClr val="accent3">
                      <a:tint val="10000"/>
                    </a:schemeClr>
                  </a:solidFill>
                </a:ln>
                <a:solidFill>
                  <a:schemeClr val="accent3">
                    <a:satMod val="200000"/>
                    <a:alpha val="50000"/>
                  </a:schemeClr>
                </a:solidFill>
                <a:effectLst>
                  <a:glow rad="228600">
                    <a:schemeClr val="accent1">
                      <a:satMod val="175000"/>
                      <a:alpha val="40000"/>
                    </a:schemeClr>
                  </a:glow>
                  <a:innerShdw blurRad="50800" dist="50800" dir="8100000">
                    <a:srgbClr val="7D7D7D">
                      <a:alpha val="73000"/>
                    </a:srgbClr>
                  </a:innerShdw>
                </a:effectLst>
                <a:hlinkClick r:id="rId9" action="ppaction://hlinksldjump"/>
              </a:rPr>
              <a:t>Luftverschmutzung</a:t>
            </a:r>
            <a:endParaRPr lang="ru-RU" b="1" spc="200" dirty="0">
              <a:ln w="29210">
                <a:solidFill>
                  <a:schemeClr val="accent3">
                    <a:tint val="10000"/>
                  </a:schemeClr>
                </a:solidFill>
              </a:ln>
              <a:solidFill>
                <a:schemeClr val="accent3">
                  <a:satMod val="200000"/>
                  <a:alpha val="50000"/>
                </a:schemeClr>
              </a:solidFill>
              <a:effectLst>
                <a:glow rad="228600">
                  <a:schemeClr val="accent1">
                    <a:satMod val="175000"/>
                    <a:alpha val="40000"/>
                  </a:schemeClr>
                </a:glow>
                <a:innerShdw blurRad="50800" dist="50800" dir="8100000">
                  <a:srgbClr val="7D7D7D">
                    <a:alpha val="73000"/>
                  </a:srgbClr>
                </a:innerShdw>
              </a:effectLst>
            </a:endParaRPr>
          </a:p>
        </p:txBody>
      </p:sp>
      <p:sp>
        <p:nvSpPr>
          <p:cNvPr id="9" name="TextBox 8"/>
          <p:cNvSpPr txBox="1"/>
          <p:nvPr/>
        </p:nvSpPr>
        <p:spPr>
          <a:xfrm>
            <a:off x="5643570" y="4857760"/>
            <a:ext cx="2857520" cy="369332"/>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buFont typeface="Wingdings" pitchFamily="2" charset="2"/>
              <a:buChar char="ü"/>
            </a:pPr>
            <a:r>
              <a:rPr lang="de-DE"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228600">
                    <a:schemeClr val="accent1">
                      <a:satMod val="175000"/>
                      <a:alpha val="40000"/>
                    </a:schemeClr>
                  </a:glow>
                  <a:outerShdw blurRad="80000" dist="40000" dir="5040000" algn="tl">
                    <a:srgbClr val="000000">
                      <a:alpha val="30000"/>
                    </a:srgbClr>
                  </a:outerShdw>
                </a:effectLst>
                <a:hlinkClick r:id="rId8" action="ppaction://hlinksldjump"/>
              </a:rPr>
              <a:t>Wasserverschmutzung</a:t>
            </a:r>
            <a:endParaRPr lang="ru-RU"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228600">
                  <a:schemeClr val="accent1">
                    <a:satMod val="175000"/>
                    <a:alpha val="40000"/>
                  </a:schemeClr>
                </a:glow>
                <a:outerShdw blurRad="80000" dist="40000" dir="5040000" algn="tl">
                  <a:srgbClr val="000000">
                    <a:alpha val="30000"/>
                  </a:srgbClr>
                </a:outerShdw>
              </a:effectLst>
            </a:endParaRPr>
          </a:p>
        </p:txBody>
      </p:sp>
      <p:sp>
        <p:nvSpPr>
          <p:cNvPr id="11" name="TextBox 10"/>
          <p:cNvSpPr txBox="1"/>
          <p:nvPr/>
        </p:nvSpPr>
        <p:spPr>
          <a:xfrm>
            <a:off x="5500694" y="1785926"/>
            <a:ext cx="2357454" cy="369332"/>
          </a:xfrm>
          <a:prstGeom prst="rect">
            <a:avLst/>
          </a:prstGeom>
          <a:noFill/>
        </p:spPr>
        <p:txBody>
          <a:bodyPr wrap="square" rtlCol="0">
            <a:spAutoFit/>
          </a:bodyPr>
          <a:lstStyle/>
          <a:p>
            <a:pPr>
              <a:buFont typeface="Wingdings" pitchFamily="2" charset="2"/>
              <a:buChar char="ü"/>
            </a:pPr>
            <a:r>
              <a:rPr lang="de-DE" b="1" dirty="0" smtClean="0">
                <a:ln w="10541" cmpd="sng">
                  <a:solidFill>
                    <a:srgbClr val="7D7D7D">
                      <a:tint val="100000"/>
                      <a:shade val="100000"/>
                      <a:satMod val="110000"/>
                    </a:srgbClr>
                  </a:solidFill>
                  <a:prstDash val="solid"/>
                </a:ln>
                <a:solidFill>
                  <a:srgbClr val="070119"/>
                </a:solidFill>
                <a:effectLst>
                  <a:glow rad="228600">
                    <a:schemeClr val="tx1">
                      <a:alpha val="40000"/>
                    </a:schemeClr>
                  </a:glow>
                </a:effectLst>
                <a:hlinkClick r:id="rId9" action="ppaction://hlinksldjump"/>
              </a:rPr>
              <a:t>Das Ozonloch</a:t>
            </a:r>
            <a:endParaRPr lang="ru-RU" b="1" dirty="0">
              <a:ln w="10541" cmpd="sng">
                <a:solidFill>
                  <a:srgbClr val="7D7D7D">
                    <a:tint val="100000"/>
                    <a:shade val="100000"/>
                    <a:satMod val="110000"/>
                  </a:srgbClr>
                </a:solidFill>
                <a:prstDash val="solid"/>
              </a:ln>
              <a:solidFill>
                <a:srgbClr val="070119"/>
              </a:solidFill>
              <a:effectLst>
                <a:glow rad="228600">
                  <a:schemeClr val="tx1">
                    <a:alpha val="40000"/>
                  </a:schemeClr>
                </a:glow>
              </a:effectLst>
            </a:endParaRPr>
          </a:p>
        </p:txBody>
      </p:sp>
      <p:sp>
        <p:nvSpPr>
          <p:cNvPr id="12" name="TextBox 11"/>
          <p:cNvSpPr txBox="1"/>
          <p:nvPr/>
        </p:nvSpPr>
        <p:spPr>
          <a:xfrm>
            <a:off x="5500694" y="6072206"/>
            <a:ext cx="3500430" cy="369332"/>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buFont typeface="Wingdings" pitchFamily="2" charset="2"/>
              <a:buChar char="ü"/>
            </a:pPr>
            <a:r>
              <a:rPr lang="de-DE" b="1" dirty="0" smtClean="0">
                <a:ln w="11430"/>
                <a:solidFill>
                  <a:schemeClr val="bg1">
                    <a:lumMod val="95000"/>
                    <a:lumOff val="5000"/>
                  </a:schemeClr>
                </a:solidFill>
                <a:effectLst>
                  <a:glow rad="139700">
                    <a:schemeClr val="accent1">
                      <a:satMod val="175000"/>
                      <a:alpha val="40000"/>
                    </a:schemeClr>
                  </a:glow>
                  <a:outerShdw blurRad="50800" dist="39000" dir="5460000" algn="tl">
                    <a:srgbClr val="000000">
                      <a:alpha val="38000"/>
                    </a:srgbClr>
                  </a:outerShdw>
                </a:effectLst>
                <a:hlinkClick r:id="rId10" action="ppaction://hlinksldjump"/>
              </a:rPr>
              <a:t>Wie die Tiere aussterben</a:t>
            </a:r>
            <a:endParaRPr lang="ru-RU" b="1" dirty="0">
              <a:ln w="11430"/>
              <a:solidFill>
                <a:schemeClr val="bg1">
                  <a:lumMod val="95000"/>
                  <a:lumOff val="5000"/>
                </a:schemeClr>
              </a:solidFill>
              <a:effectLst>
                <a:glow rad="139700">
                  <a:schemeClr val="accent1">
                    <a:satMod val="175000"/>
                    <a:alpha val="40000"/>
                  </a:schemeClr>
                </a:glow>
                <a:outerShdw blurRad="50800" dist="39000" dir="5460000" algn="tl">
                  <a:srgbClr val="000000">
                    <a:alpha val="38000"/>
                  </a:srgbClr>
                </a:outerShdw>
              </a:effectLst>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ppt_x"/>
                                          </p:val>
                                        </p:tav>
                                        <p:tav tm="100000">
                                          <p:val>
                                            <p:strVal val="#ppt_x"/>
                                          </p:val>
                                        </p:tav>
                                      </p:tavLst>
                                    </p:anim>
                                    <p:anim calcmode="lin" valueType="num">
                                      <p:cBhvr additive="base">
                                        <p:cTn id="8" dur="1000" fill="hold"/>
                                        <p:tgtEl>
                                          <p:spTgt spid="11"/>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1000" fill="hold"/>
                                        <p:tgtEl>
                                          <p:spTgt spid="6"/>
                                        </p:tgtEl>
                                        <p:attrNameLst>
                                          <p:attrName>ppt_x</p:attrName>
                                        </p:attrNameLst>
                                      </p:cBhvr>
                                      <p:tavLst>
                                        <p:tav tm="0">
                                          <p:val>
                                            <p:strVal val="#ppt_x"/>
                                          </p:val>
                                        </p:tav>
                                        <p:tav tm="100000">
                                          <p:val>
                                            <p:strVal val="#ppt_x"/>
                                          </p:val>
                                        </p:tav>
                                      </p:tavLst>
                                    </p:anim>
                                    <p:anim calcmode="lin" valueType="num">
                                      <p:cBhvr additive="base">
                                        <p:cTn id="13" dur="1000" fill="hold"/>
                                        <p:tgtEl>
                                          <p:spTgt spid="6"/>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1000" fill="hold"/>
                                        <p:tgtEl>
                                          <p:spTgt spid="8"/>
                                        </p:tgtEl>
                                        <p:attrNameLst>
                                          <p:attrName>ppt_x</p:attrName>
                                        </p:attrNameLst>
                                      </p:cBhvr>
                                      <p:tavLst>
                                        <p:tav tm="0">
                                          <p:val>
                                            <p:strVal val="#ppt_x"/>
                                          </p:val>
                                        </p:tav>
                                        <p:tav tm="100000">
                                          <p:val>
                                            <p:strVal val="#ppt_x"/>
                                          </p:val>
                                        </p:tav>
                                      </p:tavLst>
                                    </p:anim>
                                    <p:anim calcmode="lin" valueType="num">
                                      <p:cBhvr additive="base">
                                        <p:cTn id="18" dur="1000" fill="hold"/>
                                        <p:tgtEl>
                                          <p:spTgt spid="8"/>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grpId="0" nodeType="after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1000" fill="hold"/>
                                        <p:tgtEl>
                                          <p:spTgt spid="9"/>
                                        </p:tgtEl>
                                        <p:attrNameLst>
                                          <p:attrName>ppt_x</p:attrName>
                                        </p:attrNameLst>
                                      </p:cBhvr>
                                      <p:tavLst>
                                        <p:tav tm="0">
                                          <p:val>
                                            <p:strVal val="#ppt_x"/>
                                          </p:val>
                                        </p:tav>
                                        <p:tav tm="100000">
                                          <p:val>
                                            <p:strVal val="#ppt_x"/>
                                          </p:val>
                                        </p:tav>
                                      </p:tavLst>
                                    </p:anim>
                                    <p:anim calcmode="lin" valueType="num">
                                      <p:cBhvr additive="base">
                                        <p:cTn id="23" dur="1000" fill="hold"/>
                                        <p:tgtEl>
                                          <p:spTgt spid="9"/>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grpId="0" nodeType="after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1000" fill="hold"/>
                                        <p:tgtEl>
                                          <p:spTgt spid="12"/>
                                        </p:tgtEl>
                                        <p:attrNameLst>
                                          <p:attrName>ppt_x</p:attrName>
                                        </p:attrNameLst>
                                      </p:cBhvr>
                                      <p:tavLst>
                                        <p:tav tm="0">
                                          <p:val>
                                            <p:strVal val="#ppt_x"/>
                                          </p:val>
                                        </p:tav>
                                        <p:tav tm="100000">
                                          <p:val>
                                            <p:strVal val="#ppt_x"/>
                                          </p:val>
                                        </p:tav>
                                      </p:tavLst>
                                    </p:anim>
                                    <p:anim calcmode="lin" valueType="num">
                                      <p:cBhvr additive="base">
                                        <p:cTn id="28" dur="10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1" grpId="0"/>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r>
              <a:rPr lang="de-DE" dirty="0" smtClean="0"/>
              <a:t>Das Wasser unter der Erde ist durch Öl und andere gefährliche Flüssigkeiten, Kunstdünger und Insektengifte verschmutzt.</a:t>
            </a:r>
            <a:endParaRPr lang="ru-RU" dirty="0"/>
          </a:p>
        </p:txBody>
      </p:sp>
      <p:pic>
        <p:nvPicPr>
          <p:cNvPr id="8" name="Содержимое 7" descr="иапррп.jpeg"/>
          <p:cNvPicPr>
            <a:picLocks noGrp="1" noChangeAspect="1"/>
          </p:cNvPicPr>
          <p:nvPr>
            <p:ph sz="half" idx="2"/>
          </p:nvPr>
        </p:nvPicPr>
        <p:blipFill>
          <a:blip r:embed="rId2" cstate="print"/>
          <a:stretch>
            <a:fillRect/>
          </a:stretch>
        </p:blipFill>
        <p:spPr>
          <a:xfrm>
            <a:off x="4929190" y="1571612"/>
            <a:ext cx="1781387" cy="2681263"/>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9" name="Рисунок 8" descr="роро.jpeg"/>
          <p:cNvPicPr>
            <a:picLocks noChangeAspect="1"/>
          </p:cNvPicPr>
          <p:nvPr/>
        </p:nvPicPr>
        <p:blipFill>
          <a:blip r:embed="rId3" cstate="print"/>
          <a:stretch>
            <a:fillRect/>
          </a:stretch>
        </p:blipFill>
        <p:spPr>
          <a:xfrm>
            <a:off x="4357686" y="4429132"/>
            <a:ext cx="2857488" cy="213333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13" name="Заголовок 4"/>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de-DE" dirty="0" smtClean="0">
                <a:ln w="500">
                  <a:solidFill>
                    <a:schemeClr val="tx1">
                      <a:lumMod val="95000"/>
                      <a:lumOff val="5000"/>
                    </a:schemeClr>
                  </a:solidFill>
                </a:ln>
                <a:solidFill>
                  <a:schemeClr val="accent3">
                    <a:lumMod val="75000"/>
                  </a:schemeClr>
                </a:solidFill>
                <a:effectLst>
                  <a:glow rad="228600">
                    <a:schemeClr val="accent4">
                      <a:satMod val="175000"/>
                      <a:alpha val="40000"/>
                    </a:schemeClr>
                  </a:glow>
                </a:effectLst>
              </a:rPr>
              <a:t>Wasserverschmutzung</a:t>
            </a:r>
            <a:endParaRPr lang="ru-RU" dirty="0">
              <a:ln w="500">
                <a:solidFill>
                  <a:schemeClr val="tx1">
                    <a:lumMod val="95000"/>
                    <a:lumOff val="5000"/>
                  </a:schemeClr>
                </a:solidFill>
              </a:ln>
              <a:solidFill>
                <a:schemeClr val="accent3">
                  <a:lumMod val="75000"/>
                </a:schemeClr>
              </a:solidFill>
              <a:effectLst>
                <a:glow rad="228600">
                  <a:schemeClr val="accent4">
                    <a:satMod val="175000"/>
                    <a:alpha val="40000"/>
                  </a:schemeClr>
                </a:glow>
              </a:effectLst>
            </a:endParaRPr>
          </a:p>
        </p:txBody>
      </p:sp>
    </p:spTree>
  </p:cSld>
  <p:clrMapOvr>
    <a:masterClrMapping/>
  </p:clrMapOvr>
  <p:transition spd="med">
    <p:spli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2000" fill="hold"/>
                                        <p:tgtEl>
                                          <p:spTgt spid="8"/>
                                        </p:tgtEl>
                                        <p:attrNameLst>
                                          <p:attrName>ppt_w</p:attrName>
                                        </p:attrNameLst>
                                      </p:cBhvr>
                                      <p:tavLst>
                                        <p:tav tm="0">
                                          <p:val>
                                            <p:strVal val="#ppt_w+.3"/>
                                          </p:val>
                                        </p:tav>
                                        <p:tav tm="100000">
                                          <p:val>
                                            <p:strVal val="#ppt_w"/>
                                          </p:val>
                                        </p:tav>
                                      </p:tavLst>
                                    </p:anim>
                                    <p:anim calcmode="lin" valueType="num">
                                      <p:cBhvr>
                                        <p:cTn id="8" dur="2000" fill="hold"/>
                                        <p:tgtEl>
                                          <p:spTgt spid="8"/>
                                        </p:tgtEl>
                                        <p:attrNameLst>
                                          <p:attrName>ppt_h</p:attrName>
                                        </p:attrNameLst>
                                      </p:cBhvr>
                                      <p:tavLst>
                                        <p:tav tm="0">
                                          <p:val>
                                            <p:strVal val="#ppt_h"/>
                                          </p:val>
                                        </p:tav>
                                        <p:tav tm="100000">
                                          <p:val>
                                            <p:strVal val="#ppt_h"/>
                                          </p:val>
                                        </p:tav>
                                      </p:tavLst>
                                    </p:anim>
                                    <p:animEffect transition="in" filter="fade">
                                      <p:cBhvr>
                                        <p:cTn id="9" dur="2000"/>
                                        <p:tgtEl>
                                          <p:spTgt spid="8"/>
                                        </p:tgtEl>
                                      </p:cBhvr>
                                    </p:animEffect>
                                  </p:childTnLst>
                                </p:cTn>
                              </p:par>
                            </p:childTnLst>
                          </p:cTn>
                        </p:par>
                        <p:par>
                          <p:cTn id="10" fill="hold">
                            <p:stCondLst>
                              <p:cond delay="2000"/>
                            </p:stCondLst>
                            <p:childTnLst>
                              <p:par>
                                <p:cTn id="11" presetID="50" presetClass="entr" presetSubtype="0" decel="100000" fill="hold" nodeType="after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2000" fill="hold"/>
                                        <p:tgtEl>
                                          <p:spTgt spid="9"/>
                                        </p:tgtEl>
                                        <p:attrNameLst>
                                          <p:attrName>ppt_w</p:attrName>
                                        </p:attrNameLst>
                                      </p:cBhvr>
                                      <p:tavLst>
                                        <p:tav tm="0">
                                          <p:val>
                                            <p:strVal val="#ppt_w+.3"/>
                                          </p:val>
                                        </p:tav>
                                        <p:tav tm="100000">
                                          <p:val>
                                            <p:strVal val="#ppt_w"/>
                                          </p:val>
                                        </p:tav>
                                      </p:tavLst>
                                    </p:anim>
                                    <p:anim calcmode="lin" valueType="num">
                                      <p:cBhvr>
                                        <p:cTn id="14" dur="2000" fill="hold"/>
                                        <p:tgtEl>
                                          <p:spTgt spid="9"/>
                                        </p:tgtEl>
                                        <p:attrNameLst>
                                          <p:attrName>ppt_h</p:attrName>
                                        </p:attrNameLst>
                                      </p:cBhvr>
                                      <p:tavLst>
                                        <p:tav tm="0">
                                          <p:val>
                                            <p:strVal val="#ppt_h"/>
                                          </p:val>
                                        </p:tav>
                                        <p:tav tm="100000">
                                          <p:val>
                                            <p:strVal val="#ppt_h"/>
                                          </p:val>
                                        </p:tav>
                                      </p:tavLst>
                                    </p:anim>
                                    <p:animEffect transition="in" filter="fade">
                                      <p:cBhvr>
                                        <p:cTn id="1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de-DE" dirty="0" smtClean="0">
                <a:ln w="500">
                  <a:solidFill>
                    <a:schemeClr val="tx1">
                      <a:lumMod val="95000"/>
                      <a:lumOff val="5000"/>
                    </a:schemeClr>
                  </a:solidFill>
                </a:ln>
                <a:solidFill>
                  <a:schemeClr val="accent4">
                    <a:lumMod val="60000"/>
                    <a:lumOff val="40000"/>
                  </a:schemeClr>
                </a:solidFill>
                <a:effectLst>
                  <a:glow rad="228600">
                    <a:schemeClr val="accent6">
                      <a:satMod val="175000"/>
                      <a:alpha val="40000"/>
                    </a:schemeClr>
                  </a:glow>
                </a:effectLst>
              </a:rPr>
              <a:t>Das Ozonloch</a:t>
            </a:r>
            <a:endParaRPr lang="ru-RU" dirty="0">
              <a:ln w="500">
                <a:solidFill>
                  <a:schemeClr val="tx1">
                    <a:lumMod val="95000"/>
                    <a:lumOff val="5000"/>
                  </a:schemeClr>
                </a:solidFill>
              </a:ln>
              <a:solidFill>
                <a:schemeClr val="accent4">
                  <a:lumMod val="60000"/>
                  <a:lumOff val="40000"/>
                </a:schemeClr>
              </a:solidFill>
              <a:effectLst>
                <a:glow rad="228600">
                  <a:schemeClr val="accent6">
                    <a:satMod val="175000"/>
                    <a:alpha val="40000"/>
                  </a:schemeClr>
                </a:glow>
              </a:effectLst>
            </a:endParaRPr>
          </a:p>
        </p:txBody>
      </p:sp>
      <p:sp>
        <p:nvSpPr>
          <p:cNvPr id="3" name="Содержимое 2"/>
          <p:cNvSpPr>
            <a:spLocks noGrp="1"/>
          </p:cNvSpPr>
          <p:nvPr>
            <p:ph sz="half" idx="1"/>
          </p:nvPr>
        </p:nvSpPr>
        <p:spPr/>
        <p:txBody>
          <a:bodyPr/>
          <a:lstStyle/>
          <a:p>
            <a:endParaRPr lang="de-DE" dirty="0" smtClean="0"/>
          </a:p>
          <a:p>
            <a:r>
              <a:rPr lang="de-DE" dirty="0" smtClean="0"/>
              <a:t>Oben am Himmel liegt eine Schicht aus einem Gas, das Ozon heißt.</a:t>
            </a:r>
            <a:endParaRPr lang="ru-RU" dirty="0"/>
          </a:p>
        </p:txBody>
      </p:sp>
      <p:pic>
        <p:nvPicPr>
          <p:cNvPr id="5" name="Содержимое 4" descr="fgghh.jpeg"/>
          <p:cNvPicPr>
            <a:picLocks noGrp="1" noChangeAspect="1"/>
          </p:cNvPicPr>
          <p:nvPr>
            <p:ph sz="half" idx="2"/>
          </p:nvPr>
        </p:nvPicPr>
        <p:blipFill>
          <a:blip r:embed="rId2" cstate="print"/>
          <a:stretch>
            <a:fillRect/>
          </a:stretch>
        </p:blipFill>
        <p:spPr>
          <a:xfrm>
            <a:off x="4500562" y="1928802"/>
            <a:ext cx="3000396" cy="2260862"/>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6" name="Рисунок 5" descr="nabliudat_za_ozonovim_sloem_atmosferi_uchenie_budut_na_zemle_franca_iosifa.jpg"/>
          <p:cNvPicPr>
            <a:picLocks noChangeAspect="1"/>
          </p:cNvPicPr>
          <p:nvPr/>
        </p:nvPicPr>
        <p:blipFill>
          <a:blip r:embed="rId3" cstate="print"/>
          <a:stretch>
            <a:fillRect/>
          </a:stretch>
        </p:blipFill>
        <p:spPr>
          <a:xfrm>
            <a:off x="3857620" y="4429132"/>
            <a:ext cx="3286148" cy="208999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3000" fill="hold"/>
                                        <p:tgtEl>
                                          <p:spTgt spid="5"/>
                                        </p:tgtEl>
                                        <p:attrNameLst>
                                          <p:attrName>ppt_x</p:attrName>
                                        </p:attrNameLst>
                                      </p:cBhvr>
                                      <p:tavLst>
                                        <p:tav tm="0">
                                          <p:val>
                                            <p:strVal val="#ppt_x"/>
                                          </p:val>
                                        </p:tav>
                                        <p:tav tm="100000">
                                          <p:val>
                                            <p:strVal val="#ppt_x"/>
                                          </p:val>
                                        </p:tav>
                                      </p:tavLst>
                                    </p:anim>
                                    <p:anim calcmode="lin" valueType="num">
                                      <p:cBhvr additive="base">
                                        <p:cTn id="8" dur="3000" fill="hold"/>
                                        <p:tgtEl>
                                          <p:spTgt spid="5"/>
                                        </p:tgtEl>
                                        <p:attrNameLst>
                                          <p:attrName>ppt_y</p:attrName>
                                        </p:attrNameLst>
                                      </p:cBhvr>
                                      <p:tavLst>
                                        <p:tav tm="0">
                                          <p:val>
                                            <p:strVal val="1+#ppt_h/2"/>
                                          </p:val>
                                        </p:tav>
                                        <p:tav tm="100000">
                                          <p:val>
                                            <p:strVal val="#ppt_y"/>
                                          </p:val>
                                        </p:tav>
                                      </p:tavLst>
                                    </p:anim>
                                  </p:childTnLst>
                                </p:cTn>
                              </p:par>
                            </p:childTnLst>
                          </p:cTn>
                        </p:par>
                        <p:par>
                          <p:cTn id="9" fill="hold">
                            <p:stCondLst>
                              <p:cond delay="3000"/>
                            </p:stCondLst>
                            <p:childTnLst>
                              <p:par>
                                <p:cTn id="10" presetID="7" presetClass="entr" presetSubtype="4" fill="hold"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3000" fill="hold"/>
                                        <p:tgtEl>
                                          <p:spTgt spid="6"/>
                                        </p:tgtEl>
                                        <p:attrNameLst>
                                          <p:attrName>ppt_x</p:attrName>
                                        </p:attrNameLst>
                                      </p:cBhvr>
                                      <p:tavLst>
                                        <p:tav tm="0">
                                          <p:val>
                                            <p:strVal val="#ppt_x"/>
                                          </p:val>
                                        </p:tav>
                                        <p:tav tm="100000">
                                          <p:val>
                                            <p:strVal val="#ppt_x"/>
                                          </p:val>
                                        </p:tav>
                                      </p:tavLst>
                                    </p:anim>
                                    <p:anim calcmode="lin" valueType="num">
                                      <p:cBhvr additive="base">
                                        <p:cTn id="13" dur="3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r>
              <a:rPr lang="de-DE" dirty="0" smtClean="0"/>
              <a:t>Diese Ozonschicht hält alle Sonnenstrahlen zurück, die schädlich für uns sind, aber lässt die Strahlen durch, die gut für uns sind.</a:t>
            </a:r>
            <a:endParaRPr lang="ru-RU" dirty="0"/>
          </a:p>
        </p:txBody>
      </p:sp>
      <p:pic>
        <p:nvPicPr>
          <p:cNvPr id="6" name="Содержимое 5" descr="пррп.jpeg"/>
          <p:cNvPicPr>
            <a:picLocks noGrp="1" noChangeAspect="1"/>
          </p:cNvPicPr>
          <p:nvPr>
            <p:ph sz="half" idx="2"/>
          </p:nvPr>
        </p:nvPicPr>
        <p:blipFill>
          <a:blip r:embed="rId2" cstate="print"/>
          <a:stretch>
            <a:fillRect/>
          </a:stretch>
        </p:blipFill>
        <p:spPr>
          <a:xfrm>
            <a:off x="5214942" y="1857364"/>
            <a:ext cx="1776431" cy="2436248"/>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7" name="Рисунок 6" descr="папр.jpeg"/>
          <p:cNvPicPr>
            <a:picLocks noChangeAspect="1"/>
          </p:cNvPicPr>
          <p:nvPr/>
        </p:nvPicPr>
        <p:blipFill>
          <a:blip r:embed="rId3" cstate="print"/>
          <a:stretch>
            <a:fillRect/>
          </a:stretch>
        </p:blipFill>
        <p:spPr>
          <a:xfrm>
            <a:off x="4429124" y="4714884"/>
            <a:ext cx="3071834" cy="1494959"/>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9" name="Заголовок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de-DE" dirty="0" smtClean="0">
                <a:ln w="500">
                  <a:solidFill>
                    <a:schemeClr val="tx1">
                      <a:lumMod val="95000"/>
                      <a:lumOff val="5000"/>
                    </a:schemeClr>
                  </a:solidFill>
                </a:ln>
                <a:solidFill>
                  <a:schemeClr val="accent4">
                    <a:lumMod val="60000"/>
                    <a:lumOff val="40000"/>
                  </a:schemeClr>
                </a:solidFill>
                <a:effectLst>
                  <a:glow rad="228600">
                    <a:schemeClr val="accent6">
                      <a:satMod val="175000"/>
                      <a:alpha val="40000"/>
                    </a:schemeClr>
                  </a:glow>
                </a:effectLst>
              </a:rPr>
              <a:t>Das Ozonloch</a:t>
            </a:r>
            <a:endParaRPr lang="ru-RU" dirty="0">
              <a:ln w="500">
                <a:solidFill>
                  <a:schemeClr val="tx1">
                    <a:lumMod val="95000"/>
                    <a:lumOff val="5000"/>
                  </a:schemeClr>
                </a:solidFill>
              </a:ln>
              <a:solidFill>
                <a:schemeClr val="accent4">
                  <a:lumMod val="60000"/>
                  <a:lumOff val="40000"/>
                </a:schemeClr>
              </a:solidFill>
              <a:effectLst>
                <a:glow rad="228600">
                  <a:schemeClr val="accent6">
                    <a:satMod val="175000"/>
                    <a:alpha val="40000"/>
                  </a:schemeClr>
                </a:glow>
              </a:effectLst>
            </a:endParaRPr>
          </a:p>
        </p:txBody>
      </p:sp>
    </p:spTree>
  </p:cSld>
  <p:clrMapOvr>
    <a:masterClrMapping/>
  </p:clrMapOvr>
  <p:transition spd="med">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in)">
                                      <p:cBhvr>
                                        <p:cTn id="7" dur="2000"/>
                                        <p:tgtEl>
                                          <p:spTgt spid="6"/>
                                        </p:tgtEl>
                                      </p:cBhvr>
                                    </p:animEffect>
                                  </p:childTnLst>
                                </p:cTn>
                              </p:par>
                            </p:childTnLst>
                          </p:cTn>
                        </p:par>
                        <p:par>
                          <p:cTn id="8" fill="hold">
                            <p:stCondLst>
                              <p:cond delay="2000"/>
                            </p:stCondLst>
                            <p:childTnLst>
                              <p:par>
                                <p:cTn id="9" presetID="8" presetClass="entr" presetSubtype="16"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diamond(in)">
                                      <p:cBhvr>
                                        <p:cTn id="11"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r>
              <a:rPr lang="de-DE" dirty="0" smtClean="0"/>
              <a:t>Aber die Ozonschicht, die uns schützt, wird durch Gase zerstört und bekommt ein Loch.</a:t>
            </a:r>
            <a:endParaRPr lang="ru-RU" dirty="0"/>
          </a:p>
        </p:txBody>
      </p:sp>
      <p:pic>
        <p:nvPicPr>
          <p:cNvPr id="6" name="Содержимое 5" descr="2_350x280.jpg"/>
          <p:cNvPicPr>
            <a:picLocks noGrp="1" noChangeAspect="1"/>
          </p:cNvPicPr>
          <p:nvPr>
            <p:ph sz="half" idx="2"/>
          </p:nvPr>
        </p:nvPicPr>
        <p:blipFill>
          <a:blip r:embed="rId2" cstate="print"/>
          <a:stretch>
            <a:fillRect/>
          </a:stretch>
        </p:blipFill>
        <p:spPr>
          <a:xfrm>
            <a:off x="4643438" y="1857364"/>
            <a:ext cx="2745386" cy="2196309"/>
          </a:xfrm>
          <a:prstGeom prst="rect">
            <a:avLst/>
          </a:prstGeom>
          <a:ln w="88900" cap="sq" cmpd="thickThin">
            <a:solidFill>
              <a:srgbClr val="000000"/>
            </a:solidFill>
            <a:prstDash val="solid"/>
            <a:miter lim="800000"/>
          </a:ln>
          <a:effectLst>
            <a:innerShdw blurRad="76200">
              <a:srgbClr val="000000"/>
            </a:innerShdw>
          </a:effectLst>
        </p:spPr>
      </p:pic>
      <p:pic>
        <p:nvPicPr>
          <p:cNvPr id="8" name="Рисунок 7" descr="hgjjh.jpeg"/>
          <p:cNvPicPr>
            <a:picLocks noChangeAspect="1"/>
          </p:cNvPicPr>
          <p:nvPr/>
        </p:nvPicPr>
        <p:blipFill>
          <a:blip r:embed="rId3" cstate="print"/>
          <a:stretch>
            <a:fillRect/>
          </a:stretch>
        </p:blipFill>
        <p:spPr>
          <a:xfrm rot="21378067">
            <a:off x="4143372" y="4643446"/>
            <a:ext cx="3410811" cy="1621924"/>
          </a:xfrm>
          <a:prstGeom prst="rect">
            <a:avLst/>
          </a:prstGeom>
          <a:ln w="88900" cap="sq" cmpd="thickThin">
            <a:solidFill>
              <a:srgbClr val="000000"/>
            </a:solidFill>
            <a:prstDash val="solid"/>
            <a:miter lim="800000"/>
          </a:ln>
          <a:effectLst>
            <a:innerShdw blurRad="76200">
              <a:srgbClr val="000000"/>
            </a:innerShdw>
          </a:effectLst>
        </p:spPr>
      </p:pic>
      <p:sp>
        <p:nvSpPr>
          <p:cNvPr id="9" name="Заголовок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de-DE" dirty="0" smtClean="0">
                <a:ln w="500">
                  <a:solidFill>
                    <a:schemeClr val="tx1">
                      <a:lumMod val="95000"/>
                      <a:lumOff val="5000"/>
                    </a:schemeClr>
                  </a:solidFill>
                </a:ln>
                <a:solidFill>
                  <a:schemeClr val="accent4">
                    <a:lumMod val="60000"/>
                    <a:lumOff val="40000"/>
                  </a:schemeClr>
                </a:solidFill>
                <a:effectLst>
                  <a:glow rad="228600">
                    <a:schemeClr val="accent6">
                      <a:satMod val="175000"/>
                      <a:alpha val="40000"/>
                    </a:schemeClr>
                  </a:glow>
                </a:effectLst>
              </a:rPr>
              <a:t>Das Ozonloch</a:t>
            </a:r>
            <a:endParaRPr lang="ru-RU" dirty="0">
              <a:ln w="500">
                <a:solidFill>
                  <a:schemeClr val="tx1">
                    <a:lumMod val="95000"/>
                    <a:lumOff val="5000"/>
                  </a:schemeClr>
                </a:solidFill>
              </a:ln>
              <a:solidFill>
                <a:schemeClr val="accent4">
                  <a:lumMod val="60000"/>
                  <a:lumOff val="40000"/>
                </a:schemeClr>
              </a:solidFill>
              <a:effectLst>
                <a:glow rad="228600">
                  <a:schemeClr val="accent6">
                    <a:satMod val="175000"/>
                    <a:alpha val="40000"/>
                  </a:schemeClr>
                </a:glow>
              </a:effectLst>
            </a:endParaRPr>
          </a:p>
        </p:txBody>
      </p:sp>
    </p:spTree>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0" fill="hold"/>
                                        <p:tgtEl>
                                          <p:spTgt spid="6"/>
                                        </p:tgtEl>
                                        <p:attrNameLst>
                                          <p:attrName>ppt_w</p:attrName>
                                        </p:attrNameLst>
                                      </p:cBhvr>
                                      <p:tavLst>
                                        <p:tav tm="0" fmla="#ppt_w*sin(2.5*pi*$)">
                                          <p:val>
                                            <p:fltVal val="0"/>
                                          </p:val>
                                        </p:tav>
                                        <p:tav tm="100000">
                                          <p:val>
                                            <p:fltVal val="1"/>
                                          </p:val>
                                        </p:tav>
                                      </p:tavLst>
                                    </p:anim>
                                    <p:anim calcmode="lin" valueType="num">
                                      <p:cBhvr>
                                        <p:cTn id="8" dur="5000" fill="hold"/>
                                        <p:tgtEl>
                                          <p:spTgt spid="6"/>
                                        </p:tgtEl>
                                        <p:attrNameLst>
                                          <p:attrName>ppt_h</p:attrName>
                                        </p:attrNameLst>
                                      </p:cBhvr>
                                      <p:tavLst>
                                        <p:tav tm="0">
                                          <p:val>
                                            <p:strVal val="#ppt_h"/>
                                          </p:val>
                                        </p:tav>
                                        <p:tav tm="100000">
                                          <p:val>
                                            <p:strVal val="#ppt_h"/>
                                          </p:val>
                                        </p:tav>
                                      </p:tavLst>
                                    </p:anim>
                                  </p:childTnLst>
                                </p:cTn>
                              </p:par>
                              <p:par>
                                <p:cTn id="9" presetID="19" presetClass="entr" presetSubtype="1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p:cTn id="11" dur="5000" fill="hold"/>
                                        <p:tgtEl>
                                          <p:spTgt spid="8"/>
                                        </p:tgtEl>
                                        <p:attrNameLst>
                                          <p:attrName>ppt_w</p:attrName>
                                        </p:attrNameLst>
                                      </p:cBhvr>
                                      <p:tavLst>
                                        <p:tav tm="0" fmla="#ppt_w*sin(2.5*pi*$)">
                                          <p:val>
                                            <p:fltVal val="0"/>
                                          </p:val>
                                        </p:tav>
                                        <p:tav tm="100000">
                                          <p:val>
                                            <p:fltVal val="1"/>
                                          </p:val>
                                        </p:tav>
                                      </p:tavLst>
                                    </p:anim>
                                    <p:anim calcmode="lin" valueType="num">
                                      <p:cBhvr>
                                        <p:cTn id="12" dur="5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600200"/>
            <a:ext cx="3686172" cy="4525963"/>
          </a:xfrm>
        </p:spPr>
        <p:txBody>
          <a:bodyPr/>
          <a:lstStyle/>
          <a:p>
            <a:r>
              <a:rPr lang="de-DE" dirty="0" smtClean="0"/>
              <a:t>Die Folgen sind erhöhtes Hautkrebsrisiko, Augenerkrankungen und längerfristig eine Veränderung des Klimas auf der Erde.</a:t>
            </a:r>
            <a:endParaRPr lang="ru-RU" dirty="0"/>
          </a:p>
        </p:txBody>
      </p:sp>
      <p:pic>
        <p:nvPicPr>
          <p:cNvPr id="7" name="Содержимое 6" descr="jhjg.jpeg"/>
          <p:cNvPicPr>
            <a:picLocks noGrp="1" noChangeAspect="1"/>
          </p:cNvPicPr>
          <p:nvPr>
            <p:ph sz="half" idx="2"/>
          </p:nvPr>
        </p:nvPicPr>
        <p:blipFill>
          <a:blip r:embed="rId2" cstate="print"/>
          <a:stretch>
            <a:fillRect/>
          </a:stretch>
        </p:blipFill>
        <p:spPr>
          <a:xfrm>
            <a:off x="4929190" y="2000240"/>
            <a:ext cx="2438901" cy="18200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8" name="Рисунок 7" descr="роо.jpeg"/>
          <p:cNvPicPr>
            <a:picLocks noChangeAspect="1"/>
          </p:cNvPicPr>
          <p:nvPr/>
        </p:nvPicPr>
        <p:blipFill>
          <a:blip r:embed="rId3" cstate="print"/>
          <a:stretch>
            <a:fillRect/>
          </a:stretch>
        </p:blipFill>
        <p:spPr>
          <a:xfrm rot="336294">
            <a:off x="4708552" y="4231548"/>
            <a:ext cx="2643206" cy="199226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3" name="Заголовок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de-DE" dirty="0" smtClean="0">
                <a:ln w="500">
                  <a:solidFill>
                    <a:schemeClr val="tx1">
                      <a:lumMod val="95000"/>
                      <a:lumOff val="5000"/>
                    </a:schemeClr>
                  </a:solidFill>
                </a:ln>
                <a:solidFill>
                  <a:schemeClr val="accent4">
                    <a:lumMod val="60000"/>
                    <a:lumOff val="40000"/>
                  </a:schemeClr>
                </a:solidFill>
                <a:effectLst>
                  <a:glow rad="228600">
                    <a:schemeClr val="accent6">
                      <a:satMod val="175000"/>
                      <a:alpha val="40000"/>
                    </a:schemeClr>
                  </a:glow>
                </a:effectLst>
              </a:rPr>
              <a:t>Das Ozonloch</a:t>
            </a:r>
            <a:endParaRPr lang="ru-RU" dirty="0">
              <a:ln w="500">
                <a:solidFill>
                  <a:schemeClr val="tx1">
                    <a:lumMod val="95000"/>
                    <a:lumOff val="5000"/>
                  </a:schemeClr>
                </a:solidFill>
              </a:ln>
              <a:solidFill>
                <a:schemeClr val="accent4">
                  <a:lumMod val="60000"/>
                  <a:lumOff val="40000"/>
                </a:schemeClr>
              </a:solidFill>
              <a:effectLst>
                <a:glow rad="228600">
                  <a:schemeClr val="accent6">
                    <a:satMod val="175000"/>
                    <a:alpha val="40000"/>
                  </a:schemeClr>
                </a:glow>
              </a:effectLst>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to="" calcmode="lin" valueType="num">
                                      <p:cBhvr>
                                        <p:cTn id="7" dur="1" fill="hold"/>
                                        <p:tgtEl>
                                          <p:spTgt spid="7"/>
                                        </p:tgtEl>
                                        <p:attrNameLst>
                                          <p:attrName/>
                                        </p:attrNameLst>
                                      </p:cBhvr>
                                    </p:anim>
                                  </p:childTnLst>
                                </p:cTn>
                              </p:par>
                            </p:childTnLst>
                          </p:cTn>
                        </p:par>
                        <p:par>
                          <p:cTn id="8" fill="hold">
                            <p:stCondLst>
                              <p:cond delay="0"/>
                            </p:stCondLst>
                            <p:childTnLst>
                              <p:par>
                                <p:cTn id="9" presetID="24" presetClass="entr" presetSubtype="0"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 to="" calcmode="lin" valueType="num">
                                      <p:cBhvr>
                                        <p:cTn id="11" dur="1" fill="hold"/>
                                        <p:tgtEl>
                                          <p:spTgt spid="8"/>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de-DE" cap="none" dirty="0" smtClean="0">
                <a:ln w="17780" cmpd="sng">
                  <a:solidFill>
                    <a:srgbClr val="FFFFFF"/>
                  </a:solidFill>
                  <a:prstDash val="solid"/>
                  <a:miter lim="800000"/>
                </a:ln>
                <a:solidFill>
                  <a:schemeClr val="bg1"/>
                </a:solidFill>
                <a:effectLst>
                  <a:glow rad="228600">
                    <a:schemeClr val="accent5">
                      <a:satMod val="175000"/>
                      <a:alpha val="40000"/>
                    </a:schemeClr>
                  </a:glow>
                  <a:outerShdw blurRad="50800" algn="tl" rotWithShape="0">
                    <a:srgbClr val="000000"/>
                  </a:outerShdw>
                  <a:reflection blurRad="6350" stA="60000" endA="900" endPos="60000" dist="29997" dir="5400000" sy="-100000" algn="bl" rotWithShape="0"/>
                </a:effectLst>
              </a:rPr>
              <a:t>Wie die Tiere aussterben</a:t>
            </a:r>
            <a:endParaRPr lang="ru-RU" cap="none" dirty="0">
              <a:ln w="17780" cmpd="sng">
                <a:solidFill>
                  <a:srgbClr val="FFFFFF"/>
                </a:solidFill>
                <a:prstDash val="solid"/>
                <a:miter lim="800000"/>
              </a:ln>
              <a:solidFill>
                <a:schemeClr val="bg1"/>
              </a:solidFill>
              <a:effectLst>
                <a:glow rad="228600">
                  <a:schemeClr val="accent5">
                    <a:satMod val="175000"/>
                    <a:alpha val="40000"/>
                  </a:schemeClr>
                </a:glow>
                <a:outerShdw blurRad="50800" algn="tl" rotWithShape="0">
                  <a:srgbClr val="000000"/>
                </a:outerShdw>
                <a:reflection blurRad="6350" stA="60000" endA="900" endPos="60000" dist="29997" dir="5400000" sy="-100000" algn="bl" rotWithShape="0"/>
              </a:effectLst>
            </a:endParaRPr>
          </a:p>
        </p:txBody>
      </p:sp>
      <p:sp>
        <p:nvSpPr>
          <p:cNvPr id="3" name="Содержимое 2"/>
          <p:cNvSpPr>
            <a:spLocks noGrp="1"/>
          </p:cNvSpPr>
          <p:nvPr>
            <p:ph sz="half" idx="1"/>
          </p:nvPr>
        </p:nvSpPr>
        <p:spPr/>
        <p:txBody>
          <a:bodyPr/>
          <a:lstStyle/>
          <a:p>
            <a:endParaRPr lang="de-DE" dirty="0" smtClean="0"/>
          </a:p>
          <a:p>
            <a:r>
              <a:rPr lang="de-DE" dirty="0" smtClean="0"/>
              <a:t>Tiere und Pflanzen kommen in Gefahr, weil man ihren Lebensraum zerstört und verschmutzt hat.</a:t>
            </a:r>
            <a:endParaRPr lang="ru-RU" dirty="0"/>
          </a:p>
        </p:txBody>
      </p:sp>
      <p:pic>
        <p:nvPicPr>
          <p:cNvPr id="10" name="Содержимое 9" descr="2DEER.JPG"/>
          <p:cNvPicPr>
            <a:picLocks noGrp="1" noChangeAspect="1"/>
          </p:cNvPicPr>
          <p:nvPr>
            <p:ph sz="half" idx="2"/>
          </p:nvPr>
        </p:nvPicPr>
        <p:blipFill>
          <a:blip r:embed="rId2" cstate="print"/>
          <a:srcRect l="4058" t="2705" r="4643" b="2614"/>
          <a:stretch>
            <a:fillRect/>
          </a:stretch>
        </p:blipFill>
        <p:spPr>
          <a:xfrm>
            <a:off x="4429124" y="1928802"/>
            <a:ext cx="2857520" cy="222251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11" name="Рисунок 10" descr="041078.JPG"/>
          <p:cNvPicPr>
            <a:picLocks noChangeAspect="1"/>
          </p:cNvPicPr>
          <p:nvPr/>
        </p:nvPicPr>
        <p:blipFill>
          <a:blip r:embed="rId3" cstate="print"/>
          <a:stretch>
            <a:fillRect/>
          </a:stretch>
        </p:blipFill>
        <p:spPr>
          <a:xfrm>
            <a:off x="4214810" y="4357694"/>
            <a:ext cx="3312947" cy="219074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2000"/>
                                        <p:tgtEl>
                                          <p:spTgt spid="10"/>
                                        </p:tgtEl>
                                      </p:cBhvr>
                                    </p:animEffect>
                                  </p:childTnLst>
                                </p:cTn>
                              </p:par>
                            </p:childTnLst>
                          </p:cTn>
                        </p:par>
                        <p:par>
                          <p:cTn id="8" fill="hold">
                            <p:stCondLst>
                              <p:cond delay="2000"/>
                            </p:stCondLst>
                            <p:childTnLst>
                              <p:par>
                                <p:cTn id="9" presetID="9" presetClass="entr" presetSubtype="0"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dissolv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endParaRPr lang="de-DE" dirty="0" smtClean="0"/>
          </a:p>
          <a:p>
            <a:r>
              <a:rPr lang="de-DE" dirty="0" smtClean="0"/>
              <a:t>Wenn sie keinen anderen Platz finden, wo sie Nahrung und Ruhe haben, sterben sie ganz aus.</a:t>
            </a:r>
            <a:endParaRPr lang="ru-RU" dirty="0"/>
          </a:p>
        </p:txBody>
      </p:sp>
      <p:pic>
        <p:nvPicPr>
          <p:cNvPr id="5" name="Содержимое 4" descr="про.jpeg"/>
          <p:cNvPicPr>
            <a:picLocks noGrp="1" noChangeAspect="1"/>
          </p:cNvPicPr>
          <p:nvPr>
            <p:ph sz="half" idx="2"/>
          </p:nvPr>
        </p:nvPicPr>
        <p:blipFill>
          <a:blip r:embed="rId2" cstate="print"/>
          <a:stretch>
            <a:fillRect/>
          </a:stretch>
        </p:blipFill>
        <p:spPr>
          <a:xfrm>
            <a:off x="4643438" y="1928802"/>
            <a:ext cx="2665183" cy="1990003"/>
          </a:xfrm>
          <a:prstGeom prst="rect">
            <a:avLst/>
          </a:prstGeom>
          <a:ln w="127000" cap="sq">
            <a:solidFill>
              <a:srgbClr val="000000"/>
            </a:solidFill>
            <a:miter lim="800000"/>
          </a:ln>
          <a:effectLst>
            <a:outerShdw blurRad="57150" dist="50800" dir="2700000" algn="tl" rotWithShape="0">
              <a:srgbClr val="000000">
                <a:alpha val="40000"/>
              </a:srgbClr>
            </a:outerShdw>
          </a:effectLst>
        </p:spPr>
      </p:pic>
      <p:pic>
        <p:nvPicPr>
          <p:cNvPr id="6" name="Рисунок 5" descr="ро.jpeg"/>
          <p:cNvPicPr>
            <a:picLocks noChangeAspect="1"/>
          </p:cNvPicPr>
          <p:nvPr/>
        </p:nvPicPr>
        <p:blipFill>
          <a:blip r:embed="rId3" cstate="print"/>
          <a:stretch>
            <a:fillRect/>
          </a:stretch>
        </p:blipFill>
        <p:spPr>
          <a:xfrm>
            <a:off x="4643438" y="4309395"/>
            <a:ext cx="2714644" cy="2035983"/>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
        <p:nvSpPr>
          <p:cNvPr id="7" name="Заголовок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de-DE" cap="none" dirty="0" smtClean="0">
                <a:ln w="17780" cmpd="sng">
                  <a:solidFill>
                    <a:srgbClr val="FFFFFF"/>
                  </a:solidFill>
                  <a:prstDash val="solid"/>
                  <a:miter lim="800000"/>
                </a:ln>
                <a:solidFill>
                  <a:schemeClr val="bg1"/>
                </a:solidFill>
                <a:effectLst>
                  <a:glow rad="228600">
                    <a:schemeClr val="accent5">
                      <a:satMod val="175000"/>
                      <a:alpha val="40000"/>
                    </a:schemeClr>
                  </a:glow>
                  <a:outerShdw blurRad="50800" algn="tl" rotWithShape="0">
                    <a:srgbClr val="000000"/>
                  </a:outerShdw>
                  <a:reflection blurRad="6350" stA="60000" endA="900" endPos="60000" dist="29997" dir="5400000" sy="-100000" algn="bl" rotWithShape="0"/>
                </a:effectLst>
              </a:rPr>
              <a:t>Wie die Tiere aussterben</a:t>
            </a:r>
            <a:endParaRPr lang="ru-RU" cap="none" dirty="0">
              <a:ln w="17780" cmpd="sng">
                <a:solidFill>
                  <a:srgbClr val="FFFFFF"/>
                </a:solidFill>
                <a:prstDash val="solid"/>
                <a:miter lim="800000"/>
              </a:ln>
              <a:solidFill>
                <a:schemeClr val="bg1"/>
              </a:solidFill>
              <a:effectLst>
                <a:glow rad="228600">
                  <a:schemeClr val="accent5">
                    <a:satMod val="175000"/>
                    <a:alpha val="40000"/>
                  </a:schemeClr>
                </a:glow>
                <a:outerShdw blurRad="50800" algn="tl" rotWithShape="0">
                  <a:srgbClr val="000000"/>
                </a:outerShdw>
                <a:reflection blurRad="6350" stA="60000" endA="900" endPos="60000" dist="29997" dir="5400000" sy="-100000" algn="bl" rotWithShape="0"/>
              </a:effectLst>
            </a:endParaRPr>
          </a:p>
        </p:txBody>
      </p:sp>
    </p:spTree>
  </p:cSld>
  <p:clrMapOvr>
    <a:masterClrMapping/>
  </p:clrMapOvr>
  <p:transition spd="med">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3000"/>
                                        <p:tgtEl>
                                          <p:spTgt spid="5"/>
                                        </p:tgtEl>
                                      </p:cBhvr>
                                    </p:animEffect>
                                  </p:childTnLst>
                                </p:cTn>
                              </p:par>
                            </p:childTnLst>
                          </p:cTn>
                        </p:par>
                        <p:par>
                          <p:cTn id="8" fill="hold">
                            <p:stCondLst>
                              <p:cond delay="3000"/>
                            </p:stCondLst>
                            <p:childTnLst>
                              <p:par>
                                <p:cTn id="9" presetID="9"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dissolve">
                                      <p:cBhvr>
                                        <p:cTn id="11"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7239000" cy="6098570"/>
          </a:xfrm>
        </p:spPr>
        <p:txBody>
          <a:bodyPr/>
          <a:lstStyle/>
          <a:p>
            <a:pPr lvl="0">
              <a:buNone/>
            </a:pPr>
            <a:r>
              <a:rPr lang="de-DE" dirty="0" smtClean="0"/>
              <a:t>Luftverschmutzung, Wasserverschmutzung, Ozonloch. Welche Assoziationen lösen diese Wörter aus?</a:t>
            </a:r>
            <a:endParaRPr lang="ru-RU" dirty="0" smtClean="0"/>
          </a:p>
          <a:p>
            <a:pPr lvl="0">
              <a:buNone/>
            </a:pPr>
            <a:endParaRPr lang="ru-RU" dirty="0" smtClean="0"/>
          </a:p>
          <a:p>
            <a:pPr lvl="0">
              <a:buNone/>
            </a:pPr>
            <a:r>
              <a:rPr lang="de-DE" dirty="0" smtClean="0"/>
              <a:t>Luftverschmutzung</a:t>
            </a:r>
            <a:endParaRPr lang="ru-RU" dirty="0" smtClean="0"/>
          </a:p>
          <a:p>
            <a:pPr>
              <a:buNone/>
            </a:pPr>
            <a:endParaRPr lang="ru-RU" dirty="0" smtClean="0"/>
          </a:p>
          <a:p>
            <a:pPr>
              <a:buNone/>
            </a:pPr>
            <a:r>
              <a:rPr lang="de-DE" dirty="0" smtClean="0"/>
              <a:t>Wasserverschmutzung</a:t>
            </a:r>
            <a:endParaRPr lang="ru-RU" dirty="0" smtClean="0"/>
          </a:p>
          <a:p>
            <a:pPr>
              <a:buNone/>
            </a:pPr>
            <a:endParaRPr lang="ru-RU" dirty="0" smtClean="0"/>
          </a:p>
          <a:p>
            <a:pPr>
              <a:buNone/>
            </a:pPr>
            <a:r>
              <a:rPr lang="de-DE" dirty="0" smtClean="0"/>
              <a:t>Ozonloch</a:t>
            </a:r>
            <a:endParaRPr lang="ru-RU" dirty="0"/>
          </a:p>
        </p:txBody>
      </p:sp>
      <p:cxnSp>
        <p:nvCxnSpPr>
          <p:cNvPr id="9" name="Прямая со стрелкой 8"/>
          <p:cNvCxnSpPr/>
          <p:nvPr/>
        </p:nvCxnSpPr>
        <p:spPr>
          <a:xfrm>
            <a:off x="3857620" y="2357430"/>
            <a:ext cx="121444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a:off x="4000496" y="3286124"/>
            <a:ext cx="128588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a:off x="2500298" y="4214818"/>
            <a:ext cx="164307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6645437"/>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par>
                                <p:cTn id="8" presetID="20" presetClass="entr" presetSubtype="0" fill="hold"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edge">
                                      <p:cBhvr>
                                        <p:cTn id="10" dur="3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iterate type="lt">
                                    <p:tmPct val="0"/>
                                  </p:iterate>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par>
                          <p:cTn id="16" fill="hold">
                            <p:stCondLst>
                              <p:cond delay="500"/>
                            </p:stCondLst>
                            <p:childTnLst>
                              <p:par>
                                <p:cTn id="17" presetID="41" presetClass="entr" presetSubtype="0" fill="hold" nodeType="afterEffect">
                                  <p:stCondLst>
                                    <p:cond delay="0"/>
                                  </p:stCondLst>
                                  <p:iterate type="lt">
                                    <p:tmPct val="10000"/>
                                  </p:iterate>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21" dur="10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2" dur="10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3" dur="1000" tmFilter="0,0; .5, 1; 1, 1"/>
                                        <p:tgtEl>
                                          <p:spTgt spid="3">
                                            <p:txEl>
                                              <p:pRg st="2" end="2"/>
                                            </p:txEl>
                                          </p:spTgt>
                                        </p:tgtEl>
                                      </p:cBhvr>
                                    </p:animEffect>
                                  </p:childTnLst>
                                </p:cTn>
                              </p:par>
                            </p:childTnLst>
                          </p:cTn>
                        </p:par>
                        <p:par>
                          <p:cTn id="24" fill="hold">
                            <p:stCondLst>
                              <p:cond delay="3100"/>
                            </p:stCondLst>
                            <p:childTnLst>
                              <p:par>
                                <p:cTn id="25" presetID="22" presetClass="entr" presetSubtype="8" fill="hold" nodeType="after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left)">
                                      <p:cBhvr>
                                        <p:cTn id="27" dur="1000"/>
                                        <p:tgtEl>
                                          <p:spTgt spid="9"/>
                                        </p:tgtEl>
                                      </p:cBhvr>
                                    </p:animEffect>
                                  </p:childTnLst>
                                </p:cTn>
                              </p:par>
                            </p:childTnLst>
                          </p:cTn>
                        </p:par>
                        <p:par>
                          <p:cTn id="28" fill="hold">
                            <p:stCondLst>
                              <p:cond delay="4100"/>
                            </p:stCondLst>
                            <p:childTnLst>
                              <p:par>
                                <p:cTn id="29" presetID="41" presetClass="entr" presetSubtype="0" fill="hold" nodeType="afterEffect">
                                  <p:stCondLst>
                                    <p:cond delay="0"/>
                                  </p:stCondLst>
                                  <p:iterate type="lt">
                                    <p:tmPct val="10000"/>
                                  </p:iterate>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2" dur="10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33" dur="10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4" dur="10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5" dur="1000" tmFilter="0,0; .5, 1; 1, 1"/>
                                        <p:tgtEl>
                                          <p:spTgt spid="3">
                                            <p:txEl>
                                              <p:pRg st="4" end="4"/>
                                            </p:txEl>
                                          </p:spTgt>
                                        </p:tgtEl>
                                      </p:cBhvr>
                                    </p:animEffect>
                                  </p:childTnLst>
                                </p:cTn>
                              </p:par>
                            </p:childTnLst>
                          </p:cTn>
                        </p:par>
                        <p:par>
                          <p:cTn id="36" fill="hold">
                            <p:stCondLst>
                              <p:cond delay="6900"/>
                            </p:stCondLst>
                            <p:childTnLst>
                              <p:par>
                                <p:cTn id="37" presetID="22" presetClass="entr" presetSubtype="8" fill="hold" nodeType="after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wipe(left)">
                                      <p:cBhvr>
                                        <p:cTn id="39" dur="1000"/>
                                        <p:tgtEl>
                                          <p:spTgt spid="13"/>
                                        </p:tgtEl>
                                      </p:cBhvr>
                                    </p:animEffect>
                                  </p:childTnLst>
                                </p:cTn>
                              </p:par>
                            </p:childTnLst>
                          </p:cTn>
                        </p:par>
                        <p:par>
                          <p:cTn id="40" fill="hold">
                            <p:stCondLst>
                              <p:cond delay="7900"/>
                            </p:stCondLst>
                            <p:childTnLst>
                              <p:par>
                                <p:cTn id="41" presetID="41" presetClass="entr" presetSubtype="0" fill="hold" nodeType="afterEffect">
                                  <p:stCondLst>
                                    <p:cond delay="0"/>
                                  </p:stCondLst>
                                  <p:iterate type="lt">
                                    <p:tmPct val="10000"/>
                                  </p:iterate>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45" dur="10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10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1000" tmFilter="0,0; .5, 1; 1, 1"/>
                                        <p:tgtEl>
                                          <p:spTgt spid="3">
                                            <p:txEl>
                                              <p:pRg st="6" end="6"/>
                                            </p:txEl>
                                          </p:spTgt>
                                        </p:tgtEl>
                                      </p:cBhvr>
                                    </p:animEffect>
                                  </p:childTnLst>
                                </p:cTn>
                              </p:par>
                            </p:childTnLst>
                          </p:cTn>
                        </p:par>
                        <p:par>
                          <p:cTn id="48" fill="hold">
                            <p:stCondLst>
                              <p:cond delay="9600"/>
                            </p:stCondLst>
                            <p:childTnLst>
                              <p:par>
                                <p:cTn id="49" presetID="22" presetClass="entr" presetSubtype="8" fill="hold" nodeType="after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wipe(left)">
                                      <p:cBhvr>
                                        <p:cTn id="51"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7239000" cy="5955694"/>
          </a:xfrm>
        </p:spPr>
        <p:txBody>
          <a:bodyPr>
            <a:normAutofit lnSpcReduction="10000"/>
          </a:bodyPr>
          <a:lstStyle/>
          <a:p>
            <a:pPr lvl="0" algn="ctr">
              <a:buNone/>
            </a:pPr>
            <a:r>
              <a:rPr lang="de-DE" dirty="0" smtClean="0"/>
              <a:t>Was passt zusammen?</a:t>
            </a:r>
            <a:endParaRPr lang="ru-RU" dirty="0" smtClean="0"/>
          </a:p>
          <a:p>
            <a:pPr>
              <a:buNone/>
            </a:pPr>
            <a:r>
              <a:rPr lang="de-DE" dirty="0" smtClean="0"/>
              <a:t>1.Sauer Regen ist gefährlich</a:t>
            </a:r>
            <a:r>
              <a:rPr lang="ru-RU" dirty="0" smtClean="0"/>
              <a:t>…</a:t>
            </a:r>
          </a:p>
          <a:p>
            <a:pPr>
              <a:buNone/>
            </a:pPr>
            <a:r>
              <a:rPr lang="de-DE" dirty="0" smtClean="0"/>
              <a:t>2.Die Fabriken und Autos bringen</a:t>
            </a:r>
            <a:r>
              <a:rPr lang="ru-RU" dirty="0" smtClean="0"/>
              <a:t>…</a:t>
            </a:r>
            <a:r>
              <a:rPr lang="de-DE" dirty="0" smtClean="0"/>
              <a:t> </a:t>
            </a:r>
            <a:endParaRPr lang="ru-RU" dirty="0" smtClean="0"/>
          </a:p>
          <a:p>
            <a:pPr>
              <a:buNone/>
            </a:pPr>
            <a:r>
              <a:rPr lang="de-DE" dirty="0" smtClean="0"/>
              <a:t>3.Seen und Flüsse sind</a:t>
            </a:r>
            <a:r>
              <a:rPr lang="ru-RU" dirty="0" smtClean="0"/>
              <a:t>…</a:t>
            </a:r>
            <a:r>
              <a:rPr lang="de-DE" dirty="0" smtClean="0"/>
              <a:t> </a:t>
            </a:r>
            <a:endParaRPr lang="ru-RU" dirty="0" smtClean="0"/>
          </a:p>
          <a:p>
            <a:pPr>
              <a:buNone/>
            </a:pPr>
            <a:r>
              <a:rPr lang="de-DE" dirty="0" smtClean="0"/>
              <a:t>4.Die Ozonschicht, die uns schützt, wird</a:t>
            </a:r>
            <a:r>
              <a:rPr lang="ru-RU" dirty="0" smtClean="0"/>
              <a:t>…</a:t>
            </a:r>
            <a:r>
              <a:rPr lang="de-DE" dirty="0" smtClean="0"/>
              <a:t> </a:t>
            </a:r>
            <a:endParaRPr lang="ru-RU" dirty="0" smtClean="0"/>
          </a:p>
          <a:p>
            <a:pPr>
              <a:buNone/>
            </a:pPr>
            <a:r>
              <a:rPr lang="de-DE" dirty="0" smtClean="0"/>
              <a:t>5.Tiere und Pflanzen kommen in Gefahr,</a:t>
            </a:r>
            <a:r>
              <a:rPr lang="ru-RU" dirty="0" smtClean="0"/>
              <a:t>…</a:t>
            </a:r>
            <a:r>
              <a:rPr lang="de-DE" dirty="0" smtClean="0"/>
              <a:t> </a:t>
            </a:r>
            <a:endParaRPr lang="ru-RU" dirty="0" smtClean="0"/>
          </a:p>
          <a:p>
            <a:pPr>
              <a:buNone/>
            </a:pPr>
            <a:r>
              <a:rPr lang="de-DE" dirty="0" smtClean="0"/>
              <a:t> a. für  Pflanzen, Flüsse und Seen, auch für die Tiere.</a:t>
            </a:r>
            <a:endParaRPr lang="ru-RU" dirty="0" smtClean="0"/>
          </a:p>
          <a:p>
            <a:pPr>
              <a:buNone/>
            </a:pPr>
            <a:r>
              <a:rPr lang="de-DE" dirty="0" smtClean="0"/>
              <a:t>b. schädliche Gase in die Luft.</a:t>
            </a:r>
            <a:endParaRPr lang="ru-RU" dirty="0" smtClean="0"/>
          </a:p>
          <a:p>
            <a:pPr>
              <a:buNone/>
            </a:pPr>
            <a:r>
              <a:rPr lang="de-DE" dirty="0" smtClean="0"/>
              <a:t>c. mit Müll verschmutzt und mit giftigen Stoffen.</a:t>
            </a:r>
            <a:endParaRPr lang="ru-RU" dirty="0" smtClean="0"/>
          </a:p>
          <a:p>
            <a:pPr>
              <a:buNone/>
            </a:pPr>
            <a:r>
              <a:rPr lang="de-DE" dirty="0" smtClean="0"/>
              <a:t>d. durch Gase zerstört und bekommt ein Loch.</a:t>
            </a:r>
            <a:endParaRPr lang="ru-RU" dirty="0" smtClean="0"/>
          </a:p>
          <a:p>
            <a:pPr>
              <a:buNone/>
            </a:pPr>
            <a:r>
              <a:rPr lang="de-DE" dirty="0" smtClean="0"/>
              <a:t>e. weil man ihren Lebensraum zerstört und verschmutzt hat.</a:t>
            </a:r>
            <a:endParaRPr lang="ru-RU" dirty="0" smtClean="0"/>
          </a:p>
          <a:p>
            <a:pPr>
              <a:buNone/>
            </a:pPr>
            <a:endParaRPr lang="ru-RU"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1000"/>
                                        <p:tgtEl>
                                          <p:spTgt spid="3">
                                            <p:txEl>
                                              <p:pRg st="0" end="0"/>
                                            </p:txEl>
                                          </p:spTgt>
                                        </p:tgtEl>
                                      </p:cBhvr>
                                    </p:animEffect>
                                  </p:childTnLst>
                                </p:cTn>
                              </p:par>
                            </p:childTnLst>
                          </p:cTn>
                        </p:par>
                        <p:par>
                          <p:cTn id="8" fill="hold">
                            <p:stCondLst>
                              <p:cond delay="1000"/>
                            </p:stCondLst>
                            <p:childTnLst>
                              <p:par>
                                <p:cTn id="9" presetID="42"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3000"/>
                                        <p:tgtEl>
                                          <p:spTgt spid="3">
                                            <p:txEl>
                                              <p:pRg st="1" end="1"/>
                                            </p:txEl>
                                          </p:spTgt>
                                        </p:tgtEl>
                                      </p:cBhvr>
                                    </p:animEffect>
                                    <p:anim calcmode="lin" valueType="num">
                                      <p:cBhvr>
                                        <p:cTn id="12" dur="3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3" dur="3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4" fill="hold">
                            <p:stCondLst>
                              <p:cond delay="4000"/>
                            </p:stCondLst>
                            <p:childTnLst>
                              <p:par>
                                <p:cTn id="15" presetID="42" presetClass="entr" presetSubtype="0" fill="hold"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3000"/>
                                        <p:tgtEl>
                                          <p:spTgt spid="3">
                                            <p:txEl>
                                              <p:pRg st="2" end="2"/>
                                            </p:txEl>
                                          </p:spTgt>
                                        </p:tgtEl>
                                      </p:cBhvr>
                                    </p:animEffect>
                                    <p:anim calcmode="lin" valueType="num">
                                      <p:cBhvr>
                                        <p:cTn id="18" dur="3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3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0" fill="hold">
                            <p:stCondLst>
                              <p:cond delay="7000"/>
                            </p:stCondLst>
                            <p:childTnLst>
                              <p:par>
                                <p:cTn id="21" presetID="42"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3000"/>
                                        <p:tgtEl>
                                          <p:spTgt spid="3">
                                            <p:txEl>
                                              <p:pRg st="3" end="3"/>
                                            </p:txEl>
                                          </p:spTgt>
                                        </p:tgtEl>
                                      </p:cBhvr>
                                    </p:animEffect>
                                    <p:anim calcmode="lin" valueType="num">
                                      <p:cBhvr>
                                        <p:cTn id="24" dur="3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3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6" fill="hold">
                            <p:stCondLst>
                              <p:cond delay="10000"/>
                            </p:stCondLst>
                            <p:childTnLst>
                              <p:par>
                                <p:cTn id="27" presetID="42" presetClass="entr" presetSubtype="0" fill="hold" nodeType="after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3000"/>
                                        <p:tgtEl>
                                          <p:spTgt spid="3">
                                            <p:txEl>
                                              <p:pRg st="4" end="4"/>
                                            </p:txEl>
                                          </p:spTgt>
                                        </p:tgtEl>
                                      </p:cBhvr>
                                    </p:animEffect>
                                    <p:anim calcmode="lin" valueType="num">
                                      <p:cBhvr>
                                        <p:cTn id="30" dur="3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3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2" fill="hold">
                            <p:stCondLst>
                              <p:cond delay="13000"/>
                            </p:stCondLst>
                            <p:childTnLst>
                              <p:par>
                                <p:cTn id="33" presetID="42" presetClass="entr" presetSubtype="0" fill="hold"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3000"/>
                                        <p:tgtEl>
                                          <p:spTgt spid="3">
                                            <p:txEl>
                                              <p:pRg st="5" end="5"/>
                                            </p:txEl>
                                          </p:spTgt>
                                        </p:tgtEl>
                                      </p:cBhvr>
                                    </p:animEffect>
                                    <p:anim calcmode="lin" valueType="num">
                                      <p:cBhvr>
                                        <p:cTn id="36" dur="3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3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8" fill="hold">
                            <p:stCondLst>
                              <p:cond delay="16000"/>
                            </p:stCondLst>
                            <p:childTnLst>
                              <p:par>
                                <p:cTn id="39" presetID="22" presetClass="entr" presetSubtype="4" fill="hold" nodeType="after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wipe(down)">
                                      <p:cBhvr>
                                        <p:cTn id="41" dur="3000"/>
                                        <p:tgtEl>
                                          <p:spTgt spid="3">
                                            <p:txEl>
                                              <p:pRg st="6" end="6"/>
                                            </p:txEl>
                                          </p:spTgt>
                                        </p:tgtEl>
                                      </p:cBhvr>
                                    </p:animEffect>
                                  </p:childTnLst>
                                </p:cTn>
                              </p:par>
                            </p:childTnLst>
                          </p:cTn>
                        </p:par>
                        <p:par>
                          <p:cTn id="42" fill="hold">
                            <p:stCondLst>
                              <p:cond delay="19000"/>
                            </p:stCondLst>
                            <p:childTnLst>
                              <p:par>
                                <p:cTn id="43" presetID="22" presetClass="entr" presetSubtype="4" fill="hold" nodeType="after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Effect transition="in" filter="wipe(down)">
                                      <p:cBhvr>
                                        <p:cTn id="45" dur="3000"/>
                                        <p:tgtEl>
                                          <p:spTgt spid="3">
                                            <p:txEl>
                                              <p:pRg st="7" end="7"/>
                                            </p:txEl>
                                          </p:spTgt>
                                        </p:tgtEl>
                                      </p:cBhvr>
                                    </p:animEffect>
                                  </p:childTnLst>
                                </p:cTn>
                              </p:par>
                            </p:childTnLst>
                          </p:cTn>
                        </p:par>
                        <p:par>
                          <p:cTn id="46" fill="hold">
                            <p:stCondLst>
                              <p:cond delay="22000"/>
                            </p:stCondLst>
                            <p:childTnLst>
                              <p:par>
                                <p:cTn id="47" presetID="22" presetClass="entr" presetSubtype="4" fill="hold" nodeType="after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wipe(down)">
                                      <p:cBhvr>
                                        <p:cTn id="49" dur="3000"/>
                                        <p:tgtEl>
                                          <p:spTgt spid="3">
                                            <p:txEl>
                                              <p:pRg st="8" end="8"/>
                                            </p:txEl>
                                          </p:spTgt>
                                        </p:tgtEl>
                                      </p:cBhvr>
                                    </p:animEffect>
                                  </p:childTnLst>
                                </p:cTn>
                              </p:par>
                            </p:childTnLst>
                          </p:cTn>
                        </p:par>
                        <p:par>
                          <p:cTn id="50" fill="hold">
                            <p:stCondLst>
                              <p:cond delay="25000"/>
                            </p:stCondLst>
                            <p:childTnLst>
                              <p:par>
                                <p:cTn id="51" presetID="22" presetClass="entr" presetSubtype="4" fill="hold" nodeType="afterEffect">
                                  <p:stCondLst>
                                    <p:cond delay="0"/>
                                  </p:stCondLst>
                                  <p:childTnLst>
                                    <p:set>
                                      <p:cBhvr>
                                        <p:cTn id="52" dur="1" fill="hold">
                                          <p:stCondLst>
                                            <p:cond delay="0"/>
                                          </p:stCondLst>
                                        </p:cTn>
                                        <p:tgtEl>
                                          <p:spTgt spid="3">
                                            <p:txEl>
                                              <p:pRg st="9" end="9"/>
                                            </p:txEl>
                                          </p:spTgt>
                                        </p:tgtEl>
                                        <p:attrNameLst>
                                          <p:attrName>style.visibility</p:attrName>
                                        </p:attrNameLst>
                                      </p:cBhvr>
                                      <p:to>
                                        <p:strVal val="visible"/>
                                      </p:to>
                                    </p:set>
                                    <p:animEffect transition="in" filter="wipe(down)">
                                      <p:cBhvr>
                                        <p:cTn id="53" dur="3000"/>
                                        <p:tgtEl>
                                          <p:spTgt spid="3">
                                            <p:txEl>
                                              <p:pRg st="9" end="9"/>
                                            </p:txEl>
                                          </p:spTgt>
                                        </p:tgtEl>
                                      </p:cBhvr>
                                    </p:animEffect>
                                  </p:childTnLst>
                                </p:cTn>
                              </p:par>
                            </p:childTnLst>
                          </p:cTn>
                        </p:par>
                        <p:par>
                          <p:cTn id="54" fill="hold">
                            <p:stCondLst>
                              <p:cond delay="28000"/>
                            </p:stCondLst>
                            <p:childTnLst>
                              <p:par>
                                <p:cTn id="55" presetID="22" presetClass="entr" presetSubtype="4" fill="hold" nodeType="after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down)">
                                      <p:cBhvr>
                                        <p:cTn id="57" dur="3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normAutofit lnSpcReduction="10000"/>
          </a:bodyPr>
          <a:lstStyle/>
          <a:p>
            <a:r>
              <a:rPr lang="de-DE" dirty="0" smtClean="0"/>
              <a:t>Wen Kraftwerke Kohle verbrennen, um Strom zu erzeugen, wenn Autos Benzin</a:t>
            </a:r>
            <a:r>
              <a:rPr lang="ru-RU" dirty="0" smtClean="0"/>
              <a:t> </a:t>
            </a:r>
            <a:r>
              <a:rPr lang="de-DE" dirty="0" smtClean="0"/>
              <a:t>verbrennen, dann werden dabei Gase in die Luft geblasen. Manche Gase machen den Regen Sauer.</a:t>
            </a:r>
            <a:endParaRPr lang="ru-RU" dirty="0"/>
          </a:p>
        </p:txBody>
      </p:sp>
      <p:pic>
        <p:nvPicPr>
          <p:cNvPr id="5" name="Содержимое 4" descr="7iuiz.jpeg"/>
          <p:cNvPicPr>
            <a:picLocks noGrp="1" noChangeAspect="1"/>
          </p:cNvPicPr>
          <p:nvPr>
            <p:ph sz="half" idx="2"/>
          </p:nvPr>
        </p:nvPicPr>
        <p:blipFill>
          <a:blip r:embed="rId2" cstate="print"/>
          <a:stretch>
            <a:fillRect/>
          </a:stretch>
        </p:blipFill>
        <p:spPr>
          <a:xfrm rot="346250">
            <a:off x="4210558" y="1663567"/>
            <a:ext cx="1973025" cy="2856776"/>
          </a:xfrm>
          <a:prstGeom prst="rect">
            <a:avLst/>
          </a:prstGeom>
          <a:ln w="88900" cap="sq" cmpd="thickThin">
            <a:solidFill>
              <a:srgbClr val="000000"/>
            </a:solidFill>
            <a:prstDash val="solid"/>
            <a:miter lim="800000"/>
          </a:ln>
          <a:effectLst>
            <a:innerShdw blurRad="76200">
              <a:srgbClr val="000000"/>
            </a:innerShdw>
          </a:effectLst>
        </p:spPr>
      </p:pic>
      <p:pic>
        <p:nvPicPr>
          <p:cNvPr id="6" name="Рисунок 5" descr="1120082782606.gif"/>
          <p:cNvPicPr>
            <a:picLocks noChangeAspect="1"/>
          </p:cNvPicPr>
          <p:nvPr/>
        </p:nvPicPr>
        <p:blipFill>
          <a:blip r:embed="rId3" cstate="print"/>
          <a:stretch>
            <a:fillRect/>
          </a:stretch>
        </p:blipFill>
        <p:spPr>
          <a:xfrm rot="21408309">
            <a:off x="5856352" y="3982812"/>
            <a:ext cx="2000264" cy="2564441"/>
          </a:xfrm>
          <a:prstGeom prst="rect">
            <a:avLst/>
          </a:prstGeom>
          <a:ln w="88900" cap="sq" cmpd="thickThin">
            <a:solidFill>
              <a:srgbClr val="000000"/>
            </a:solidFill>
            <a:prstDash val="solid"/>
            <a:miter lim="800000"/>
          </a:ln>
          <a:effectLst>
            <a:innerShdw blurRad="76200">
              <a:srgbClr val="000000"/>
            </a:innerShdw>
          </a:effectLst>
        </p:spPr>
      </p:pic>
      <p:sp>
        <p:nvSpPr>
          <p:cNvPr id="8" name="Заголовок 1"/>
          <p:cNvSpPr>
            <a:spLocks noGrp="1"/>
          </p:cNvSpPr>
          <p:nvPr>
            <p:ph type="title"/>
          </p:nvPr>
        </p:nvSpPr>
        <p:spPr>
          <a:ln/>
        </p:spPr>
        <p:style>
          <a:lnRef idx="0">
            <a:schemeClr val="accent4"/>
          </a:lnRef>
          <a:fillRef idx="3">
            <a:schemeClr val="accent4"/>
          </a:fillRef>
          <a:effectRef idx="3">
            <a:schemeClr val="accent4"/>
          </a:effectRef>
          <a:fontRef idx="minor">
            <a:schemeClr val="lt1"/>
          </a:fontRef>
        </p:style>
        <p:txBody>
          <a:bodyPr/>
          <a:lstStyle/>
          <a:p>
            <a:r>
              <a:rPr lang="de-DE" dirty="0" smtClean="0"/>
              <a:t> </a:t>
            </a:r>
            <a:r>
              <a:rPr lang="de-DE" dirty="0" smtClean="0">
                <a:ln w="500">
                  <a:solidFill>
                    <a:schemeClr val="tx1">
                      <a:lumMod val="95000"/>
                      <a:lumOff val="5000"/>
                    </a:schemeClr>
                  </a:solidFill>
                </a:ln>
                <a:solidFill>
                  <a:schemeClr val="accent4">
                    <a:lumMod val="50000"/>
                  </a:schemeClr>
                </a:solidFill>
                <a:effectLst>
                  <a:reflection blurRad="6350" stA="55000" endA="300" endPos="45500" dir="5400000" sy="-100000" algn="bl" rotWithShape="0"/>
                </a:effectLst>
              </a:rPr>
              <a:t>Saurer Regen</a:t>
            </a:r>
            <a:endParaRPr lang="ru-RU" dirty="0">
              <a:ln w="500">
                <a:solidFill>
                  <a:schemeClr val="tx1">
                    <a:lumMod val="95000"/>
                    <a:lumOff val="5000"/>
                  </a:schemeClr>
                </a:solidFill>
              </a:ln>
              <a:solidFill>
                <a:schemeClr val="accent4">
                  <a:lumMod val="50000"/>
                </a:schemeClr>
              </a:solidFill>
              <a:effectLst>
                <a:reflection blurRad="6350" stA="55000" endA="300" endPos="45500" dir="5400000" sy="-100000" algn="bl" rotWithShape="0"/>
              </a:effectLst>
            </a:endParaRPr>
          </a:p>
        </p:txBody>
      </p:sp>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par>
                                <p:cTn id="8" presetID="8" presetClass="entr" presetSubtype="16"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amond(in)">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pPr>
              <a:buNone/>
            </a:pPr>
            <a:endParaRPr lang="de-DE" dirty="0" smtClean="0"/>
          </a:p>
          <a:p>
            <a:r>
              <a:rPr lang="de-DE" dirty="0" smtClean="0"/>
              <a:t>Saurer Regen ist sehr gefährlich, für Pflanzen, Flüsse und Seen, auch für die Tiere.</a:t>
            </a:r>
            <a:endParaRPr lang="ru-RU" dirty="0"/>
          </a:p>
        </p:txBody>
      </p:sp>
      <p:pic>
        <p:nvPicPr>
          <p:cNvPr id="12" name="Рисунок 11" descr="jhj.jpeg"/>
          <p:cNvPicPr>
            <a:picLocks noChangeAspect="1"/>
          </p:cNvPicPr>
          <p:nvPr/>
        </p:nvPicPr>
        <p:blipFill>
          <a:blip r:embed="rId2" cstate="print"/>
          <a:stretch>
            <a:fillRect/>
          </a:stretch>
        </p:blipFill>
        <p:spPr>
          <a:xfrm rot="400255">
            <a:off x="4858027" y="4033958"/>
            <a:ext cx="1956168" cy="257858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3" name="Рисунок 12" descr="jkjnk.jpeg"/>
          <p:cNvPicPr>
            <a:picLocks noChangeAspect="1"/>
          </p:cNvPicPr>
          <p:nvPr/>
        </p:nvPicPr>
        <p:blipFill>
          <a:blip r:embed="rId3" cstate="print"/>
          <a:stretch>
            <a:fillRect/>
          </a:stretch>
        </p:blipFill>
        <p:spPr>
          <a:xfrm rot="21314213">
            <a:off x="4798190" y="1529987"/>
            <a:ext cx="2526563" cy="211175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8" name="Заголовок 1"/>
          <p:cNvSpPr>
            <a:spLocks noGrp="1"/>
          </p:cNvSpPr>
          <p:nvPr>
            <p:ph type="title"/>
          </p:nvPr>
        </p:nvSpPr>
        <p:spPr>
          <a:ln/>
        </p:spPr>
        <p:style>
          <a:lnRef idx="0">
            <a:schemeClr val="accent4"/>
          </a:lnRef>
          <a:fillRef idx="3">
            <a:schemeClr val="accent4"/>
          </a:fillRef>
          <a:effectRef idx="3">
            <a:schemeClr val="accent4"/>
          </a:effectRef>
          <a:fontRef idx="minor">
            <a:schemeClr val="lt1"/>
          </a:fontRef>
        </p:style>
        <p:txBody>
          <a:bodyPr/>
          <a:lstStyle/>
          <a:p>
            <a:r>
              <a:rPr lang="de-DE" dirty="0" smtClean="0"/>
              <a:t> </a:t>
            </a:r>
            <a:r>
              <a:rPr lang="de-DE" dirty="0" smtClean="0">
                <a:ln w="500">
                  <a:solidFill>
                    <a:schemeClr val="tx1">
                      <a:lumMod val="95000"/>
                      <a:lumOff val="5000"/>
                    </a:schemeClr>
                  </a:solidFill>
                </a:ln>
                <a:solidFill>
                  <a:schemeClr val="accent4">
                    <a:lumMod val="50000"/>
                  </a:schemeClr>
                </a:solidFill>
                <a:effectLst>
                  <a:reflection blurRad="6350" stA="55000" endA="300" endPos="45500" dir="5400000" sy="-100000" algn="bl" rotWithShape="0"/>
                </a:effectLst>
              </a:rPr>
              <a:t>Saurer Regen</a:t>
            </a:r>
            <a:endParaRPr lang="ru-RU" dirty="0">
              <a:ln w="500">
                <a:solidFill>
                  <a:schemeClr val="tx1">
                    <a:lumMod val="95000"/>
                    <a:lumOff val="5000"/>
                  </a:schemeClr>
                </a:solidFill>
              </a:ln>
              <a:solidFill>
                <a:schemeClr val="accent4">
                  <a:lumMod val="50000"/>
                </a:schemeClr>
              </a:solidFill>
              <a:effectLst>
                <a:reflection blurRad="6350" stA="55000" endA="300" endPos="45500" dir="5400000" sy="-100000" algn="bl" rotWithShape="0"/>
              </a:effectLst>
            </a:endParaRPr>
          </a:p>
        </p:txBody>
      </p:sp>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1000"/>
                                        <p:tgtEl>
                                          <p:spTgt spid="13"/>
                                        </p:tgtEl>
                                      </p:cBhvr>
                                    </p:animEffect>
                                  </p:childTnLst>
                                </p:cTn>
                              </p:par>
                              <p:par>
                                <p:cTn id="8" presetID="3" presetClass="entr" presetSubtype="1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endParaRPr lang="de-DE" dirty="0" smtClean="0"/>
          </a:p>
          <a:p>
            <a:r>
              <a:rPr lang="de-DE" dirty="0" smtClean="0"/>
              <a:t>Viele Bäume und ganze Waldgebiete werden durch den saurer Regen zerstört.</a:t>
            </a:r>
            <a:endParaRPr lang="ru-RU" dirty="0"/>
          </a:p>
        </p:txBody>
      </p:sp>
      <p:pic>
        <p:nvPicPr>
          <p:cNvPr id="6" name="Содержимое 5" descr="16045.jpeg"/>
          <p:cNvPicPr>
            <a:picLocks noGrp="1" noChangeAspect="1"/>
          </p:cNvPicPr>
          <p:nvPr>
            <p:ph sz="half" idx="2"/>
          </p:nvPr>
        </p:nvPicPr>
        <p:blipFill>
          <a:blip r:embed="rId2" cstate="print"/>
          <a:stretch>
            <a:fillRect/>
          </a:stretch>
        </p:blipFill>
        <p:spPr>
          <a:xfrm rot="380587">
            <a:off x="2761040" y="4163143"/>
            <a:ext cx="3071833" cy="230387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7" name="Рисунок 6" descr="0000328796-thumb.jpg"/>
          <p:cNvPicPr>
            <a:picLocks noChangeAspect="1"/>
          </p:cNvPicPr>
          <p:nvPr/>
        </p:nvPicPr>
        <p:blipFill>
          <a:blip r:embed="rId3" cstate="print"/>
          <a:srcRect r="13333"/>
          <a:stretch>
            <a:fillRect/>
          </a:stretch>
        </p:blipFill>
        <p:spPr>
          <a:xfrm rot="669642">
            <a:off x="5130189" y="1593857"/>
            <a:ext cx="2000264" cy="3010431"/>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9" name="Заголовок 1"/>
          <p:cNvSpPr>
            <a:spLocks noGrp="1"/>
          </p:cNvSpPr>
          <p:nvPr>
            <p:ph type="title"/>
          </p:nvPr>
        </p:nvSpPr>
        <p:spPr>
          <a:ln/>
        </p:spPr>
        <p:style>
          <a:lnRef idx="0">
            <a:schemeClr val="accent4"/>
          </a:lnRef>
          <a:fillRef idx="3">
            <a:schemeClr val="accent4"/>
          </a:fillRef>
          <a:effectRef idx="3">
            <a:schemeClr val="accent4"/>
          </a:effectRef>
          <a:fontRef idx="minor">
            <a:schemeClr val="lt1"/>
          </a:fontRef>
        </p:style>
        <p:txBody>
          <a:bodyPr/>
          <a:lstStyle/>
          <a:p>
            <a:r>
              <a:rPr lang="de-DE" dirty="0" smtClean="0"/>
              <a:t> </a:t>
            </a:r>
            <a:r>
              <a:rPr lang="de-DE" dirty="0" smtClean="0">
                <a:ln w="500">
                  <a:solidFill>
                    <a:schemeClr val="tx1">
                      <a:lumMod val="95000"/>
                      <a:lumOff val="5000"/>
                    </a:schemeClr>
                  </a:solidFill>
                </a:ln>
                <a:solidFill>
                  <a:schemeClr val="accent4">
                    <a:lumMod val="50000"/>
                  </a:schemeClr>
                </a:solidFill>
                <a:effectLst>
                  <a:reflection blurRad="6350" stA="55000" endA="300" endPos="45500" dir="5400000" sy="-100000" algn="bl" rotWithShape="0"/>
                </a:effectLst>
              </a:rPr>
              <a:t>Saurer Regen</a:t>
            </a:r>
            <a:endParaRPr lang="ru-RU" dirty="0">
              <a:ln w="500">
                <a:solidFill>
                  <a:schemeClr val="tx1">
                    <a:lumMod val="95000"/>
                    <a:lumOff val="5000"/>
                  </a:schemeClr>
                </a:solidFill>
              </a:ln>
              <a:solidFill>
                <a:schemeClr val="accent4">
                  <a:lumMod val="50000"/>
                </a:schemeClr>
              </a:solidFill>
              <a:effectLst>
                <a:reflection blurRad="6350" stA="55000" endA="300" endPos="45500" dir="5400000" sy="-100000" algn="bl" rotWithShape="0"/>
              </a:effectLst>
            </a:endParaRPr>
          </a:p>
        </p:txBody>
      </p:sp>
    </p:spTree>
  </p:cSld>
  <p:clrMapOvr>
    <a:masterClrMapping/>
  </p:clrMapOvr>
  <p:transition spd="med">
    <p:wheel spokes="2"/>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1000"/>
                                        <p:tgtEl>
                                          <p:spTgt spid="7"/>
                                        </p:tgtEl>
                                      </p:cBhvr>
                                    </p:animEffect>
                                  </p:childTnLst>
                                </p:cTn>
                              </p:par>
                            </p:childTnLst>
                          </p:cTn>
                        </p:par>
                        <p:par>
                          <p:cTn id="8" fill="hold">
                            <p:stCondLst>
                              <p:cond delay="1000"/>
                            </p:stCondLst>
                            <p:childTnLst>
                              <p:par>
                                <p:cTn id="9" presetID="4" presetClass="entr" presetSubtype="16"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box(in)">
                                      <p:cBhvr>
                                        <p:cTn id="11"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600200"/>
            <a:ext cx="3686172" cy="4525963"/>
          </a:xfrm>
        </p:spPr>
        <p:txBody>
          <a:bodyPr/>
          <a:lstStyle/>
          <a:p>
            <a:r>
              <a:rPr lang="de-DE" dirty="0" smtClean="0"/>
              <a:t>Die Fabriken und viele Sachen, die dort hergestellt werden, bringen schädliche Gase in die Luft. Autos bringen auch immer mehr Luftverschmutzung.</a:t>
            </a:r>
            <a:endParaRPr lang="ru-RU" dirty="0"/>
          </a:p>
        </p:txBody>
      </p:sp>
      <p:pic>
        <p:nvPicPr>
          <p:cNvPr id="6" name="Содержимое 5" descr="12200521235139.jpg"/>
          <p:cNvPicPr>
            <a:picLocks noGrp="1" noChangeAspect="1"/>
          </p:cNvPicPr>
          <p:nvPr>
            <p:ph sz="half" idx="2"/>
          </p:nvPr>
        </p:nvPicPr>
        <p:blipFill>
          <a:blip r:embed="rId2" cstate="print"/>
          <a:stretch>
            <a:fillRect/>
          </a:stretch>
        </p:blipFill>
        <p:spPr>
          <a:xfrm rot="21248391" flipH="1">
            <a:off x="4714876" y="1714488"/>
            <a:ext cx="2540000" cy="24384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5" name="Заголовок 1"/>
          <p:cNvSpPr>
            <a:spLocks noGrp="1"/>
          </p:cNvSpPr>
          <p:nvPr>
            <p:ph type="title"/>
          </p:nvPr>
        </p:nvSpPr>
        <p:spPr>
          <a:ln/>
        </p:spPr>
        <p:style>
          <a:lnRef idx="1">
            <a:schemeClr val="accent5"/>
          </a:lnRef>
          <a:fillRef idx="2">
            <a:schemeClr val="accent5"/>
          </a:fillRef>
          <a:effectRef idx="1">
            <a:schemeClr val="accent5"/>
          </a:effectRef>
          <a:fontRef idx="minor">
            <a:schemeClr val="dk1"/>
          </a:fontRef>
        </p:style>
        <p:txBody>
          <a:bodyPr/>
          <a:lstStyle/>
          <a:p>
            <a:r>
              <a:rPr lang="de-DE" cap="none"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5">
                      <a:satMod val="175000"/>
                      <a:alpha val="40000"/>
                    </a:schemeClr>
                  </a:glow>
                  <a:outerShdw blurRad="50800" algn="tl" rotWithShape="0">
                    <a:srgbClr val="000000"/>
                  </a:outerShdw>
                </a:effectLst>
              </a:rPr>
              <a:t>Luftverschmutzung</a:t>
            </a:r>
            <a:endParaRPr lang="ru-RU" cap="none"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5">
                    <a:satMod val="175000"/>
                    <a:alpha val="40000"/>
                  </a:schemeClr>
                </a:glow>
                <a:outerShdw blurRad="50800" algn="tl" rotWithShape="0">
                  <a:srgbClr val="000000"/>
                </a:outerShdw>
              </a:effectLst>
            </a:endParaRPr>
          </a:p>
        </p:txBody>
      </p:sp>
      <p:pic>
        <p:nvPicPr>
          <p:cNvPr id="7" name="Рисунок 6" descr="oiyy.jpeg"/>
          <p:cNvPicPr>
            <a:picLocks noChangeAspect="1"/>
          </p:cNvPicPr>
          <p:nvPr/>
        </p:nvPicPr>
        <p:blipFill>
          <a:blip r:embed="rId3" cstate="print"/>
          <a:stretch>
            <a:fillRect/>
          </a:stretch>
        </p:blipFill>
        <p:spPr>
          <a:xfrm rot="285170">
            <a:off x="4714876" y="4684616"/>
            <a:ext cx="2500330" cy="164952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0" fill="hold"/>
                                        <p:tgtEl>
                                          <p:spTgt spid="6"/>
                                        </p:tgtEl>
                                        <p:attrNameLst>
                                          <p:attrName>ppt_w</p:attrName>
                                        </p:attrNameLst>
                                      </p:cBhvr>
                                      <p:tavLst>
                                        <p:tav tm="0" fmla="#ppt_w*sin(2.5*pi*$)">
                                          <p:val>
                                            <p:fltVal val="0"/>
                                          </p:val>
                                        </p:tav>
                                        <p:tav tm="100000">
                                          <p:val>
                                            <p:fltVal val="1"/>
                                          </p:val>
                                        </p:tav>
                                      </p:tavLst>
                                    </p:anim>
                                    <p:anim calcmode="lin" valueType="num">
                                      <p:cBhvr>
                                        <p:cTn id="8" dur="5000" fill="hold"/>
                                        <p:tgtEl>
                                          <p:spTgt spid="6"/>
                                        </p:tgtEl>
                                        <p:attrNameLst>
                                          <p:attrName>ppt_h</p:attrName>
                                        </p:attrNameLst>
                                      </p:cBhvr>
                                      <p:tavLst>
                                        <p:tav tm="0">
                                          <p:val>
                                            <p:strVal val="#ppt_h"/>
                                          </p:val>
                                        </p:tav>
                                        <p:tav tm="100000">
                                          <p:val>
                                            <p:strVal val="#ppt_h"/>
                                          </p:val>
                                        </p:tav>
                                      </p:tavLst>
                                    </p:anim>
                                  </p:childTnLst>
                                </p:cTn>
                              </p:par>
                            </p:childTnLst>
                          </p:cTn>
                        </p:par>
                        <p:par>
                          <p:cTn id="9" fill="hold">
                            <p:stCondLst>
                              <p:cond delay="5000"/>
                            </p:stCondLst>
                            <p:childTnLst>
                              <p:par>
                                <p:cTn id="10" presetID="19" presetClass="entr" presetSubtype="10"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0" fill="hold"/>
                                        <p:tgtEl>
                                          <p:spTgt spid="7"/>
                                        </p:tgtEl>
                                        <p:attrNameLst>
                                          <p:attrName>ppt_w</p:attrName>
                                        </p:attrNameLst>
                                      </p:cBhvr>
                                      <p:tavLst>
                                        <p:tav tm="0" fmla="#ppt_w*sin(2.5*pi*$)">
                                          <p:val>
                                            <p:fltVal val="0"/>
                                          </p:val>
                                        </p:tav>
                                        <p:tav tm="100000">
                                          <p:val>
                                            <p:fltVal val="1"/>
                                          </p:val>
                                        </p:tav>
                                      </p:tavLst>
                                    </p:anim>
                                    <p:anim calcmode="lin" valueType="num">
                                      <p:cBhvr>
                                        <p:cTn id="13" dur="50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r>
              <a:rPr lang="de-DE" dirty="0" smtClean="0"/>
              <a:t>Die Luft an machen Orten ist so verschmutzt, dass es gefährlich ist, sie einzuatmen.</a:t>
            </a:r>
            <a:endParaRPr lang="ru-RU" dirty="0"/>
          </a:p>
        </p:txBody>
      </p:sp>
      <p:pic>
        <p:nvPicPr>
          <p:cNvPr id="7" name="Рисунок 6" descr="iouo.jpeg"/>
          <p:cNvPicPr>
            <a:picLocks noChangeAspect="1"/>
          </p:cNvPicPr>
          <p:nvPr/>
        </p:nvPicPr>
        <p:blipFill>
          <a:blip r:embed="rId2" cstate="print"/>
          <a:stretch>
            <a:fillRect/>
          </a:stretch>
        </p:blipFill>
        <p:spPr>
          <a:xfrm>
            <a:off x="3929058" y="4572008"/>
            <a:ext cx="2714644" cy="176546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9" name="Содержимое 8" descr="ukkh.jpeg"/>
          <p:cNvPicPr>
            <a:picLocks noGrp="1" noChangeAspect="1"/>
          </p:cNvPicPr>
          <p:nvPr>
            <p:ph sz="half" idx="2"/>
          </p:nvPr>
        </p:nvPicPr>
        <p:blipFill>
          <a:blip r:embed="rId3" cstate="print"/>
          <a:stretch>
            <a:fillRect/>
          </a:stretch>
        </p:blipFill>
        <p:spPr>
          <a:xfrm>
            <a:off x="4640985" y="1783473"/>
            <a:ext cx="2352697" cy="235269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8" name="Заголовок 1"/>
          <p:cNvSpPr>
            <a:spLocks noGrp="1"/>
          </p:cNvSpPr>
          <p:nvPr>
            <p:ph type="title"/>
          </p:nvPr>
        </p:nvSpPr>
        <p:spPr>
          <a:ln/>
        </p:spPr>
        <p:style>
          <a:lnRef idx="1">
            <a:schemeClr val="accent5"/>
          </a:lnRef>
          <a:fillRef idx="2">
            <a:schemeClr val="accent5"/>
          </a:fillRef>
          <a:effectRef idx="1">
            <a:schemeClr val="accent5"/>
          </a:effectRef>
          <a:fontRef idx="minor">
            <a:schemeClr val="dk1"/>
          </a:fontRef>
        </p:style>
        <p:txBody>
          <a:bodyPr/>
          <a:lstStyle/>
          <a:p>
            <a:r>
              <a:rPr lang="de-DE" cap="none"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5">
                      <a:satMod val="175000"/>
                      <a:alpha val="40000"/>
                    </a:schemeClr>
                  </a:glow>
                  <a:outerShdw blurRad="50800" algn="tl" rotWithShape="0">
                    <a:srgbClr val="000000"/>
                  </a:outerShdw>
                </a:effectLst>
              </a:rPr>
              <a:t>Luftverschmutzung</a:t>
            </a:r>
            <a:endParaRPr lang="ru-RU" cap="none"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5">
                    <a:satMod val="175000"/>
                    <a:alpha val="40000"/>
                  </a:schemeClr>
                </a:glow>
                <a:outerShdw blurRad="50800" algn="tl" rotWithShape="0">
                  <a:srgbClr val="000000"/>
                </a:outerShdw>
              </a:effectLst>
            </a:endParaRPr>
          </a:p>
        </p:txBody>
      </p:sp>
    </p:spTree>
  </p:cSld>
  <p:clrMapOvr>
    <a:masterClrMapping/>
  </p:clrMapOvr>
  <p:transition spd="med">
    <p:pull dir="l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770" decel="100000"/>
                                        <p:tgtEl>
                                          <p:spTgt spid="9"/>
                                        </p:tgtEl>
                                      </p:cBhvr>
                                    </p:animEffect>
                                    <p:animScale>
                                      <p:cBhvr>
                                        <p:cTn id="8" dur="770" decel="100000"/>
                                        <p:tgtEl>
                                          <p:spTgt spid="9"/>
                                        </p:tgtEl>
                                      </p:cBhvr>
                                      <p:from x="10000" y="10000"/>
                                      <p:to x="200000" y="450000"/>
                                    </p:animScale>
                                    <p:animScale>
                                      <p:cBhvr>
                                        <p:cTn id="9" dur="1230" accel="100000" fill="hold">
                                          <p:stCondLst>
                                            <p:cond delay="770"/>
                                          </p:stCondLst>
                                        </p:cTn>
                                        <p:tgtEl>
                                          <p:spTgt spid="9"/>
                                        </p:tgtEl>
                                      </p:cBhvr>
                                      <p:from x="200000" y="450000"/>
                                      <p:to x="100000" y="100000"/>
                                    </p:animScale>
                                    <p:set>
                                      <p:cBhvr>
                                        <p:cTn id="10" dur="770" fill="hold"/>
                                        <p:tgtEl>
                                          <p:spTgt spid="9"/>
                                        </p:tgtEl>
                                        <p:attrNameLst>
                                          <p:attrName>ppt_x</p:attrName>
                                        </p:attrNameLst>
                                      </p:cBhvr>
                                      <p:to>
                                        <p:strVal val="(0.5)"/>
                                      </p:to>
                                    </p:set>
                                    <p:anim from="(0.5)" to="(#ppt_x)" calcmode="lin" valueType="num">
                                      <p:cBhvr>
                                        <p:cTn id="11" dur="1230" accel="100000" fill="hold">
                                          <p:stCondLst>
                                            <p:cond delay="770"/>
                                          </p:stCondLst>
                                        </p:cTn>
                                        <p:tgtEl>
                                          <p:spTgt spid="9"/>
                                        </p:tgtEl>
                                        <p:attrNameLst>
                                          <p:attrName>ppt_x</p:attrName>
                                        </p:attrNameLst>
                                      </p:cBhvr>
                                    </p:anim>
                                    <p:set>
                                      <p:cBhvr>
                                        <p:cTn id="12" dur="770" fill="hold"/>
                                        <p:tgtEl>
                                          <p:spTgt spid="9"/>
                                        </p:tgtEl>
                                        <p:attrNameLst>
                                          <p:attrName>ppt_y</p:attrName>
                                        </p:attrNameLst>
                                      </p:cBhvr>
                                      <p:to>
                                        <p:strVal val="(#ppt_y+0.4)"/>
                                      </p:to>
                                    </p:set>
                                    <p:anim from="(#ppt_y+0.4)" to="(#ppt_y)" calcmode="lin" valueType="num">
                                      <p:cBhvr>
                                        <p:cTn id="13" dur="1230" accel="100000" fill="hold">
                                          <p:stCondLst>
                                            <p:cond delay="770"/>
                                          </p:stCondLst>
                                        </p:cTn>
                                        <p:tgtEl>
                                          <p:spTgt spid="9"/>
                                        </p:tgtEl>
                                        <p:attrNameLst>
                                          <p:attrName>ppt_y</p:attrName>
                                        </p:attrNameLst>
                                      </p:cBhvr>
                                    </p:anim>
                                  </p:childTnLst>
                                </p:cTn>
                              </p:par>
                            </p:childTnLst>
                          </p:cTn>
                        </p:par>
                        <p:par>
                          <p:cTn id="14" fill="hold">
                            <p:stCondLst>
                              <p:cond delay="2000"/>
                            </p:stCondLst>
                            <p:childTnLst>
                              <p:par>
                                <p:cTn id="15" presetID="51" presetClass="entr" presetSubtype="0" fill="hold" nodeType="after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770" decel="100000"/>
                                        <p:tgtEl>
                                          <p:spTgt spid="7"/>
                                        </p:tgtEl>
                                      </p:cBhvr>
                                    </p:animEffect>
                                    <p:animScale>
                                      <p:cBhvr>
                                        <p:cTn id="18" dur="770" decel="100000"/>
                                        <p:tgtEl>
                                          <p:spTgt spid="7"/>
                                        </p:tgtEl>
                                      </p:cBhvr>
                                      <p:from x="10000" y="10000"/>
                                      <p:to x="200000" y="450000"/>
                                    </p:animScale>
                                    <p:animScale>
                                      <p:cBhvr>
                                        <p:cTn id="19" dur="1230" accel="100000" fill="hold">
                                          <p:stCondLst>
                                            <p:cond delay="770"/>
                                          </p:stCondLst>
                                        </p:cTn>
                                        <p:tgtEl>
                                          <p:spTgt spid="7"/>
                                        </p:tgtEl>
                                      </p:cBhvr>
                                      <p:from x="200000" y="450000"/>
                                      <p:to x="100000" y="100000"/>
                                    </p:animScale>
                                    <p:set>
                                      <p:cBhvr>
                                        <p:cTn id="20" dur="770" fill="hold"/>
                                        <p:tgtEl>
                                          <p:spTgt spid="7"/>
                                        </p:tgtEl>
                                        <p:attrNameLst>
                                          <p:attrName>ppt_x</p:attrName>
                                        </p:attrNameLst>
                                      </p:cBhvr>
                                      <p:to>
                                        <p:strVal val="(0.5)"/>
                                      </p:to>
                                    </p:set>
                                    <p:anim from="(0.5)" to="(#ppt_x)" calcmode="lin" valueType="num">
                                      <p:cBhvr>
                                        <p:cTn id="21" dur="1230" accel="100000" fill="hold">
                                          <p:stCondLst>
                                            <p:cond delay="770"/>
                                          </p:stCondLst>
                                        </p:cTn>
                                        <p:tgtEl>
                                          <p:spTgt spid="7"/>
                                        </p:tgtEl>
                                        <p:attrNameLst>
                                          <p:attrName>ppt_x</p:attrName>
                                        </p:attrNameLst>
                                      </p:cBhvr>
                                    </p:anim>
                                    <p:set>
                                      <p:cBhvr>
                                        <p:cTn id="22" dur="770" fill="hold"/>
                                        <p:tgtEl>
                                          <p:spTgt spid="7"/>
                                        </p:tgtEl>
                                        <p:attrNameLst>
                                          <p:attrName>ppt_y</p:attrName>
                                        </p:attrNameLst>
                                      </p:cBhvr>
                                      <p:to>
                                        <p:strVal val="(#ppt_y+0.4)"/>
                                      </p:to>
                                    </p:set>
                                    <p:anim from="(#ppt_y+0.4)" to="(#ppt_y)" calcmode="lin" valueType="num">
                                      <p:cBhvr>
                                        <p:cTn id="23" dur="1230" accel="100000" fill="hold">
                                          <p:stCondLst>
                                            <p:cond delay="770"/>
                                          </p:stCondLst>
                                        </p:cTn>
                                        <p:tgtEl>
                                          <p:spTgt spid="7"/>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normAutofit lnSpcReduction="10000"/>
          </a:bodyPr>
          <a:lstStyle/>
          <a:p>
            <a:r>
              <a:rPr lang="de-DE" dirty="0" smtClean="0"/>
              <a:t>Verschmutzte Luft ist schlecht nicht nur für Menschen und Tiere, sie ist auch schlecht für Bäume und andere Pflanzen. Deshalb ist es sehr wichtig für uns, die Luft sauber zu halten, die wir atmen.</a:t>
            </a:r>
            <a:endParaRPr lang="ru-RU" dirty="0"/>
          </a:p>
        </p:txBody>
      </p:sp>
      <p:pic>
        <p:nvPicPr>
          <p:cNvPr id="6" name="Содержимое 5" descr="yuouioi.jpeg"/>
          <p:cNvPicPr>
            <a:picLocks noGrp="1" noChangeAspect="1"/>
          </p:cNvPicPr>
          <p:nvPr>
            <p:ph sz="half" idx="2"/>
          </p:nvPr>
        </p:nvPicPr>
        <p:blipFill>
          <a:blip r:embed="rId2" cstate="print"/>
          <a:stretch>
            <a:fillRect/>
          </a:stretch>
        </p:blipFill>
        <p:spPr>
          <a:xfrm rot="230828">
            <a:off x="4857752" y="1928802"/>
            <a:ext cx="2239014" cy="1686724"/>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7" name="Рисунок 6" descr="об.jpeg"/>
          <p:cNvPicPr>
            <a:picLocks noChangeAspect="1"/>
          </p:cNvPicPr>
          <p:nvPr/>
        </p:nvPicPr>
        <p:blipFill>
          <a:blip r:embed="rId3" cstate="print"/>
          <a:stretch>
            <a:fillRect/>
          </a:stretch>
        </p:blipFill>
        <p:spPr>
          <a:xfrm rot="21358615">
            <a:off x="4504440" y="4095472"/>
            <a:ext cx="2786082" cy="2244901"/>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11" name="Заголовок 1"/>
          <p:cNvSpPr>
            <a:spLocks noGrp="1"/>
          </p:cNvSpPr>
          <p:nvPr>
            <p:ph type="title"/>
          </p:nvPr>
        </p:nvSpPr>
        <p:spPr>
          <a:ln/>
        </p:spPr>
        <p:style>
          <a:lnRef idx="1">
            <a:schemeClr val="accent5"/>
          </a:lnRef>
          <a:fillRef idx="2">
            <a:schemeClr val="accent5"/>
          </a:fillRef>
          <a:effectRef idx="1">
            <a:schemeClr val="accent5"/>
          </a:effectRef>
          <a:fontRef idx="minor">
            <a:schemeClr val="dk1"/>
          </a:fontRef>
        </p:style>
        <p:txBody>
          <a:bodyPr/>
          <a:lstStyle/>
          <a:p>
            <a:r>
              <a:rPr lang="de-DE" cap="none"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5">
                      <a:satMod val="175000"/>
                      <a:alpha val="40000"/>
                    </a:schemeClr>
                  </a:glow>
                  <a:outerShdw blurRad="50800" algn="tl" rotWithShape="0">
                    <a:srgbClr val="000000"/>
                  </a:outerShdw>
                </a:effectLst>
              </a:rPr>
              <a:t>Luftverschmutzung</a:t>
            </a:r>
            <a:endParaRPr lang="ru-RU" cap="none"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5">
                    <a:satMod val="175000"/>
                    <a:alpha val="40000"/>
                  </a:schemeClr>
                </a:glow>
                <a:outerShdw blurRad="50800" algn="tl" rotWithShape="0">
                  <a:srgbClr val="000000"/>
                </a:outerShdw>
              </a:effectLst>
            </a:endParaRPr>
          </a:p>
        </p:txBody>
      </p:sp>
    </p:spTree>
  </p:cSld>
  <p:clrMapOvr>
    <a:masterClrMapping/>
  </p:clrMapOvr>
  <p:transition spd="med">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plus(in)">
                                      <p:cBhvr>
                                        <p:cTn id="7" dur="2000"/>
                                        <p:tgtEl>
                                          <p:spTgt spid="6"/>
                                        </p:tgtEl>
                                      </p:cBhvr>
                                    </p:animEffect>
                                  </p:childTnLst>
                                </p:cTn>
                              </p:par>
                              <p:par>
                                <p:cTn id="8" presetID="13" presetClass="entr" presetSubtype="16"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plus(in)">
                                      <p:cBhvr>
                                        <p:cTn id="1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normAutofit/>
          </a:bodyPr>
          <a:lstStyle/>
          <a:p>
            <a:endParaRPr lang="de-DE" dirty="0" smtClean="0"/>
          </a:p>
          <a:p>
            <a:r>
              <a:rPr lang="de-DE" dirty="0" smtClean="0"/>
              <a:t>Wasser bedeckt drei Viertel unseres Planeten. </a:t>
            </a:r>
          </a:p>
          <a:p>
            <a:endParaRPr lang="de-DE" dirty="0" smtClean="0"/>
          </a:p>
          <a:p>
            <a:r>
              <a:rPr lang="de-DE" dirty="0" smtClean="0"/>
              <a:t>Alles Leben auf der Erde braucht Wasser. </a:t>
            </a:r>
            <a:endParaRPr lang="ru-RU" dirty="0"/>
          </a:p>
        </p:txBody>
      </p:sp>
      <p:sp>
        <p:nvSpPr>
          <p:cNvPr id="5" name="Заголовок 4"/>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de-DE" dirty="0" smtClean="0">
                <a:ln w="500">
                  <a:solidFill>
                    <a:schemeClr val="tx1">
                      <a:lumMod val="95000"/>
                      <a:lumOff val="5000"/>
                    </a:schemeClr>
                  </a:solidFill>
                </a:ln>
                <a:solidFill>
                  <a:schemeClr val="accent3">
                    <a:lumMod val="75000"/>
                  </a:schemeClr>
                </a:solidFill>
                <a:effectLst>
                  <a:glow rad="228600">
                    <a:schemeClr val="accent4">
                      <a:satMod val="175000"/>
                      <a:alpha val="40000"/>
                    </a:schemeClr>
                  </a:glow>
                </a:effectLst>
              </a:rPr>
              <a:t>Wasserverschmutzung</a:t>
            </a:r>
            <a:endParaRPr lang="ru-RU" dirty="0">
              <a:ln w="500">
                <a:solidFill>
                  <a:schemeClr val="tx1">
                    <a:lumMod val="95000"/>
                    <a:lumOff val="5000"/>
                  </a:schemeClr>
                </a:solidFill>
              </a:ln>
              <a:solidFill>
                <a:schemeClr val="accent3">
                  <a:lumMod val="75000"/>
                </a:schemeClr>
              </a:solidFill>
              <a:effectLst>
                <a:glow rad="228600">
                  <a:schemeClr val="accent4">
                    <a:satMod val="175000"/>
                    <a:alpha val="40000"/>
                  </a:schemeClr>
                </a:glow>
              </a:effectLst>
            </a:endParaRPr>
          </a:p>
        </p:txBody>
      </p:sp>
      <p:pic>
        <p:nvPicPr>
          <p:cNvPr id="11" name="Содержимое 10" descr="олдрдл.jpeg"/>
          <p:cNvPicPr>
            <a:picLocks noGrp="1" noChangeAspect="1"/>
          </p:cNvPicPr>
          <p:nvPr>
            <p:ph sz="half" idx="2"/>
          </p:nvPr>
        </p:nvPicPr>
        <p:blipFill>
          <a:blip r:embed="rId2" cstate="print"/>
          <a:stretch>
            <a:fillRect/>
          </a:stretch>
        </p:blipFill>
        <p:spPr>
          <a:xfrm>
            <a:off x="5000628" y="1643050"/>
            <a:ext cx="1877870" cy="2463628"/>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12" name="Рисунок 11" descr="i.jpeg"/>
          <p:cNvPicPr>
            <a:picLocks noChangeAspect="1"/>
          </p:cNvPicPr>
          <p:nvPr/>
        </p:nvPicPr>
        <p:blipFill>
          <a:blip r:embed="rId3" cstate="print"/>
          <a:stretch>
            <a:fillRect/>
          </a:stretch>
        </p:blipFill>
        <p:spPr>
          <a:xfrm>
            <a:off x="5000628" y="4359272"/>
            <a:ext cx="1928826" cy="1928826"/>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par>
                                <p:cTn id="10" presetID="53" presetClass="entr" presetSubtype="0" fill="hold" nodeType="with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500" fill="hold"/>
                                        <p:tgtEl>
                                          <p:spTgt spid="12"/>
                                        </p:tgtEl>
                                        <p:attrNameLst>
                                          <p:attrName>ppt_w</p:attrName>
                                        </p:attrNameLst>
                                      </p:cBhvr>
                                      <p:tavLst>
                                        <p:tav tm="0">
                                          <p:val>
                                            <p:fltVal val="0"/>
                                          </p:val>
                                        </p:tav>
                                        <p:tav tm="100000">
                                          <p:val>
                                            <p:strVal val="#ppt_w"/>
                                          </p:val>
                                        </p:tav>
                                      </p:tavLst>
                                    </p:anim>
                                    <p:anim calcmode="lin" valueType="num">
                                      <p:cBhvr>
                                        <p:cTn id="13" dur="500" fill="hold"/>
                                        <p:tgtEl>
                                          <p:spTgt spid="12"/>
                                        </p:tgtEl>
                                        <p:attrNameLst>
                                          <p:attrName>ppt_h</p:attrName>
                                        </p:attrNameLst>
                                      </p:cBhvr>
                                      <p:tavLst>
                                        <p:tav tm="0">
                                          <p:val>
                                            <p:fltVal val="0"/>
                                          </p:val>
                                        </p:tav>
                                        <p:tav tm="100000">
                                          <p:val>
                                            <p:strVal val="#ppt_h"/>
                                          </p:val>
                                        </p:tav>
                                      </p:tavLst>
                                    </p:anim>
                                    <p:animEffect transition="in" filter="fade">
                                      <p:cBhvr>
                                        <p:cTn id="1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endParaRPr lang="de-DE" dirty="0" smtClean="0"/>
          </a:p>
          <a:p>
            <a:r>
              <a:rPr lang="de-DE" dirty="0" smtClean="0"/>
              <a:t>Aber fast überall ist das Wasser verschmutzt. Seen und Flüsse sind mit Müll und mit giftigen Stoffen verschmutzt.</a:t>
            </a:r>
            <a:endParaRPr lang="ru-RU" dirty="0"/>
          </a:p>
        </p:txBody>
      </p:sp>
      <p:pic>
        <p:nvPicPr>
          <p:cNvPr id="6" name="Содержимое 5" descr="опрпо.jpeg"/>
          <p:cNvPicPr>
            <a:picLocks noGrp="1" noChangeAspect="1"/>
          </p:cNvPicPr>
          <p:nvPr>
            <p:ph sz="half" idx="2"/>
          </p:nvPr>
        </p:nvPicPr>
        <p:blipFill>
          <a:blip r:embed="rId2" cstate="print"/>
          <a:stretch>
            <a:fillRect/>
          </a:stretch>
        </p:blipFill>
        <p:spPr>
          <a:xfrm rot="347076">
            <a:off x="4682868" y="1615680"/>
            <a:ext cx="2409339" cy="2321727"/>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7" name="Рисунок 6" descr="fbd5da926153.jpg"/>
          <p:cNvPicPr>
            <a:picLocks noChangeAspect="1"/>
          </p:cNvPicPr>
          <p:nvPr/>
        </p:nvPicPr>
        <p:blipFill>
          <a:blip r:embed="rId3" cstate="print"/>
          <a:stretch>
            <a:fillRect/>
          </a:stretch>
        </p:blipFill>
        <p:spPr>
          <a:xfrm>
            <a:off x="4143372" y="4143380"/>
            <a:ext cx="3643338" cy="2436483"/>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9" name="Заголовок 4"/>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de-DE" dirty="0" smtClean="0">
                <a:ln w="500">
                  <a:solidFill>
                    <a:schemeClr val="tx1">
                      <a:lumMod val="95000"/>
                      <a:lumOff val="5000"/>
                    </a:schemeClr>
                  </a:solidFill>
                </a:ln>
                <a:solidFill>
                  <a:schemeClr val="accent3">
                    <a:lumMod val="75000"/>
                  </a:schemeClr>
                </a:solidFill>
                <a:effectLst>
                  <a:glow rad="228600">
                    <a:schemeClr val="accent4">
                      <a:satMod val="175000"/>
                      <a:alpha val="40000"/>
                    </a:schemeClr>
                  </a:glow>
                </a:effectLst>
              </a:rPr>
              <a:t>Wasserverschmutzung</a:t>
            </a:r>
            <a:endParaRPr lang="ru-RU" dirty="0">
              <a:ln w="500">
                <a:solidFill>
                  <a:schemeClr val="tx1">
                    <a:lumMod val="95000"/>
                    <a:lumOff val="5000"/>
                  </a:schemeClr>
                </a:solidFill>
              </a:ln>
              <a:solidFill>
                <a:schemeClr val="accent3">
                  <a:lumMod val="75000"/>
                </a:schemeClr>
              </a:solidFill>
              <a:effectLst>
                <a:glow rad="228600">
                  <a:schemeClr val="accent4">
                    <a:satMod val="175000"/>
                    <a:alpha val="40000"/>
                  </a:schemeClr>
                </a:glow>
              </a:effectLst>
            </a:endParaRPr>
          </a:p>
        </p:txBody>
      </p:sp>
    </p:spTree>
  </p:cSld>
  <p:clrMapOvr>
    <a:masterClrMapping/>
  </p:clrMapOvr>
  <p:transition spd="med">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1000"/>
                                        <p:tgtEl>
                                          <p:spTgt spid="6"/>
                                        </p:tgtEl>
                                      </p:cBhvr>
                                    </p:animEffect>
                                  </p:childTnLst>
                                </p:cTn>
                              </p:par>
                            </p:childTnLst>
                          </p:cTn>
                        </p:par>
                        <p:par>
                          <p:cTn id="8" fill="hold">
                            <p:stCondLst>
                              <p:cond delay="1000"/>
                            </p:stCondLst>
                            <p:childTnLst>
                              <p:par>
                                <p:cTn id="9" presetID="5" presetClass="entr" presetSubtype="1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checkerboard(across)">
                                      <p:cBhvr>
                                        <p:cTn id="11"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495</TotalTime>
  <Words>453</Words>
  <Application>Microsoft Office PowerPoint</Application>
  <PresentationFormat>Экран (4:3)</PresentationFormat>
  <Paragraphs>63</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Изящная</vt:lpstr>
      <vt:lpstr>Ökologische Probleme</vt:lpstr>
      <vt:lpstr> Saurer Regen</vt:lpstr>
      <vt:lpstr> Saurer Regen</vt:lpstr>
      <vt:lpstr> Saurer Regen</vt:lpstr>
      <vt:lpstr>Luftverschmutzung</vt:lpstr>
      <vt:lpstr>Luftverschmutzung</vt:lpstr>
      <vt:lpstr>Luftverschmutzung</vt:lpstr>
      <vt:lpstr>Wasserverschmutzung</vt:lpstr>
      <vt:lpstr>Wasserverschmutzung</vt:lpstr>
      <vt:lpstr>Wasserverschmutzung</vt:lpstr>
      <vt:lpstr>Das Ozonloch</vt:lpstr>
      <vt:lpstr>Das Ozonloch</vt:lpstr>
      <vt:lpstr>Das Ozonloch</vt:lpstr>
      <vt:lpstr>Das Ozonloch</vt:lpstr>
      <vt:lpstr>Wie die Tiere aussterben</vt:lpstr>
      <vt:lpstr>Wie die Tiere aussterben</vt:lpstr>
      <vt:lpstr>Презентация PowerPoint</vt:lpstr>
      <vt:lpstr>Презентация PowerPoint</vt:lpstr>
    </vt:vector>
  </TitlesOfParts>
  <Company>Compr00t SyS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charodey</dc:creator>
  <cp:lastModifiedBy>Admin</cp:lastModifiedBy>
  <cp:revision>72</cp:revision>
  <dcterms:created xsi:type="dcterms:W3CDTF">2009-05-15T16:24:00Z</dcterms:created>
  <dcterms:modified xsi:type="dcterms:W3CDTF">2015-03-16T16:33:17Z</dcterms:modified>
</cp:coreProperties>
</file>