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сформированности языковой личности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оптимальный</c:v>
                </c:pt>
                <c:pt idx="1">
                  <c:v>допустимый уровень</c:v>
                </c:pt>
                <c:pt idx="2">
                  <c:v>недопустимый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</c:v>
                </c:pt>
                <c:pt idx="1">
                  <c:v>45.3</c:v>
                </c:pt>
                <c:pt idx="2">
                  <c:v>34.700000000000003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4069786837392992"/>
          <c:y val="0.21394167890030696"/>
          <c:w val="0.23749527804351558"/>
          <c:h val="0.75472974776458013"/>
        </c:manualLayout>
      </c:layout>
      <c:overlay val="0"/>
      <c:txPr>
        <a:bodyPr/>
        <a:lstStyle/>
        <a:p>
          <a:pPr>
            <a:defRPr sz="16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dirty="0"/>
              <a:t>Уровень сформированности </a:t>
            </a:r>
            <a:endParaRPr lang="ru-RU" sz="1400" b="1" dirty="0" smtClean="0"/>
          </a:p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dirty="0" smtClean="0"/>
              <a:t>языковой </a:t>
            </a:r>
            <a:r>
              <a:rPr lang="ru-RU" sz="1400" b="1" dirty="0"/>
              <a:t>личности, </a:t>
            </a:r>
            <a:r>
              <a:rPr lang="ru-RU" sz="2000" b="1" dirty="0"/>
              <a:t>констатирующий этап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06189339111143"/>
          <c:y val="0.22096748237123981"/>
          <c:w val="0.80759708709059774"/>
          <c:h val="0.675285875098845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сформированности языковой личности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оптимальный</c:v>
                </c:pt>
                <c:pt idx="1">
                  <c:v>допустимый уровень</c:v>
                </c:pt>
                <c:pt idx="2">
                  <c:v>недопустимый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</c:v>
                </c:pt>
                <c:pt idx="1">
                  <c:v>45.3</c:v>
                </c:pt>
                <c:pt idx="2">
                  <c:v>34.700000000000003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dirty="0"/>
              <a:t>Уровень </a:t>
            </a:r>
            <a:r>
              <a:rPr lang="ru-RU" sz="1400" b="1" dirty="0" smtClean="0"/>
              <a:t>сформированности</a:t>
            </a:r>
          </a:p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dirty="0" smtClean="0"/>
              <a:t> </a:t>
            </a:r>
            <a:r>
              <a:rPr lang="ru-RU" sz="1400" b="1" dirty="0"/>
              <a:t>языковой личности, </a:t>
            </a:r>
            <a:endParaRPr lang="ru-RU" sz="1400" b="1" dirty="0" smtClean="0"/>
          </a:p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b="1" dirty="0" smtClean="0"/>
              <a:t>контрольный </a:t>
            </a:r>
            <a:r>
              <a:rPr lang="ru-RU" sz="2000" b="1" dirty="0"/>
              <a:t>этап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3161887485138466E-2"/>
          <c:y val="0.10660845376154786"/>
          <c:w val="0.7776378909806041"/>
          <c:h val="0.7848565971302333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сформированности языковой личности</c:v>
                </c:pt>
              </c:strCache>
            </c:strRef>
          </c:tx>
          <c:explosion val="25"/>
          <c:dPt>
            <c:idx val="2"/>
            <c:bubble3D val="0"/>
            <c:explosion val="33"/>
          </c:dPt>
          <c:cat>
            <c:strRef>
              <c:f>Лист1!$A$2:$A$4</c:f>
              <c:strCache>
                <c:ptCount val="3"/>
                <c:pt idx="0">
                  <c:v>оптимальный</c:v>
                </c:pt>
                <c:pt idx="1">
                  <c:v>допустимый уровень</c:v>
                </c:pt>
                <c:pt idx="2">
                  <c:v>недопустимый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</c:v>
                </c:pt>
                <c:pt idx="1">
                  <c:v>53.3</c:v>
                </c:pt>
                <c:pt idx="2">
                  <c:v>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3151316520386624E-2"/>
          <c:y val="0.71110064831506181"/>
          <c:w val="0.98092272500402111"/>
          <c:h val="0.16942348286087874"/>
        </c:manualLayout>
      </c:layout>
      <c:overlay val="0"/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02541-887D-4305-999A-4C60F5B01F1B}" type="datetimeFigureOut">
              <a:rPr lang="ru-RU" smtClean="0"/>
              <a:t>24.09.2023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1A559-E85F-466D-9148-838CCEB5E6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514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1A559-E85F-466D-9148-838CCEB5E64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0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4632" cy="23762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56992"/>
            <a:ext cx="8064896" cy="237626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Составитель учитель начальных классов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МБОУ СОШ №28 им. Героя Советского Союза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Гагиева</a:t>
            </a:r>
            <a:r>
              <a:rPr lang="ru-RU" sz="2000" b="1" dirty="0" smtClean="0">
                <a:solidFill>
                  <a:schemeClr val="tx1"/>
                </a:solidFill>
              </a:rPr>
              <a:t> А.М.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Титова Анна </a:t>
            </a:r>
            <a:r>
              <a:rPr lang="ru-RU" sz="2000" b="1" dirty="0" err="1" smtClean="0">
                <a:solidFill>
                  <a:schemeClr val="tx1"/>
                </a:solidFill>
              </a:rPr>
              <a:t>Рубеновна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err="1">
                <a:solidFill>
                  <a:schemeClr val="tx1"/>
                </a:solidFill>
              </a:rPr>
              <a:t>г</a:t>
            </a:r>
            <a:r>
              <a:rPr lang="ru-RU" sz="2000" b="1" dirty="0" err="1" smtClean="0">
                <a:solidFill>
                  <a:schemeClr val="tx1"/>
                </a:solidFill>
              </a:rPr>
              <a:t>.Владикавказ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126876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/>
              <a:t>Формирование языковой личности младшего школьника в процессе обучения тексту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Организация эксперимента</a:t>
            </a:r>
            <a:br>
              <a:rPr lang="ru-RU" sz="4000" dirty="0" smtClean="0"/>
            </a:br>
            <a:r>
              <a:rPr lang="ru-RU" sz="4000" dirty="0" smtClean="0"/>
              <a:t>(формирующий этап)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Цель</a:t>
            </a:r>
            <a:r>
              <a:rPr lang="ru-RU" dirty="0" smtClean="0"/>
              <a:t> – разработать содержание работы с младшим школьниками по формированию языковой личности в процессе обучения тексту.</a:t>
            </a:r>
          </a:p>
          <a:p>
            <a:r>
              <a:rPr lang="ru-RU" b="1" dirty="0" smtClean="0"/>
              <a:t>Задачи</a:t>
            </a:r>
            <a:r>
              <a:rPr lang="ru-RU" dirty="0" smtClean="0"/>
              <a:t> данного этапа эксперимента:</a:t>
            </a:r>
          </a:p>
          <a:p>
            <a:pPr lvl="0"/>
            <a:r>
              <a:rPr lang="ru-RU" dirty="0" smtClean="0"/>
              <a:t>разработать программу и структурный план работы учителя начальной школы по формированию языковой личности младшего школьника;</a:t>
            </a:r>
          </a:p>
          <a:p>
            <a:pPr lvl="0"/>
            <a:r>
              <a:rPr lang="ru-RU" dirty="0" smtClean="0"/>
              <a:t>определить содержание, формы и методы работы согласно структурным частям плана;</a:t>
            </a:r>
          </a:p>
          <a:p>
            <a:pPr lvl="0"/>
            <a:r>
              <a:rPr lang="ru-RU" dirty="0" smtClean="0"/>
              <a:t>провести апробацию предложенного материала работы учителя начальной школы по формированию языковой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</a:t>
            </a:r>
            <a:br>
              <a:rPr lang="ru-RU" dirty="0" smtClean="0"/>
            </a:br>
            <a:r>
              <a:rPr lang="ru-RU" dirty="0" smtClean="0"/>
              <a:t>по развитию языковой личности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Цель программы </a:t>
            </a:r>
            <a:r>
              <a:rPr lang="ru-RU" dirty="0" smtClean="0"/>
              <a:t>– формирование языковой личности младших школьников в процессе усвоения ими определённой системы знаний о языке, развитие языковых компетенций. </a:t>
            </a:r>
          </a:p>
          <a:p>
            <a:r>
              <a:rPr lang="ru-RU" b="1" dirty="0" smtClean="0"/>
              <a:t>Задачи:</a:t>
            </a:r>
          </a:p>
          <a:p>
            <a:r>
              <a:rPr lang="ru-RU" dirty="0" smtClean="0"/>
              <a:t>мотивация и развитие интереса к слову; </a:t>
            </a:r>
          </a:p>
          <a:p>
            <a:r>
              <a:rPr lang="ru-RU" dirty="0" smtClean="0"/>
              <a:t>воспитание бережного  и ответственного отношения к Слову;</a:t>
            </a:r>
          </a:p>
          <a:p>
            <a:r>
              <a:rPr lang="ru-RU" dirty="0" smtClean="0"/>
              <a:t>формирование стремления к самовыражению в Слове;</a:t>
            </a:r>
          </a:p>
          <a:p>
            <a:r>
              <a:rPr lang="ru-RU" dirty="0" smtClean="0"/>
              <a:t>формирование коммуникативной культуры учащихся;</a:t>
            </a:r>
          </a:p>
          <a:p>
            <a:r>
              <a:rPr lang="ru-RU" dirty="0" smtClean="0"/>
              <a:t>развитие творческого и </a:t>
            </a:r>
            <a:r>
              <a:rPr lang="ru-RU" dirty="0" err="1" smtClean="0"/>
              <a:t>креативного</a:t>
            </a:r>
            <a:r>
              <a:rPr lang="ru-RU" dirty="0" smtClean="0"/>
              <a:t> потенциала личности (способность неординарно мыслить и действовать);</a:t>
            </a:r>
          </a:p>
          <a:p>
            <a:r>
              <a:rPr lang="ru-RU" dirty="0" smtClean="0"/>
              <a:t>приобщение школьников к ценностям русской и мировой  художественной литературы.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эксперимента</a:t>
            </a:r>
            <a:br>
              <a:rPr lang="ru-RU" dirty="0" smtClean="0"/>
            </a:br>
            <a:r>
              <a:rPr lang="ru-RU" dirty="0" smtClean="0"/>
              <a:t>(контрольный этап)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Цель </a:t>
            </a:r>
            <a:r>
              <a:rPr lang="ru-RU" dirty="0" smtClean="0"/>
              <a:t>– определить динамику уровня сформированности показателей языковой личности младшего школьника.</a:t>
            </a:r>
          </a:p>
          <a:p>
            <a:r>
              <a:rPr lang="ru-RU" b="1" dirty="0" smtClean="0"/>
              <a:t>Задачи:</a:t>
            </a:r>
          </a:p>
          <a:p>
            <a:pPr lvl="0"/>
            <a:r>
              <a:rPr lang="ru-RU" dirty="0" smtClean="0"/>
              <a:t>провести повторную диагностику сформированности показателей языковой личности младшего школьника;</a:t>
            </a:r>
          </a:p>
          <a:p>
            <a:pPr lvl="0"/>
            <a:r>
              <a:rPr lang="ru-RU" dirty="0" smtClean="0"/>
              <a:t>сравнить результаты констатирующего и контрольного этапов эксперимента;</a:t>
            </a:r>
          </a:p>
          <a:p>
            <a:pPr lvl="0"/>
            <a:r>
              <a:rPr lang="ru-RU" dirty="0" smtClean="0"/>
              <a:t>выявить динамику сформированности показателей языковой личности младшего школьника; </a:t>
            </a:r>
          </a:p>
          <a:p>
            <a:pPr lvl="0"/>
            <a:r>
              <a:rPr lang="ru-RU" dirty="0" smtClean="0"/>
              <a:t>обобщить результаты экспериментального исследования и сделать выводы об эффективности проведенной работы.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Результаты исследования уровня сформированности языковой личности учащихся 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2924943"/>
          <a:ext cx="3923929" cy="3240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10365010"/>
              </p:ext>
            </p:extLst>
          </p:nvPr>
        </p:nvGraphicFramePr>
        <p:xfrm>
          <a:off x="251520" y="1988840"/>
          <a:ext cx="396044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21944410"/>
              </p:ext>
            </p:extLst>
          </p:nvPr>
        </p:nvGraphicFramePr>
        <p:xfrm>
          <a:off x="4283968" y="1988840"/>
          <a:ext cx="424847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повысилась заинтересованность детей, которая проявляется в активной работе учеников на уроках языка и литературы;</a:t>
            </a:r>
          </a:p>
          <a:p>
            <a:pPr lvl="0"/>
            <a:r>
              <a:rPr lang="ru-RU" dirty="0" smtClean="0"/>
              <a:t>повысилась культура речи, что отражается в свободном владении как устной, так и письменной ее формами, что отмечается и преподавателями других дисциплин, так как дети свободно выражают свою точку зрения и умеют ее аргументировать;</a:t>
            </a:r>
          </a:p>
          <a:p>
            <a:pPr lvl="0"/>
            <a:r>
              <a:rPr lang="ru-RU" dirty="0" smtClean="0"/>
              <a:t> работая со словом-концептом, изучая слово на разных языковых пластах, ученики легко используют данный подход и на других предметах.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57864" cy="9361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Актуальность исследования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352928" cy="518457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u="sng" dirty="0" smtClean="0"/>
              <a:t>Изменение подходов к исследованию научных явлений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научные объекты изучаются «по их роли для человека, по их назначению в его жизнедеятельности, по их функциям для развития человеческой личности и её усовершенствования»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АНТРОПОЦЕНТРИЧЕСКАЯ ЛИНГВИСТИКА</a:t>
            </a:r>
          </a:p>
          <a:p>
            <a:pPr algn="ctr">
              <a:buNone/>
            </a:pPr>
            <a:r>
              <a:rPr lang="ru-RU" dirty="0" smtClean="0"/>
              <a:t>	(изучает специфику общающегося человека, 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/>
              <a:t>языковую личность</a:t>
            </a:r>
            <a:r>
              <a:rPr lang="ru-RU" dirty="0" smtClean="0"/>
              <a:t>, </a:t>
            </a:r>
          </a:p>
          <a:p>
            <a:pPr algn="ctr">
              <a:buNone/>
            </a:pPr>
            <a:r>
              <a:rPr lang="ru-RU" dirty="0" smtClean="0"/>
              <a:t>	т.е. человека, способного создавать и понимать тексты, речевые произведения, значимые для его жизнедеятельности и характеризующие уровень его развития) 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0" y="227687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371703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487744" cy="1040160"/>
          </a:xfrm>
        </p:spPr>
        <p:txBody>
          <a:bodyPr/>
          <a:lstStyle/>
          <a:p>
            <a:r>
              <a:rPr lang="ru-RU" sz="4000" dirty="0" smtClean="0"/>
              <a:t>Методологическая</a:t>
            </a:r>
            <a:r>
              <a:rPr lang="ru-RU" dirty="0" smtClean="0"/>
              <a:t> основа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Теорию языковой личности в разные времена исследовали такие ученые как</a:t>
            </a:r>
          </a:p>
          <a:p>
            <a:pPr>
              <a:buNone/>
            </a:pPr>
            <a:r>
              <a:rPr lang="ru-RU" dirty="0" smtClean="0"/>
              <a:t>	В.В. Виноградов, </a:t>
            </a:r>
            <a:r>
              <a:rPr lang="ru-RU" dirty="0" err="1" smtClean="0"/>
              <a:t>Бодуэн</a:t>
            </a:r>
            <a:r>
              <a:rPr lang="ru-RU" dirty="0" smtClean="0"/>
              <a:t> де </a:t>
            </a:r>
            <a:r>
              <a:rPr lang="ru-RU" dirty="0" err="1" smtClean="0"/>
              <a:t>Куртене</a:t>
            </a:r>
            <a:r>
              <a:rPr lang="ru-RU" dirty="0" smtClean="0"/>
              <a:t>,            </a:t>
            </a:r>
            <a:br>
              <a:rPr lang="ru-RU" dirty="0" smtClean="0"/>
            </a:br>
            <a:r>
              <a:rPr lang="ru-RU" dirty="0" smtClean="0"/>
              <a:t>Л. </a:t>
            </a:r>
            <a:r>
              <a:rPr lang="ru-RU" dirty="0" err="1" smtClean="0"/>
              <a:t>Вайсгербер</a:t>
            </a:r>
            <a:r>
              <a:rPr lang="ru-RU" dirty="0" smtClean="0"/>
              <a:t>, В. Фон Гумбольдт, Г.И. </a:t>
            </a:r>
            <a:r>
              <a:rPr lang="ru-RU" dirty="0" err="1" smtClean="0"/>
              <a:t>Богин</a:t>
            </a:r>
            <a:r>
              <a:rPr lang="ru-RU" dirty="0" smtClean="0"/>
              <a:t>, Ю.Н. Караулов, Г.В. </a:t>
            </a:r>
            <a:r>
              <a:rPr lang="ru-RU" dirty="0" err="1" smtClean="0"/>
              <a:t>Эйгер</a:t>
            </a:r>
            <a:r>
              <a:rPr lang="ru-RU" dirty="0" smtClean="0"/>
              <a:t>, И.А. </a:t>
            </a:r>
            <a:r>
              <a:rPr lang="ru-RU" dirty="0" err="1" smtClean="0"/>
              <a:t>Рапопорт</a:t>
            </a:r>
            <a:r>
              <a:rPr lang="ru-RU" dirty="0" smtClean="0"/>
              <a:t>, </a:t>
            </a:r>
            <a:br>
              <a:rPr lang="ru-RU" dirty="0" smtClean="0"/>
            </a:br>
            <a:r>
              <a:rPr lang="ru-RU" dirty="0" smtClean="0"/>
              <a:t>Е.А. Селиванова, Л.Н. Гумилев, С.Г. </a:t>
            </a:r>
            <a:r>
              <a:rPr lang="ru-RU" dirty="0" err="1" smtClean="0"/>
              <a:t>Воркачев</a:t>
            </a:r>
            <a:r>
              <a:rPr lang="ru-RU" dirty="0" smtClean="0"/>
              <a:t> и другие.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199712" cy="968152"/>
          </a:xfrm>
        </p:spPr>
        <p:txBody>
          <a:bodyPr/>
          <a:lstStyle/>
          <a:p>
            <a:r>
              <a:rPr lang="ru-RU" sz="4000" dirty="0" smtClean="0"/>
              <a:t>Сущность</a:t>
            </a:r>
            <a:r>
              <a:rPr lang="ru-RU" dirty="0" smtClean="0"/>
              <a:t>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Теоретическое  осмысление понятия </a:t>
            </a:r>
          </a:p>
          <a:p>
            <a:pPr>
              <a:buNone/>
            </a:pPr>
            <a:r>
              <a:rPr lang="ru-RU" dirty="0" smtClean="0"/>
              <a:t>			«</a:t>
            </a:r>
            <a:r>
              <a:rPr lang="ru-RU" b="1" dirty="0" smtClean="0"/>
              <a:t>языковая личность</a:t>
            </a:r>
            <a:r>
              <a:rPr lang="ru-RU" dirty="0" smtClean="0"/>
              <a:t>»:</a:t>
            </a:r>
          </a:p>
          <a:p>
            <a:r>
              <a:rPr lang="ru-RU" dirty="0" smtClean="0"/>
              <a:t>как формируется человек общающийся, </a:t>
            </a:r>
          </a:p>
          <a:p>
            <a:r>
              <a:rPr lang="ru-RU" dirty="0" smtClean="0"/>
              <a:t>какова модель  языковой  личности,  </a:t>
            </a:r>
          </a:p>
          <a:p>
            <a:r>
              <a:rPr lang="ru-RU" dirty="0" smtClean="0"/>
              <a:t>какие уровни развития она проходит в процессе становления, </a:t>
            </a:r>
          </a:p>
          <a:p>
            <a:r>
              <a:rPr lang="ru-RU" dirty="0" smtClean="0"/>
              <a:t>какие единицы языка, элементы языка и речи осваиваются на каждом уровне.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Методологический аппарат исследования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12968" cy="504056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Цель исследования –  </a:t>
            </a:r>
            <a:r>
              <a:rPr lang="ru-RU" dirty="0" smtClean="0"/>
              <a:t>определить содержание и методы работы по формированию языковой личности младшего школьника в процессе обучения тексту на уроках литературного чтения.</a:t>
            </a:r>
          </a:p>
          <a:p>
            <a:r>
              <a:rPr lang="ru-RU" b="1" dirty="0" smtClean="0"/>
              <a:t>Объект исследования – </a:t>
            </a:r>
            <a:r>
              <a:rPr lang="ru-RU" dirty="0" smtClean="0"/>
              <a:t>процесс формирования языковой личности младшего школьника.</a:t>
            </a:r>
          </a:p>
          <a:p>
            <a:r>
              <a:rPr lang="ru-RU" b="1" dirty="0" smtClean="0"/>
              <a:t>Предмет исследования – </a:t>
            </a:r>
            <a:r>
              <a:rPr lang="ru-RU" dirty="0" smtClean="0"/>
              <a:t> методика развития языковой личности младшего школьника в процессе обучения тексту на уроках литературного чтения.</a:t>
            </a:r>
          </a:p>
          <a:p>
            <a:r>
              <a:rPr lang="ru-RU" b="1" dirty="0" smtClean="0"/>
              <a:t>Гипотеза исследования - </a:t>
            </a:r>
            <a:r>
              <a:rPr lang="ru-RU" dirty="0" smtClean="0"/>
              <a:t>процесс развития языковой личности младшего школьника на уроках литературного чтения будет более эффективным, если разработать содержание работы по развитию языковой личности на основе использования  структурного и композиционного анализов текста и анализе языковых средств выразительности текста.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Задачи</a:t>
            </a:r>
            <a:r>
              <a:rPr lang="ru-RU" dirty="0" smtClean="0"/>
              <a:t>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12968" cy="496855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на основе анализа лингвистической, психолого-педагогической и методической литературы выявить лингводидактические подходы к пониманию языковой личности и процессу ее развития; уточнить содержание понятия «языковая личность» по отношению к ребенку младшего школьного возраста;</a:t>
            </a:r>
          </a:p>
          <a:p>
            <a:pPr lvl="0"/>
            <a:r>
              <a:rPr lang="ru-RU" dirty="0" smtClean="0"/>
              <a:t>проанализировать программно-методическое обеспечение лингвистического образования в аспекте формирования языковой личности младшего школьника  при обучении тексту;</a:t>
            </a:r>
          </a:p>
          <a:p>
            <a:pPr lvl="0"/>
            <a:r>
              <a:rPr lang="ru-RU" dirty="0" smtClean="0"/>
              <a:t>определить исходный уровень сформированности языковой личности младших школьников;</a:t>
            </a:r>
          </a:p>
          <a:p>
            <a:pPr lvl="0"/>
            <a:r>
              <a:rPr lang="ru-RU" dirty="0" smtClean="0"/>
              <a:t>разработать содержание работы по развитию языковой личности младших школьников в процессе обучения тексту и определить его эффективность.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эксперимента</a:t>
            </a:r>
            <a:br>
              <a:rPr lang="ru-RU" dirty="0" smtClean="0"/>
            </a:br>
            <a:r>
              <a:rPr lang="ru-RU" dirty="0" smtClean="0"/>
              <a:t>(констатирующий этап)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35816" cy="49971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Экспериментальное исследование состояло из            </a:t>
            </a:r>
            <a:r>
              <a:rPr lang="ru-RU" b="1" dirty="0" smtClean="0"/>
              <a:t>трех этапов: </a:t>
            </a:r>
            <a:r>
              <a:rPr lang="ru-RU" dirty="0" smtClean="0"/>
              <a:t>констатирующего, формирующего и контрольного.</a:t>
            </a:r>
          </a:p>
          <a:p>
            <a:r>
              <a:rPr lang="ru-RU" b="1" dirty="0" smtClean="0"/>
              <a:t>Цель констатирующего эксперимента </a:t>
            </a:r>
            <a:r>
              <a:rPr lang="ru-RU" dirty="0" smtClean="0"/>
              <a:t>– выявить уровень сформированности показателей языковой личности младшего школьника.</a:t>
            </a:r>
          </a:p>
          <a:p>
            <a:r>
              <a:rPr lang="ru-RU" b="1" dirty="0" smtClean="0"/>
              <a:t>Задачи:</a:t>
            </a:r>
          </a:p>
          <a:p>
            <a:pPr lvl="0"/>
            <a:r>
              <a:rPr lang="ru-RU" dirty="0" smtClean="0"/>
              <a:t>подобрать диагностический инструментарий для выявления уровня сформированности языковой личности младшего школьник;</a:t>
            </a:r>
          </a:p>
          <a:p>
            <a:pPr lvl="0"/>
            <a:r>
              <a:rPr lang="ru-RU" dirty="0" smtClean="0"/>
              <a:t>подготовить материалы и провести диагностику;</a:t>
            </a:r>
          </a:p>
          <a:p>
            <a:pPr lvl="0"/>
            <a:r>
              <a:rPr lang="ru-RU" dirty="0" smtClean="0"/>
              <a:t>определить исходный уровень сформированности языковой личности младшего школьника.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Диагностические методики: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методика «Диктант для робота»			 (авторы Г.А. </a:t>
            </a:r>
            <a:r>
              <a:rPr lang="ru-RU" dirty="0" err="1" smtClean="0"/>
              <a:t>Цукерман</a:t>
            </a:r>
            <a:r>
              <a:rPr lang="ru-RU" dirty="0" smtClean="0"/>
              <a:t>, Е.А. </a:t>
            </a:r>
            <a:r>
              <a:rPr lang="ru-RU" dirty="0" err="1" smtClean="0"/>
              <a:t>Бугрименко</a:t>
            </a:r>
            <a:r>
              <a:rPr lang="ru-RU" dirty="0" smtClean="0"/>
              <a:t>) – для диагностики сформированности лингвистической компетенции;</a:t>
            </a:r>
          </a:p>
          <a:p>
            <a:pPr lvl="0"/>
            <a:r>
              <a:rPr lang="ru-RU" dirty="0" smtClean="0"/>
              <a:t>методика «Диагностика развития общения со сверстниками»</a:t>
            </a:r>
            <a:br>
              <a:rPr lang="ru-RU" dirty="0" smtClean="0"/>
            </a:br>
            <a:r>
              <a:rPr lang="ru-RU" dirty="0" smtClean="0"/>
              <a:t>(авторы И.А. Орлова, В.М Холмогорова) – для диагностики коммуникативной компетенции;</a:t>
            </a:r>
          </a:p>
          <a:p>
            <a:pPr lvl="0"/>
            <a:r>
              <a:rPr lang="ru-RU" dirty="0" smtClean="0"/>
              <a:t>методика «Письмо с окошками» 		</a:t>
            </a:r>
          </a:p>
          <a:p>
            <a:pPr lvl="0">
              <a:buNone/>
            </a:pPr>
            <a:r>
              <a:rPr lang="ru-RU" dirty="0" smtClean="0"/>
              <a:t>	(автор В.А. </a:t>
            </a:r>
            <a:r>
              <a:rPr lang="ru-RU" dirty="0" err="1" smtClean="0"/>
              <a:t>Илюхина</a:t>
            </a:r>
            <a:r>
              <a:rPr lang="ru-RU" dirty="0" smtClean="0"/>
              <a:t>) – для диагностики </a:t>
            </a:r>
            <a:r>
              <a:rPr lang="ru-RU" dirty="0" err="1" smtClean="0"/>
              <a:t>регулятивно-рефлексивной</a:t>
            </a:r>
            <a:r>
              <a:rPr lang="ru-RU" dirty="0" smtClean="0"/>
              <a:t> компетенции.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Результаты исследования сформированности языковой личности учащихся 4 класса (констатирующий этап)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64057"/>
              </p:ext>
            </p:extLst>
          </p:nvPr>
        </p:nvGraphicFramePr>
        <p:xfrm>
          <a:off x="1331640" y="1916832"/>
          <a:ext cx="640871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100</TotalTime>
  <Words>452</Words>
  <Application>Microsoft Office PowerPoint</Application>
  <PresentationFormat>Экран (4:3)</PresentationFormat>
  <Paragraphs>91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Обычная</vt:lpstr>
      <vt:lpstr> </vt:lpstr>
      <vt:lpstr>Актуальность исследования</vt:lpstr>
      <vt:lpstr>Методологическая основа</vt:lpstr>
      <vt:lpstr>Сущность основных понятий</vt:lpstr>
      <vt:lpstr>Методологический аппарат исследования</vt:lpstr>
      <vt:lpstr>Задачи исследования</vt:lpstr>
      <vt:lpstr>Организация эксперимента (констатирующий этап)</vt:lpstr>
      <vt:lpstr>Диагностические методики: </vt:lpstr>
      <vt:lpstr> Результаты исследования сформированности языковой личности учащихся 4 класса (констатирующий этап) </vt:lpstr>
      <vt:lpstr>Организация эксперимента (формирующий этап)</vt:lpstr>
      <vt:lpstr>Программа  по развитию языковой личности</vt:lpstr>
      <vt:lpstr>Организация эксперимента (контрольный этап)</vt:lpstr>
      <vt:lpstr> Результаты исследования уровня сформированности языковой личности учащихся  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языковой личности младшего школьника в процессе обучения тексту</dc:title>
  <dc:creator>Титова</dc:creator>
  <cp:lastModifiedBy>ANNA</cp:lastModifiedBy>
  <cp:revision>17</cp:revision>
  <dcterms:created xsi:type="dcterms:W3CDTF">2020-05-31T12:02:34Z</dcterms:created>
  <dcterms:modified xsi:type="dcterms:W3CDTF">2023-09-24T16:47:34Z</dcterms:modified>
</cp:coreProperties>
</file>