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30"/>
  </p:notesMasterIdLst>
  <p:sldIdLst>
    <p:sldId id="375" r:id="rId3"/>
    <p:sldId id="256" r:id="rId4"/>
    <p:sldId id="311" r:id="rId5"/>
    <p:sldId id="273" r:id="rId6"/>
    <p:sldId id="365" r:id="rId7"/>
    <p:sldId id="361" r:id="rId8"/>
    <p:sldId id="338" r:id="rId9"/>
    <p:sldId id="310" r:id="rId10"/>
    <p:sldId id="308" r:id="rId11"/>
    <p:sldId id="309" r:id="rId12"/>
    <p:sldId id="363" r:id="rId13"/>
    <p:sldId id="364" r:id="rId14"/>
    <p:sldId id="318" r:id="rId15"/>
    <p:sldId id="350" r:id="rId16"/>
    <p:sldId id="360" r:id="rId17"/>
    <p:sldId id="351" r:id="rId18"/>
    <p:sldId id="352" r:id="rId19"/>
    <p:sldId id="282" r:id="rId20"/>
    <p:sldId id="353" r:id="rId21"/>
    <p:sldId id="354" r:id="rId22"/>
    <p:sldId id="355" r:id="rId23"/>
    <p:sldId id="356" r:id="rId24"/>
    <p:sldId id="321" r:id="rId25"/>
    <p:sldId id="306" r:id="rId26"/>
    <p:sldId id="337" r:id="rId27"/>
    <p:sldId id="336" r:id="rId28"/>
    <p:sldId id="345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62" autoAdjust="0"/>
  </p:normalViewPr>
  <p:slideViewPr>
    <p:cSldViewPr>
      <p:cViewPr>
        <p:scale>
          <a:sx n="50" d="100"/>
          <a:sy n="50" d="100"/>
        </p:scale>
        <p:origin x="-2088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E89A3-CFA2-4BDF-BEB8-6EC07643CC74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75B4B-2253-4C4B-83A0-AC8ED71C2B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157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8358D5-4158-4FCC-89D9-ED369C5E97E2}" type="slidenum">
              <a:rPr lang="ru-RU"/>
              <a:pPr/>
              <a:t>8</a:t>
            </a:fld>
            <a:endParaRPr lang="ru-RU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	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268A16-932B-4006-9C67-A37D95939D06}" type="slidenum">
              <a:rPr lang="ru-RU">
                <a:solidFill>
                  <a:srgbClr val="000000"/>
                </a:solidFill>
              </a:rPr>
              <a:pPr/>
              <a:t>10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8592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H:\графика\asadal\scool\scool\38 [Converted].png"/>
          <p:cNvPicPr>
            <a:picLocks noChangeAspect="1" noChangeArrowheads="1"/>
          </p:cNvPicPr>
          <p:nvPr userDrawn="1"/>
        </p:nvPicPr>
        <p:blipFill>
          <a:blip r:embed="rId2" cstate="print"/>
          <a:srcRect r="20"/>
          <a:stretch>
            <a:fillRect/>
          </a:stretch>
        </p:blipFill>
        <p:spPr bwMode="auto">
          <a:xfrm>
            <a:off x="0" y="5357826"/>
            <a:ext cx="3286084" cy="150017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4290"/>
            <a:ext cx="9144000" cy="1143008"/>
          </a:xfrm>
          <a:gradFill>
            <a:gsLst>
              <a:gs pos="0">
                <a:schemeClr val="accent6">
                  <a:lumMod val="20000"/>
                  <a:lumOff val="80000"/>
                  <a:alpha val="0"/>
                </a:schemeClr>
              </a:gs>
              <a:gs pos="39999">
                <a:schemeClr val="accent6">
                  <a:lumMod val="60000"/>
                  <a:lumOff val="40000"/>
                  <a:alpha val="0"/>
                </a:schemeClr>
              </a:gs>
              <a:gs pos="70000">
                <a:schemeClr val="accent6">
                  <a:lumMod val="75000"/>
                  <a:alpha val="67000"/>
                </a:schemeClr>
              </a:gs>
              <a:gs pos="100000">
                <a:srgbClr val="FF0000">
                  <a:alpha val="60000"/>
                </a:srgbClr>
              </a:gs>
            </a:gsLst>
            <a:lin ang="5400000" scaled="0"/>
          </a:gradFill>
        </p:spPr>
        <p:txBody>
          <a:bodyPr/>
          <a:lstStyle>
            <a:lvl1pPr>
              <a:defRPr b="1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2143116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Garamond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7ED27B1F-C5AC-4B54-93C8-9891C673D481}" type="datetimeFigureOut">
              <a:rPr lang="ru-RU" smtClean="0"/>
              <a:pPr/>
              <a:t>24.10.2018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662138" cy="365125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CEE38C59-5D4A-4D4F-9A28-AD16BB927A85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1026" name="Picture 2" descr="H:\графика\asadal\scool\scool\23\10101010.png"/>
          <p:cNvPicPr>
            <a:picLocks noChangeAspect="1" noChangeArrowheads="1"/>
          </p:cNvPicPr>
          <p:nvPr userDrawn="1"/>
        </p:nvPicPr>
        <p:blipFill>
          <a:blip r:embed="rId3" cstate="print"/>
          <a:srcRect r="58"/>
          <a:stretch>
            <a:fillRect/>
          </a:stretch>
        </p:blipFill>
        <p:spPr bwMode="auto">
          <a:xfrm flipH="1">
            <a:off x="8215338" y="5175261"/>
            <a:ext cx="928662" cy="1682739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H:\графика\asadal\scool\scool\38 [Converted]111.png"/>
          <p:cNvPicPr>
            <a:picLocks noChangeAspect="1" noChangeArrowheads="1"/>
          </p:cNvPicPr>
          <p:nvPr/>
        </p:nvPicPr>
        <p:blipFill>
          <a:blip r:embed="rId14" cstate="print"/>
          <a:srcRect r="4" b="132"/>
          <a:stretch>
            <a:fillRect/>
          </a:stretch>
        </p:blipFill>
        <p:spPr bwMode="auto">
          <a:xfrm>
            <a:off x="0" y="0"/>
            <a:ext cx="9144000" cy="14287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3" descr="H:\графика\asadal\scool\scool\38 [Converted].png"/>
          <p:cNvPicPr>
            <a:picLocks noChangeAspect="1" noChangeArrowheads="1"/>
          </p:cNvPicPr>
          <p:nvPr/>
        </p:nvPicPr>
        <p:blipFill>
          <a:blip r:embed="rId15" cstate="print"/>
          <a:srcRect r="20"/>
          <a:stretch>
            <a:fillRect/>
          </a:stretch>
        </p:blipFill>
        <p:spPr bwMode="auto">
          <a:xfrm>
            <a:off x="0" y="5357826"/>
            <a:ext cx="3286084" cy="1500174"/>
          </a:xfrm>
          <a:prstGeom prst="rect">
            <a:avLst/>
          </a:prstGeom>
          <a:noFill/>
        </p:spPr>
      </p:pic>
      <p:pic>
        <p:nvPicPr>
          <p:cNvPr id="14" name="Picture 2" descr="H:\графика\asadal\scool\scool\23\10101010.png"/>
          <p:cNvPicPr>
            <a:picLocks noChangeAspect="1" noChangeArrowheads="1"/>
          </p:cNvPicPr>
          <p:nvPr/>
        </p:nvPicPr>
        <p:blipFill>
          <a:blip r:embed="rId16" cstate="print"/>
          <a:srcRect r="58"/>
          <a:stretch>
            <a:fillRect/>
          </a:stretch>
        </p:blipFill>
        <p:spPr bwMode="auto">
          <a:xfrm flipH="1">
            <a:off x="8215338" y="5175261"/>
            <a:ext cx="928662" cy="168273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143008"/>
          </a:xfrm>
          <a:prstGeom prst="rect">
            <a:avLst/>
          </a:prstGeom>
          <a:gradFill>
            <a:gsLst>
              <a:gs pos="0">
                <a:schemeClr val="accent6">
                  <a:lumMod val="20000"/>
                  <a:lumOff val="80000"/>
                  <a:alpha val="0"/>
                </a:schemeClr>
              </a:gs>
              <a:gs pos="39999">
                <a:schemeClr val="accent6">
                  <a:lumMod val="60000"/>
                  <a:lumOff val="40000"/>
                  <a:alpha val="0"/>
                </a:schemeClr>
              </a:gs>
              <a:gs pos="70000">
                <a:schemeClr val="accent6">
                  <a:lumMod val="75000"/>
                  <a:alpha val="67000"/>
                </a:schemeClr>
              </a:gs>
              <a:gs pos="100000">
                <a:srgbClr val="FF0000">
                  <a:alpha val="60000"/>
                </a:srgb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71612"/>
            <a:ext cx="8229600" cy="4554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27B1F-C5AC-4B54-93C8-9891C673D481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>
              <a:lumMod val="9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mbr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gi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gif"/><Relationship Id="rId5" Type="http://schemas.openxmlformats.org/officeDocument/2006/relationships/image" Target="../media/image15.png"/><Relationship Id="rId4" Type="http://schemas.openxmlformats.org/officeDocument/2006/relationships/image" Target="../media/image14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61612" y="1772816"/>
            <a:ext cx="602991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Приемы развития </a:t>
            </a:r>
          </a:p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смыслового чтения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78291" y="6166524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2018г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14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кругленный прямоугольник 12"/>
          <p:cNvSpPr/>
          <p:nvPr/>
        </p:nvSpPr>
        <p:spPr>
          <a:xfrm>
            <a:off x="5004048" y="2626566"/>
            <a:ext cx="3778899" cy="213670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Процессы:</a:t>
            </a:r>
            <a:endParaRPr lang="ru-RU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285750" lvl="0" indent="-285750" algn="ctr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Ассоциации</a:t>
            </a:r>
          </a:p>
          <a:p>
            <a:pPr marL="285750" lvl="0" indent="-285750" algn="ctr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Антиципация</a:t>
            </a:r>
          </a:p>
          <a:p>
            <a:pPr marL="285750" lvl="0" indent="-285750" algn="ctr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Обращение к жизненному опыту</a:t>
            </a:r>
          </a:p>
          <a:p>
            <a:pPr marL="285750" lvl="0" indent="-285750" algn="ctr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Гипотеза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90966" y="1556792"/>
            <a:ext cx="5191611" cy="62359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dirty="0">
                <a:solidFill>
                  <a:srgbClr val="C00000"/>
                </a:solidFill>
                <a:latin typeface="Gabriola" panose="04040605051002020D02" pitchFamily="82" charset="0"/>
              </a:rPr>
              <a:t>Д</a:t>
            </a:r>
            <a:r>
              <a:rPr lang="ru-RU" sz="5400" b="1" dirty="0" smtClean="0">
                <a:solidFill>
                  <a:srgbClr val="C00000"/>
                </a:solidFill>
                <a:latin typeface="Gabriola" panose="04040605051002020D02" pitchFamily="82" charset="0"/>
              </a:rPr>
              <a:t>о   чтения</a:t>
            </a:r>
            <a:endParaRPr lang="nl-NL" sz="5400" b="1" dirty="0">
              <a:solidFill>
                <a:srgbClr val="C00000"/>
              </a:solidFill>
              <a:latin typeface="Gabriola" panose="04040605051002020D02" pitchFamily="82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96040" y="2598192"/>
            <a:ext cx="2789853" cy="213671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Объекты: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Название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Эпиграф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Предисловие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Содержание</a:t>
            </a:r>
            <a:endParaRPr lang="ru-RU" b="1" dirty="0">
              <a:solidFill>
                <a:schemeClr val="tx1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Автор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Источник</a:t>
            </a:r>
          </a:p>
        </p:txBody>
      </p:sp>
      <p:sp>
        <p:nvSpPr>
          <p:cNvPr id="8" name="Овал 7"/>
          <p:cNvSpPr/>
          <p:nvPr/>
        </p:nvSpPr>
        <p:spPr>
          <a:xfrm>
            <a:off x="2051720" y="5229200"/>
            <a:ext cx="5327778" cy="118498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Повышение мотивации чтения текста</a:t>
            </a:r>
            <a:endParaRPr lang="ru-RU" sz="24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Тройная стрелка влево/вправо/вверх 8"/>
          <p:cNvSpPr/>
          <p:nvPr/>
        </p:nvSpPr>
        <p:spPr>
          <a:xfrm rot="10800000">
            <a:off x="3785892" y="3409729"/>
            <a:ext cx="1218155" cy="1819469"/>
          </a:xfrm>
          <a:prstGeom prst="leftRightUpArrow">
            <a:avLst>
              <a:gd name="adj1" fmla="val 25000"/>
              <a:gd name="adj2" fmla="val 34302"/>
              <a:gd name="adj3" fmla="val 11047"/>
            </a:avLst>
          </a:prstGeom>
          <a:solidFill>
            <a:srgbClr val="00B05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095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484784"/>
            <a:ext cx="864096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sz="1400" b="1" dirty="0"/>
              <a:t>1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.    Первичное чтение текста.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>
                <a:latin typeface="Arial" pitchFamily="34" charset="0"/>
                <a:cs typeface="Arial" pitchFamily="34" charset="0"/>
              </a:rPr>
              <a:t>Самостоятельное чтение в классе или чтение-слушание, или комбинированное чтение (на выбор учителя) в соответствии с особенностями текста, возрастными и индивидуальными возможностями учащихся.</a:t>
            </a:r>
            <a:br>
              <a:rPr lang="ru-RU" sz="2000" dirty="0">
                <a:latin typeface="Arial" pitchFamily="34" charset="0"/>
                <a:cs typeface="Arial" pitchFamily="34" charset="0"/>
              </a:rPr>
            </a:br>
            <a:r>
              <a:rPr lang="ru-RU" sz="2000" dirty="0">
                <a:latin typeface="Arial" pitchFamily="34" charset="0"/>
                <a:cs typeface="Arial" pitchFamily="34" charset="0"/>
              </a:rPr>
              <a:t> Выявление первичного восприятия (с помощью беседы, фиксации первичных впечатлений, смежных видов искусств – на выбор учителя). </a:t>
            </a:r>
          </a:p>
          <a:p>
            <a:pPr>
              <a:buFont typeface="Wingdings" pitchFamily="2" charset="2"/>
              <a:buNone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     2.   </a:t>
            </a:r>
            <a:r>
              <a:rPr lang="ru-RU" sz="2000" b="1" dirty="0" err="1">
                <a:latin typeface="Arial" pitchFamily="34" charset="0"/>
                <a:cs typeface="Arial" pitchFamily="34" charset="0"/>
              </a:rPr>
              <a:t>Перечитывание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 текста.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/>
            </a:r>
            <a:br>
              <a:rPr lang="ru-RU" sz="2000" dirty="0">
                <a:latin typeface="Arial" pitchFamily="34" charset="0"/>
                <a:cs typeface="Arial" pitchFamily="34" charset="0"/>
              </a:rPr>
            </a:br>
            <a:r>
              <a:rPr lang="ru-RU" sz="2000" dirty="0">
                <a:latin typeface="Arial" pitchFamily="34" charset="0"/>
                <a:cs typeface="Arial" pitchFamily="34" charset="0"/>
              </a:rPr>
              <a:t>Медленное «вдумчивое» повторное чтение (всего текста или его отдельных фрагментов). Анализ текста </a:t>
            </a:r>
            <a:br>
              <a:rPr lang="ru-RU" sz="2000" dirty="0">
                <a:latin typeface="Arial" pitchFamily="34" charset="0"/>
                <a:cs typeface="Arial" pitchFamily="34" charset="0"/>
              </a:rPr>
            </a:br>
            <a:r>
              <a:rPr lang="ru-RU" sz="2000" dirty="0">
                <a:latin typeface="Arial" pitchFamily="34" charset="0"/>
                <a:cs typeface="Arial" pitchFamily="34" charset="0"/>
              </a:rPr>
              <a:t>Постановка уточняющего вопроса к каждой смысловой части. </a:t>
            </a:r>
          </a:p>
          <a:p>
            <a:pPr>
              <a:buFont typeface="Wingdings" pitchFamily="2" charset="2"/>
              <a:buNone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      3. Беседа по содержанию текста.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/>
            </a:r>
            <a:br>
              <a:rPr lang="ru-RU" sz="2000" dirty="0">
                <a:latin typeface="Arial" pitchFamily="34" charset="0"/>
                <a:cs typeface="Arial" pitchFamily="34" charset="0"/>
              </a:rPr>
            </a:br>
            <a:r>
              <a:rPr lang="ru-RU" sz="2000" dirty="0">
                <a:latin typeface="Arial" pitchFamily="34" charset="0"/>
                <a:cs typeface="Arial" pitchFamily="34" charset="0"/>
              </a:rPr>
              <a:t>Обобщение прочитанного. Выявление скрытого смысла произведения, если таковой имеется. Постановка к тексту обобщающих вопросов, как учителем, так и детьми.</a:t>
            </a:r>
            <a:br>
              <a:rPr lang="ru-RU" sz="2000" dirty="0">
                <a:latin typeface="Arial" pitchFamily="34" charset="0"/>
                <a:cs typeface="Arial" pitchFamily="34" charset="0"/>
              </a:rPr>
            </a:br>
            <a:r>
              <a:rPr lang="ru-RU" sz="2000" dirty="0">
                <a:latin typeface="Arial" pitchFamily="34" charset="0"/>
                <a:cs typeface="Arial" pitchFamily="34" charset="0"/>
              </a:rPr>
              <a:t>Обращение (в случае нео</a:t>
            </a:r>
            <a:r>
              <a:rPr lang="ru-RU" sz="2000" dirty="0"/>
              <a:t>бходимости) </a:t>
            </a:r>
            <a:r>
              <a:rPr lang="ru-RU" sz="2000" dirty="0" smtClean="0"/>
              <a:t> </a:t>
            </a:r>
            <a:r>
              <a:rPr lang="ru-RU" sz="2000" dirty="0"/>
              <a:t>к отдельным фрагментам текста. </a:t>
            </a:r>
          </a:p>
          <a:p>
            <a:pPr>
              <a:buFont typeface="Wingdings" pitchFamily="2" charset="2"/>
              <a:buNone/>
            </a:pPr>
            <a:r>
              <a:rPr lang="ru-RU" sz="2000" dirty="0"/>
              <a:t>      </a:t>
            </a:r>
            <a:r>
              <a:rPr lang="ru-RU" sz="2000" b="1" dirty="0"/>
              <a:t>4. Выразительное чтение.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10032" y="116632"/>
            <a:ext cx="79208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2этап</a:t>
            </a:r>
            <a:br>
              <a:rPr lang="ru-RU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Работа с текстом во время чтения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36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700808"/>
            <a:ext cx="896448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Концептуальная (смысловая) беседа по тексту.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000" dirty="0" smtClean="0">
                <a:latin typeface="Arial" pitchFamily="34" charset="0"/>
                <a:cs typeface="Arial" pitchFamily="34" charset="0"/>
              </a:rPr>
            </a:br>
            <a:r>
              <a:rPr lang="ru-RU" sz="2000" dirty="0" smtClean="0">
                <a:latin typeface="Arial" pitchFamily="34" charset="0"/>
                <a:cs typeface="Arial" pitchFamily="34" charset="0"/>
              </a:rPr>
              <a:t>Коллективное обсуждение прочитанного, дискуссия. Соотнесение читательских интерпретаций (истолкований, оценок) произведения с авторской позицией. Выявление и формулирование основной идеи текста или совокупности его главных смыслов.</a:t>
            </a:r>
          </a:p>
          <a:p>
            <a:pPr>
              <a:buFont typeface="Wingdings" pitchFamily="2" charset="2"/>
              <a:buNone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   2. Знакомство с писателем.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Рассказ о писателе. Беседа о личности писателя. Работа с материалами учебника, дополнительными источниками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3. Работа с заглавием, иллюстрациями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 Обсуждение смысла заглавия. Обращение учащихся к готовым иллюстрациям. Соотнесение видения художника с читательским представлением. </a:t>
            </a:r>
          </a:p>
          <a:p>
            <a:pPr>
              <a:buFont typeface="Wingdings" pitchFamily="2" charset="2"/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4. Творческие задания,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опирающиеся на какую-либо сферу читательской    деятельности учащихся (эмоции, воображение, осмысление содержания, художественной восприятие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88640"/>
            <a:ext cx="77048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 этап. </a:t>
            </a:r>
            <a:br>
              <a:rPr lang="ru-RU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Работа с текстом после чтения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86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Ассоциативный куст</a:t>
            </a:r>
            <a:endParaRPr lang="ru-RU" dirty="0"/>
          </a:p>
        </p:txBody>
      </p:sp>
      <p:pic>
        <p:nvPicPr>
          <p:cNvPr id="5" name="Рисунок 4" descr="assoc.jpg"/>
          <p:cNvPicPr/>
          <p:nvPr/>
        </p:nvPicPr>
        <p:blipFill rotWithShape="1">
          <a:blip r:embed="rId2" cstate="print"/>
          <a:srcRect r="53719"/>
          <a:stretch/>
        </p:blipFill>
        <p:spPr bwMode="auto">
          <a:xfrm>
            <a:off x="2267744" y="1556792"/>
            <a:ext cx="5400600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8911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assoc.jpg"/>
          <p:cNvPicPr/>
          <p:nvPr/>
        </p:nvPicPr>
        <p:blipFill rotWithShape="1">
          <a:blip r:embed="rId2" cstate="print"/>
          <a:srcRect l="45455"/>
          <a:stretch/>
        </p:blipFill>
        <p:spPr bwMode="auto">
          <a:xfrm>
            <a:off x="755576" y="1628800"/>
            <a:ext cx="7344816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5550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556792"/>
            <a:ext cx="84969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Цель: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сформировать умение самостоятельно работать с печатной   информацией, формулировать вопросы, работать в парах.</a:t>
            </a:r>
          </a:p>
          <a:p>
            <a:pPr>
              <a:buFont typeface="Wingdings" pitchFamily="2" charset="2"/>
              <a:buNone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1.Ученики про себя читают предложенный текст или часть текста, выбранные учителем.</a:t>
            </a:r>
          </a:p>
          <a:p>
            <a:pPr>
              <a:buFont typeface="Wingdings" pitchFamily="2" charset="2"/>
              <a:buNone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2.Ученики объединяются в пары. </a:t>
            </a:r>
          </a:p>
          <a:p>
            <a:pPr>
              <a:buFont typeface="Wingdings" pitchFamily="2" charset="2"/>
              <a:buNone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3.Один из учеников формулирует вопрос, другой – отвечает на него.</a:t>
            </a:r>
          </a:p>
          <a:p>
            <a:pPr>
              <a:buFont typeface="Wingdings" pitchFamily="2" charset="2"/>
              <a:buNone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4.Обсуждение вопросов и ответов                          в классе.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195736" y="332656"/>
            <a:ext cx="52751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Читаем и спрашиваем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82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700808"/>
            <a:ext cx="820891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3200" dirty="0" smtClean="0">
                <a:latin typeface="Arial" pitchFamily="34" charset="0"/>
                <a:cs typeface="Arial" pitchFamily="34" charset="0"/>
              </a:rPr>
              <a:t>Одним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из основных приёмов осмысления информации является </a:t>
            </a:r>
            <a:r>
              <a:rPr lang="ru-RU" sz="3200" i="1" dirty="0">
                <a:latin typeface="Arial" pitchFamily="34" charset="0"/>
                <a:cs typeface="Arial" pitchFamily="34" charset="0"/>
              </a:rPr>
              <a:t>постановка вопросов к тексту и поиск ответов на них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.</a:t>
            </a:r>
          </a:p>
          <a:p>
            <a:pPr fontAlgn="base"/>
            <a:r>
              <a:rPr lang="ru-RU" sz="3200" dirty="0">
                <a:latin typeface="Arial" pitchFamily="34" charset="0"/>
                <a:cs typeface="Arial" pitchFamily="34" charset="0"/>
              </a:rPr>
              <a:t>Наиболее удачная классификация вопросов была предложена американским психологом и педагогом Бенджамином </a:t>
            </a:r>
            <a:r>
              <a:rPr lang="ru-RU" sz="3200" dirty="0" err="1">
                <a:latin typeface="Arial" pitchFamily="34" charset="0"/>
                <a:cs typeface="Arial" pitchFamily="34" charset="0"/>
              </a:rPr>
              <a:t>Блумом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195736" y="188640"/>
            <a:ext cx="521681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Ромашка </a:t>
            </a:r>
            <a:r>
              <a:rPr lang="ru-RU" sz="5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Блума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562841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484784"/>
            <a:ext cx="763284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dirty="0">
                <a:latin typeface="Arial" pitchFamily="34" charset="0"/>
                <a:cs typeface="Arial" pitchFamily="34" charset="0"/>
              </a:rPr>
              <a:t>Учащиеся с удовольствием изготавливают ромашку, на каждом из шести лепестков которой записываются вопросы разных типов. Работа может быть индивидуальной, парной или групповой. </a:t>
            </a:r>
            <a:r>
              <a:rPr lang="ru-RU" sz="2400" b="1" u="sng" dirty="0">
                <a:latin typeface="Arial" pitchFamily="34" charset="0"/>
                <a:cs typeface="Arial" pitchFamily="34" charset="0"/>
              </a:rPr>
              <a:t>Цель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- с помощью 6 вопросов выйти на понимание содержащейся в тексте информации, на осмысление авторской позиции (в художественных и публицистических текстах).</a:t>
            </a:r>
          </a:p>
          <a:p>
            <a:pPr fontAlgn="base"/>
            <a:r>
              <a:rPr lang="ru-RU" sz="2400" dirty="0">
                <a:latin typeface="Arial" pitchFamily="34" charset="0"/>
                <a:cs typeface="Arial" pitchFamily="34" charset="0"/>
              </a:rPr>
              <a:t>При отработке приёма необходимо указывать учащимся на качество вопросов, отсеивая неинформативные, случайные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01338" y="260648"/>
            <a:ext cx="428534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Ромашка </a:t>
            </a:r>
            <a:r>
              <a:rPr lang="ru-RU" sz="4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Блума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19715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/>
          <a:lstStyle/>
          <a:p>
            <a:pPr fontAlgn="base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Ромашка 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Блума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556792"/>
            <a:ext cx="4429125" cy="423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916832"/>
            <a:ext cx="849694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3600" b="1" dirty="0">
                <a:latin typeface="Arial" pitchFamily="34" charset="0"/>
                <a:cs typeface="Arial" pitchFamily="34" charset="0"/>
              </a:rPr>
              <a:t>Простые вопросы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. Проверяют знание текста. Ответом на них должно быть краткое и точное воспроизведение содержащейся в тексте информации. </a:t>
            </a:r>
            <a:r>
              <a:rPr lang="ru-RU" sz="3600" i="1" dirty="0">
                <a:latin typeface="Arial" pitchFamily="34" charset="0"/>
                <a:cs typeface="Arial" pitchFamily="34" charset="0"/>
              </a:rPr>
              <a:t>Как звали главного героя? Куда впадает Волга</a:t>
            </a:r>
            <a:r>
              <a:rPr lang="ru-RU" sz="3600" i="1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332656"/>
            <a:ext cx="74562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Классификация вопросов </a:t>
            </a:r>
            <a:r>
              <a:rPr lang="ru-RU" sz="32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Б.Блума</a:t>
            </a:r>
            <a:r>
              <a:rPr lang="ru-RU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56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1628800"/>
            <a:ext cx="7488832" cy="380616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480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Смысловое чтение и работа с текстом как одно из направлений работы </a:t>
            </a:r>
          </a:p>
          <a:p>
            <a:pPr>
              <a:defRPr/>
            </a:pPr>
            <a:r>
              <a:rPr lang="ru-RU" sz="480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начальной школе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859340"/>
            <a:ext cx="84969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800" b="1" dirty="0">
                <a:latin typeface="Arial" pitchFamily="34" charset="0"/>
                <a:cs typeface="Arial" pitchFamily="34" charset="0"/>
              </a:rPr>
              <a:t>Уточняющие вопросы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. Выводят на уровень понимания текста. Это провокационные вопросы, требующие ответов "да" - "нет" и проверяющие подлинность текстовой информации. 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Правда ли, что... Если я правильно понял, то...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2800" dirty="0">
                <a:latin typeface="Arial" pitchFamily="34" charset="0"/>
                <a:cs typeface="Arial" pitchFamily="34" charset="0"/>
              </a:rPr>
              <a:t>Такие вопросы вносят ощутимый вклад в формирование навыка ведения дискуссии. Важно научить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задавать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их без негативной окраски.</a:t>
            </a:r>
          </a:p>
        </p:txBody>
      </p:sp>
    </p:spTree>
    <p:extLst>
      <p:ext uri="{BB962C8B-B14F-4D97-AF65-F5344CB8AC3E}">
        <p14:creationId xmlns:p14="http://schemas.microsoft.com/office/powerpoint/2010/main" val="98900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1340768"/>
            <a:ext cx="810039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3200" b="1" dirty="0">
                <a:latin typeface="Arial" pitchFamily="34" charset="0"/>
                <a:cs typeface="Arial" pitchFamily="34" charset="0"/>
              </a:rPr>
              <a:t>Творческие вопросы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. Подразумевают синтез полученной информации. В них всегда есть частица БЫ или будущее время, а формулировка содержит элемент прогноза, фантазии или предположения. </a:t>
            </a:r>
            <a:r>
              <a:rPr lang="ru-RU" sz="3200" i="1" dirty="0">
                <a:latin typeface="Arial" pitchFamily="34" charset="0"/>
                <a:cs typeface="Arial" pitchFamily="34" charset="0"/>
              </a:rPr>
              <a:t>Что бы произошло, если... Что бы изменилось, если бы у человека было 4 руки? Как, вы думаете, сложилась бы судьба героя, если бы он остался жив?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63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916832"/>
            <a:ext cx="741682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3200" b="1" dirty="0">
                <a:latin typeface="Arial" pitchFamily="34" charset="0"/>
                <a:cs typeface="Arial" pitchFamily="34" charset="0"/>
              </a:rPr>
              <a:t>Оценочные вопросы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. Направлены на выяснение критериев оценки явлений, событий, фактов. </a:t>
            </a:r>
            <a:r>
              <a:rPr lang="ru-RU" sz="3200" i="1" dirty="0">
                <a:latin typeface="Arial" pitchFamily="34" charset="0"/>
                <a:cs typeface="Arial" pitchFamily="34" charset="0"/>
              </a:rPr>
              <a:t>Как вы относитесь к ... ? Что лучше? Правильно ли поступил ...?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82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67850"/>
            <a:ext cx="8136904" cy="4672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489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132" y="3449"/>
            <a:ext cx="84582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Приём: «Тонкие» и «толстые» вопросы </a:t>
            </a:r>
            <a:r>
              <a:rPr lang="ru-RU" sz="3600" b="1" i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(форма таблицы)</a:t>
            </a:r>
            <a:endParaRPr lang="ru-RU" sz="3600" b="1" dirty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8491444"/>
              </p:ext>
            </p:extLst>
          </p:nvPr>
        </p:nvGraphicFramePr>
        <p:xfrm>
          <a:off x="457200" y="1600200"/>
          <a:ext cx="8229600" cy="5563483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0097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«Тонкие» вопросы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«Толстые» вопросы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956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Кто…?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Что…?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Когда…?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Может…?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Будет…?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Согласны ли Вы…?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Дайте несколько объяснений, почему...?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Почему Вы считаете…?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чем различие…?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Предположите, что будет, если…?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Что, если…?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Толстые вопросы требуют     неоднозначных ответов.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6" name="Picture 6" descr="C:\Users\Галина\Downloads\shutterstock_10121117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5757" y="692697"/>
            <a:ext cx="1320147" cy="14401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D:\РИСУНКИ\ФОНЫ\��������� ��� �����.jpg"/>
          <p:cNvPicPr>
            <a:picLocks noChangeAspect="1" noChangeArrowheads="1"/>
          </p:cNvPicPr>
          <p:nvPr/>
        </p:nvPicPr>
        <p:blipFill>
          <a:blip r:embed="rId2" cstate="print">
            <a:lum contrast="-10000"/>
          </a:blip>
          <a:srcRect/>
          <a:stretch>
            <a:fillRect/>
          </a:stretch>
        </p:blipFill>
        <p:spPr bwMode="auto">
          <a:xfrm>
            <a:off x="0" y="2743199"/>
            <a:ext cx="9144000" cy="4094163"/>
          </a:xfrm>
          <a:prstGeom prst="rect">
            <a:avLst/>
          </a:prstGeom>
          <a:noFill/>
        </p:spPr>
      </p:pic>
      <p:pic>
        <p:nvPicPr>
          <p:cNvPr id="3" name="Picture 9" descr="C:\Users\User\Desktop\deng8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086600" y="4876800"/>
            <a:ext cx="1752600" cy="1557170"/>
          </a:xfrm>
          <a:prstGeom prst="rect">
            <a:avLst/>
          </a:prstGeom>
          <a:noFill/>
        </p:spPr>
      </p:pic>
      <p:pic>
        <p:nvPicPr>
          <p:cNvPr id="4" name="Picture 5" descr="D:\РИСУНКИ\НЕБО ДОЖДЬ\p074.jp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b="85"/>
          <a:stretch>
            <a:fillRect/>
          </a:stretch>
        </p:blipFill>
        <p:spPr bwMode="auto">
          <a:xfrm>
            <a:off x="0" y="0"/>
            <a:ext cx="9144000" cy="2743200"/>
          </a:xfrm>
          <a:prstGeom prst="rect">
            <a:avLst/>
          </a:prstGeom>
          <a:noFill/>
        </p:spPr>
      </p:pic>
      <p:pic>
        <p:nvPicPr>
          <p:cNvPr id="5" name="Picture 2" descr="C:\Users\User\Desktop\217d65581af8.png"/>
          <p:cNvPicPr>
            <a:picLocks noChangeAspect="1" noChangeArrowheads="1"/>
          </p:cNvPicPr>
          <p:nvPr/>
        </p:nvPicPr>
        <p:blipFill>
          <a:blip r:embed="rId5" cstate="print">
            <a:lum contrast="-20000"/>
          </a:blip>
          <a:srcRect/>
          <a:stretch>
            <a:fillRect/>
          </a:stretch>
        </p:blipFill>
        <p:spPr bwMode="auto">
          <a:xfrm>
            <a:off x="0" y="762000"/>
            <a:ext cx="3276600" cy="3465513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514600" y="152400"/>
            <a:ext cx="6400800" cy="521732"/>
          </a:xfrm>
          <a:prstGeom prst="rect">
            <a:avLst/>
          </a:prstGeom>
          <a:noFill/>
        </p:spPr>
        <p:txBody>
          <a:bodyPr wrap="none" rtlCol="0"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МОРЕ ВОПРОСОВ</a:t>
            </a:r>
            <a:endParaRPr lang="ru-RU" b="1" spc="150" dirty="0">
              <a:ln w="11430"/>
              <a:solidFill>
                <a:srgbClr val="F8F8F8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4600" y="990600"/>
            <a:ext cx="6429197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ПОВЕРХНОСТНЫЕ – ПРОСТЫЕ ВОПРОСЫ</a:t>
            </a:r>
          </a:p>
          <a:p>
            <a:pPr algn="ctr"/>
            <a:r>
              <a:rPr lang="ru-RU" sz="28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  <a:sym typeface="Wingdings" pitchFamily="2" charset="2"/>
              </a:rPr>
              <a:t></a:t>
            </a:r>
            <a:r>
              <a:rPr lang="ru-RU" sz="2800" b="1" i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  <a:sym typeface="Wingdings" pitchFamily="2" charset="2"/>
              </a:rPr>
              <a:t> </a:t>
            </a:r>
            <a:r>
              <a:rPr lang="ru-RU" sz="2000" b="1" i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</a:rPr>
              <a:t>ответ ищи в тексте</a:t>
            </a:r>
            <a:endParaRPr lang="ru-RU" sz="2800" b="1" i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ook Antiqu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57400" y="3429000"/>
            <a:ext cx="4071949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all" dirty="0" smtClean="0">
                <a:ln w="0"/>
                <a:solidFill>
                  <a:schemeClr val="accent3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ПОДВОДНЫЕ ВОПРОСЫ</a:t>
            </a:r>
          </a:p>
          <a:p>
            <a:pPr algn="ctr"/>
            <a:r>
              <a:rPr lang="ru-RU" sz="2800" b="1" dirty="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  <a:sym typeface="Wingdings" pitchFamily="2" charset="2"/>
              </a:rPr>
              <a:t></a:t>
            </a:r>
            <a:r>
              <a:rPr lang="ru-RU" sz="2800" b="1" i="1" dirty="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  <a:sym typeface="Wingdings" pitchFamily="2" charset="2"/>
              </a:rPr>
              <a:t> </a:t>
            </a:r>
            <a:r>
              <a:rPr lang="ru-RU" sz="2800" b="1" i="1" dirty="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</a:rPr>
              <a:t> </a:t>
            </a:r>
            <a:r>
              <a:rPr lang="ru-RU" sz="2000" b="1" i="1" dirty="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</a:rPr>
              <a:t>Ответ читай между строк</a:t>
            </a:r>
            <a:endParaRPr lang="ru-RU" sz="2800" b="1" i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ook Antiqu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4876800"/>
            <a:ext cx="5008101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ГЛУБИННЫЕ ВОПРОСЫ</a:t>
            </a:r>
          </a:p>
          <a:p>
            <a:pPr algn="ctr"/>
            <a:r>
              <a:rPr lang="ru-RU" sz="28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  <a:sym typeface="Wingdings" pitchFamily="2" charset="2"/>
              </a:rPr>
              <a:t></a:t>
            </a:r>
            <a:r>
              <a:rPr lang="ru-RU" sz="2800" b="1" i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  <a:sym typeface="Wingdings" pitchFamily="2" charset="2"/>
              </a:rPr>
              <a:t> </a:t>
            </a:r>
            <a:r>
              <a:rPr lang="ru-RU" b="1" i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</a:rPr>
              <a:t>Связанные со своим жизненным опытом</a:t>
            </a:r>
            <a:endParaRPr lang="ru-RU" b="1" i="1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ook Antiqua" pitchFamily="18" charset="0"/>
            </a:endParaRPr>
          </a:p>
        </p:txBody>
      </p:sp>
      <p:pic>
        <p:nvPicPr>
          <p:cNvPr id="16389" name="Picture 5" descr="D:\РИСУНКИ\ЖИВОТНЫЕ ВСЕ\РЫБЫ\22[3].gif"/>
          <p:cNvPicPr>
            <a:picLocks noChangeAspect="1" noChangeArrowheads="1" noCrop="1"/>
          </p:cNvPicPr>
          <p:nvPr/>
        </p:nvPicPr>
        <p:blipFill>
          <a:blip r:embed="rId6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201025" y="3886200"/>
            <a:ext cx="942975" cy="2590800"/>
          </a:xfrm>
          <a:prstGeom prst="rect">
            <a:avLst/>
          </a:prstGeom>
          <a:noFill/>
        </p:spPr>
      </p:pic>
      <p:pic>
        <p:nvPicPr>
          <p:cNvPr id="16390" name="Picture 6" descr="D:\РИСУНКИ\ЖИВОТНЫЕ ВСЕ\РЫБЫ\fish4[1]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43800" y="2209800"/>
            <a:ext cx="1219200" cy="942975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6400800" y="3429000"/>
            <a:ext cx="14478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Book Antiqua" pitchFamily="18" charset="0"/>
              </a:rPr>
              <a:t>Почему…?</a:t>
            </a:r>
            <a:endParaRPr lang="ru-RU" b="1" i="1" dirty="0">
              <a:solidFill>
                <a:schemeClr val="accent3">
                  <a:lumMod val="5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19800" y="4191000"/>
            <a:ext cx="1579278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Book Antiqua" pitchFamily="18" charset="0"/>
              </a:rPr>
              <a:t>Что, если…?</a:t>
            </a:r>
            <a:endParaRPr lang="ru-RU" b="1" i="1" dirty="0">
              <a:solidFill>
                <a:schemeClr val="accent3">
                  <a:lumMod val="5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315200" y="3886200"/>
            <a:ext cx="942887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Book Antiqua" pitchFamily="18" charset="0"/>
              </a:rPr>
              <a:t>Как…?</a:t>
            </a:r>
            <a:endParaRPr lang="ru-RU" b="1" i="1" dirty="0">
              <a:solidFill>
                <a:schemeClr val="accent3">
                  <a:lumMod val="5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495800" y="5943600"/>
            <a:ext cx="222048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Book Antiqua" pitchFamily="18" charset="0"/>
              </a:rPr>
              <a:t>Если бы я…, то…?</a:t>
            </a:r>
            <a:endParaRPr lang="ru-RU" b="1" i="1" dirty="0">
              <a:solidFill>
                <a:schemeClr val="accent6">
                  <a:lumMod val="5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4800" y="6248400"/>
            <a:ext cx="4338047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Book Antiqua" pitchFamily="18" charset="0"/>
              </a:rPr>
              <a:t>Как текст связан с реальной жизнью?</a:t>
            </a:r>
            <a:endParaRPr lang="ru-RU" b="1" i="1" dirty="0">
              <a:solidFill>
                <a:schemeClr val="accent6">
                  <a:lumMod val="5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95600" y="1828800"/>
            <a:ext cx="1005403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Book Antiqua" pitchFamily="18" charset="0"/>
              </a:rPr>
              <a:t>Кто…?</a:t>
            </a:r>
            <a:endParaRPr lang="ru-RU" b="1" i="1" dirty="0">
              <a:solidFill>
                <a:schemeClr val="accent3">
                  <a:lumMod val="5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733800" y="2133600"/>
            <a:ext cx="87235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Book Antiqua" pitchFamily="18" charset="0"/>
              </a:rPr>
              <a:t>Где…?</a:t>
            </a:r>
            <a:endParaRPr lang="ru-RU" b="1" i="1" dirty="0">
              <a:solidFill>
                <a:schemeClr val="accent3">
                  <a:lumMod val="5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495800" y="2362200"/>
            <a:ext cx="116891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Book Antiqua" pitchFamily="18" charset="0"/>
              </a:rPr>
              <a:t>Когда…?</a:t>
            </a:r>
            <a:endParaRPr lang="ru-RU" b="1" i="1" dirty="0">
              <a:solidFill>
                <a:schemeClr val="accent3">
                  <a:lumMod val="5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62600" y="2057400"/>
            <a:ext cx="1010213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Book Antiqua" pitchFamily="18" charset="0"/>
              </a:rPr>
              <a:t>Что…?</a:t>
            </a:r>
            <a:endParaRPr lang="ru-RU" b="1" i="1" dirty="0">
              <a:solidFill>
                <a:schemeClr val="accent3">
                  <a:lumMod val="50000"/>
                </a:schemeClr>
              </a:solidFill>
              <a:latin typeface="Book Antiqua" pitchFamily="18" charset="0"/>
            </a:endParaRPr>
          </a:p>
        </p:txBody>
      </p:sp>
      <p:pic>
        <p:nvPicPr>
          <p:cNvPr id="27" name="Picture 5" descr="D:\РИСУНКИ\ЖИВОТНЫЕ ВСЕ\РЫБЫ\22[3].gif"/>
          <p:cNvPicPr>
            <a:picLocks noChangeAspect="1" noChangeArrowheads="1" noCrop="1"/>
          </p:cNvPicPr>
          <p:nvPr/>
        </p:nvPicPr>
        <p:blipFill>
          <a:blip r:embed="rId6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81000" y="4267200"/>
            <a:ext cx="942975" cy="2590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8528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 О чём? (1 слово)</a:t>
            </a:r>
            <a:endParaRPr lang="ru-RU" sz="2800" dirty="0"/>
          </a:p>
          <a:p>
            <a:pPr marL="0" indent="0">
              <a:buNone/>
            </a:pPr>
            <a:r>
              <a:rPr lang="ru-RU" sz="2800" dirty="0" smtClean="0"/>
              <a:t>Особенности</a:t>
            </a:r>
            <a:r>
              <a:rPr lang="ru-RU" sz="2800" dirty="0"/>
              <a:t>, </a:t>
            </a:r>
            <a:r>
              <a:rPr lang="ru-RU" sz="2800" dirty="0" smtClean="0"/>
              <a:t>отличия (2 слова).</a:t>
            </a:r>
            <a:endParaRPr lang="ru-RU" sz="2800" dirty="0"/>
          </a:p>
          <a:p>
            <a:pPr marL="0" indent="0">
              <a:buNone/>
            </a:pPr>
            <a:r>
              <a:rPr lang="ru-RU" sz="2800" dirty="0"/>
              <a:t>Место и время </a:t>
            </a:r>
            <a:r>
              <a:rPr lang="ru-RU" sz="2800" dirty="0" smtClean="0"/>
              <a:t>действия (3 слова).</a:t>
            </a:r>
            <a:endParaRPr lang="ru-RU" sz="2800" dirty="0"/>
          </a:p>
          <a:p>
            <a:pPr marL="0" indent="0">
              <a:buNone/>
            </a:pPr>
            <a:r>
              <a:rPr lang="ru-RU" sz="2800" dirty="0"/>
              <a:t>Главные </a:t>
            </a:r>
            <a:r>
              <a:rPr lang="ru-RU" sz="2800" dirty="0" smtClean="0"/>
              <a:t>события (4 слова).</a:t>
            </a:r>
            <a:endParaRPr lang="ru-RU" sz="2800" dirty="0"/>
          </a:p>
          <a:p>
            <a:pPr marL="0" indent="0">
              <a:buNone/>
            </a:pPr>
            <a:r>
              <a:rPr lang="ru-RU" sz="2800" dirty="0"/>
              <a:t>Главные герои, их </a:t>
            </a:r>
            <a:r>
              <a:rPr lang="ru-RU" sz="2800" dirty="0" smtClean="0"/>
              <a:t>особенности (5 слов).</a:t>
            </a:r>
            <a:endParaRPr lang="ru-RU" sz="2800" dirty="0"/>
          </a:p>
          <a:p>
            <a:pPr marL="0" indent="0">
              <a:buNone/>
            </a:pPr>
            <a:r>
              <a:rPr lang="ru-RU" sz="2800" dirty="0"/>
              <a:t>Ваши чувства в ходе </a:t>
            </a:r>
            <a:r>
              <a:rPr lang="ru-RU" sz="2800" dirty="0" smtClean="0"/>
              <a:t>мероприятия (6 слов).</a:t>
            </a:r>
            <a:endParaRPr lang="ru-RU" sz="2800" dirty="0"/>
          </a:p>
          <a:p>
            <a:pPr marL="0" indent="0">
              <a:buNone/>
            </a:pPr>
            <a:r>
              <a:rPr lang="ru-RU" sz="2800" dirty="0"/>
              <a:t>Попытайтесь дополнить первую </a:t>
            </a:r>
            <a:r>
              <a:rPr lang="ru-RU" sz="2800" dirty="0" smtClean="0"/>
              <a:t>строку (7 слов).</a:t>
            </a:r>
            <a:endParaRPr lang="ru-RU" sz="2800" dirty="0"/>
          </a:p>
          <a:p>
            <a:pPr marL="0" indent="0">
              <a:buNone/>
            </a:pPr>
            <a:r>
              <a:rPr lang="ru-RU" sz="2800" dirty="0"/>
              <a:t>Ваше личное </a:t>
            </a:r>
            <a:r>
              <a:rPr lang="ru-RU" sz="2800" dirty="0" smtClean="0"/>
              <a:t>мнение, рекомендации (8 слов).</a:t>
            </a:r>
            <a:endParaRPr lang="ru-RU" sz="2800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23728" y="210334"/>
            <a:ext cx="47525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Garamond" pitchFamily="18" charset="0"/>
              </a:rPr>
              <a:t>Пирамида-отзыв 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06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ru-RU" sz="4000" dirty="0"/>
              <a:t>Читать – это еще ничего не значит; что читать и как понимать читаемое – вот в чем главное дело. К. Д. Ушинский</a:t>
            </a:r>
          </a:p>
        </p:txBody>
      </p:sp>
    </p:spTree>
    <p:extLst>
      <p:ext uri="{BB962C8B-B14F-4D97-AF65-F5344CB8AC3E}">
        <p14:creationId xmlns:p14="http://schemas.microsoft.com/office/powerpoint/2010/main" val="390692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24744"/>
            <a:ext cx="9036496" cy="1143008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  <a:effectLst/>
              </a:rPr>
              <a:t>«Люди перестают мыслить</a:t>
            </a:r>
            <a:r>
              <a:rPr lang="ru-RU" sz="2400" dirty="0" smtClean="0">
                <a:solidFill>
                  <a:schemeClr val="tx1"/>
                </a:solidFill>
                <a:effectLst/>
              </a:rPr>
              <a:t>, когда </a:t>
            </a:r>
            <a:r>
              <a:rPr lang="ru-RU" sz="2400" dirty="0">
                <a:solidFill>
                  <a:schemeClr val="tx1"/>
                </a:solidFill>
                <a:effectLst/>
              </a:rPr>
              <a:t>перестают читать»</a:t>
            </a:r>
            <a:br>
              <a:rPr lang="ru-RU" sz="2400" dirty="0">
                <a:solidFill>
                  <a:schemeClr val="tx1"/>
                </a:solidFill>
                <a:effectLst/>
              </a:rPr>
            </a:br>
            <a:r>
              <a:rPr lang="ru-RU" sz="2400" i="1" dirty="0">
                <a:solidFill>
                  <a:schemeClr val="tx1"/>
                </a:solidFill>
                <a:effectLst/>
              </a:rPr>
              <a:t>(Д. Дидро)</a:t>
            </a: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4" name="Picture 5" descr="C:\Users\ион\Desktop\Pictures\чтение против тв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249488"/>
            <a:ext cx="7560839" cy="46085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4888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Смысловое чтение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340768"/>
            <a:ext cx="8964488" cy="4785395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ru-RU" sz="7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9600" dirty="0" smtClean="0">
                <a:latin typeface="Arial Narrow" panose="020B0606020202030204" pitchFamily="34" charset="0"/>
                <a:cs typeface="Times New Roman" pitchFamily="18" charset="0"/>
              </a:rPr>
              <a:t>В Примерной основной образовательной программе начального общего образования под смысловым чтением понимается </a:t>
            </a:r>
            <a:endParaRPr lang="ru-RU" sz="7400" dirty="0" smtClean="0">
              <a:latin typeface="Arial Narrow" panose="020B0606020202030204" pitchFamily="34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9600" dirty="0" smtClean="0">
                <a:latin typeface="Arial Narrow" panose="020B0606020202030204" pitchFamily="34" charset="0"/>
                <a:cs typeface="Times New Roman" pitchFamily="18" charset="0"/>
              </a:rPr>
              <a:t>осмысление цели чтения и выбор вида чтения в зависимости от цели; </a:t>
            </a:r>
          </a:p>
          <a:p>
            <a:pPr>
              <a:lnSpc>
                <a:spcPct val="120000"/>
              </a:lnSpc>
            </a:pPr>
            <a:r>
              <a:rPr lang="ru-RU" sz="9600" dirty="0" smtClean="0">
                <a:latin typeface="Arial Narrow" panose="020B0606020202030204" pitchFamily="34" charset="0"/>
                <a:cs typeface="Times New Roman" pitchFamily="18" charset="0"/>
              </a:rPr>
              <a:t>извлечение необходимой информации из прослушанных текстов различных жанров; </a:t>
            </a:r>
          </a:p>
          <a:p>
            <a:pPr>
              <a:lnSpc>
                <a:spcPct val="120000"/>
              </a:lnSpc>
            </a:pPr>
            <a:r>
              <a:rPr lang="ru-RU" sz="9600" dirty="0" smtClean="0">
                <a:latin typeface="Arial Narrow" panose="020B0606020202030204" pitchFamily="34" charset="0"/>
                <a:cs typeface="Times New Roman" pitchFamily="18" charset="0"/>
              </a:rPr>
              <a:t>определение основной и второстепенной информации; </a:t>
            </a:r>
          </a:p>
          <a:p>
            <a:pPr>
              <a:lnSpc>
                <a:spcPct val="120000"/>
              </a:lnSpc>
            </a:pPr>
            <a:r>
              <a:rPr lang="ru-RU" sz="9600" dirty="0" smtClean="0">
                <a:latin typeface="Arial Narrow" panose="020B0606020202030204" pitchFamily="34" charset="0"/>
                <a:cs typeface="Times New Roman" pitchFamily="18" charset="0"/>
              </a:rPr>
              <a:t>свободная ориентация и восприятие текстов художественного, научного, публицистического и официально - делового стилей;</a:t>
            </a:r>
          </a:p>
          <a:p>
            <a:pPr>
              <a:lnSpc>
                <a:spcPct val="120000"/>
              </a:lnSpc>
            </a:pPr>
            <a:r>
              <a:rPr lang="ru-RU" sz="9600" dirty="0" smtClean="0">
                <a:latin typeface="Arial Narrow" panose="020B0606020202030204" pitchFamily="34" charset="0"/>
                <a:cs typeface="Times New Roman" pitchFamily="18" charset="0"/>
              </a:rPr>
              <a:t>понимание и адекватная оценка языка средств массовой информации </a:t>
            </a:r>
            <a:r>
              <a:rPr lang="ru-RU" sz="8800" dirty="0" smtClean="0">
                <a:latin typeface="Arial Narrow" panose="020B0606020202030204" pitchFamily="34" charset="0"/>
                <a:cs typeface="Times New Roman" pitchFamily="18" charset="0"/>
              </a:rPr>
              <a:t>(стр. 106 ПООП НОО – познавательные универсальные учебные действия)</a:t>
            </a:r>
            <a:endParaRPr lang="ru-RU" sz="8800" dirty="0"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060848"/>
            <a:ext cx="799288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3200" dirty="0">
                <a:latin typeface="Arial" pitchFamily="34" charset="0"/>
              </a:rPr>
              <a:t>умение воспринимать текст как </a:t>
            </a:r>
            <a:r>
              <a:rPr lang="ru-RU" sz="3200" b="1" i="1" dirty="0">
                <a:latin typeface="Arial" pitchFamily="34" charset="0"/>
              </a:rPr>
              <a:t>единое смысловое целое (точно и полно понять </a:t>
            </a:r>
            <a:r>
              <a:rPr lang="ru-RU" sz="3200" dirty="0">
                <a:latin typeface="Arial" pitchFamily="34" charset="0"/>
              </a:rPr>
              <a:t>содержание текста и практически осмыслить извлеченную информацию)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051720" y="260648"/>
            <a:ext cx="508440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Смысловое чтение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14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700808"/>
            <a:ext cx="903649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представляет собой </a:t>
            </a:r>
            <a:r>
              <a:rPr lang="ru-RU" sz="2800" b="1" i="1" dirty="0">
                <a:latin typeface="Arial" pitchFamily="34" charset="0"/>
                <a:cs typeface="Arial" pitchFamily="34" charset="0"/>
              </a:rPr>
              <a:t>комплексное УУД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, состоящее из:</a:t>
            </a:r>
          </a:p>
          <a:p>
            <a:pPr lvl="0"/>
            <a:r>
              <a:rPr lang="ru-RU" sz="2800" dirty="0">
                <a:latin typeface="Arial" pitchFamily="34" charset="0"/>
                <a:cs typeface="Arial" pitchFamily="34" charset="0"/>
              </a:rPr>
              <a:t>осмысления цели чтения (для чего?),</a:t>
            </a:r>
          </a:p>
          <a:p>
            <a:pPr lvl="0"/>
            <a:r>
              <a:rPr lang="ru-RU" sz="2800" dirty="0">
                <a:latin typeface="Arial" pitchFamily="34" charset="0"/>
                <a:cs typeface="Arial" pitchFamily="34" charset="0"/>
              </a:rPr>
              <a:t>умения выбирать вид чтения в зависимости от его цели (как? каким образом?),</a:t>
            </a:r>
          </a:p>
          <a:p>
            <a:pPr lvl="0"/>
            <a:r>
              <a:rPr lang="ru-RU" sz="2800" dirty="0">
                <a:latin typeface="Arial" pitchFamily="34" charset="0"/>
                <a:cs typeface="Arial" pitchFamily="34" charset="0"/>
              </a:rPr>
              <a:t>умения определять основную и второстепенную информацию.</a:t>
            </a:r>
          </a:p>
          <a:p>
            <a:pPr lvl="0"/>
            <a:r>
              <a:rPr lang="ru-RU" sz="2800" dirty="0">
                <a:latin typeface="Arial" pitchFamily="34" charset="0"/>
                <a:cs typeface="Arial" pitchFamily="34" charset="0"/>
              </a:rPr>
              <a:t>умения свободно ориентироваться и воспринимать тексты различных стилей,</a:t>
            </a:r>
          </a:p>
          <a:p>
            <a:pPr lvl="0"/>
            <a:r>
              <a:rPr lang="ru-RU" sz="2800" dirty="0">
                <a:latin typeface="Arial" pitchFamily="34" charset="0"/>
                <a:cs typeface="Arial" pitchFamily="34" charset="0"/>
              </a:rPr>
              <a:t>умения адекватно оценивать информацию, полученную из текста.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856450" y="188640"/>
            <a:ext cx="557511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Смысловое чтение</a:t>
            </a:r>
            <a:endParaRPr lang="ru-RU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15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85739"/>
            <a:ext cx="9028654" cy="6267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777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xfrm>
            <a:off x="866578" y="1084095"/>
            <a:ext cx="7315200" cy="5454352"/>
          </a:xfrm>
        </p:spPr>
        <p:txBody>
          <a:bodyPr/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3175348" y="1484784"/>
            <a:ext cx="3124200" cy="112697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Навык чтения</a:t>
            </a:r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2624336" y="2611760"/>
            <a:ext cx="1371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>
            <a:off x="5436096" y="261176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5436096" y="3513218"/>
            <a:ext cx="2736304" cy="923894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Смысловая </a:t>
            </a:r>
            <a:endParaRPr lang="ru-RU" sz="24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сторона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1187624" y="3445402"/>
            <a:ext cx="2808312" cy="99171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Техническая </a:t>
            </a:r>
            <a:endParaRPr lang="ru-RU" sz="24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сторона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1187624" y="4869160"/>
            <a:ext cx="2808312" cy="163832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способ чтения, </a:t>
            </a:r>
          </a:p>
          <a:p>
            <a:pPr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темп чтения,</a:t>
            </a:r>
          </a:p>
          <a:p>
            <a:pPr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правильность,</a:t>
            </a:r>
          </a:p>
          <a:p>
            <a:pPr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выразительность  </a:t>
            </a:r>
            <a:endParaRPr lang="ru-RU" sz="20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0" name="Rectangle 15"/>
          <p:cNvSpPr>
            <a:spLocks noChangeArrowheads="1"/>
          </p:cNvSpPr>
          <p:nvPr/>
        </p:nvSpPr>
        <p:spPr bwMode="auto">
          <a:xfrm>
            <a:off x="5436096" y="4941168"/>
            <a:ext cx="2736304" cy="1566314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понимание </a:t>
            </a:r>
          </a:p>
          <a:p>
            <a:pPr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содержания </a:t>
            </a:r>
          </a:p>
          <a:p>
            <a:pPr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и смысла </a:t>
            </a:r>
          </a:p>
          <a:p>
            <a:pPr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прочитанного</a:t>
            </a:r>
            <a:endParaRPr lang="ru-RU" sz="20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>
            <a:off x="2483768" y="4437112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6804248" y="4445180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2291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5712477" y="3954496"/>
            <a:ext cx="2241309" cy="9916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-28675" y="0"/>
            <a:ext cx="9139938" cy="6858000"/>
            <a:chOff x="-28675" y="0"/>
            <a:chExt cx="9139938" cy="6858000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8675" y="0"/>
              <a:ext cx="9139938" cy="6858000"/>
            </a:xfrm>
            <a:prstGeom prst="rect">
              <a:avLst/>
            </a:prstGeom>
          </p:spPr>
        </p:pic>
        <p:sp>
          <p:nvSpPr>
            <p:cNvPr id="2" name="Скругленный прямоугольник 1"/>
            <p:cNvSpPr/>
            <p:nvPr/>
          </p:nvSpPr>
          <p:spPr>
            <a:xfrm>
              <a:off x="2550017" y="864881"/>
              <a:ext cx="4146997" cy="1313645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600" b="1" dirty="0" smtClean="0">
                  <a:latin typeface="Comic Sans MS" panose="030F0702030302020204" pitchFamily="66" charset="0"/>
                </a:rPr>
                <a:t>Приемы работы с текстом</a:t>
              </a:r>
              <a:endParaRPr lang="ru-RU" sz="3600" b="1" dirty="0">
                <a:latin typeface="Comic Sans MS" panose="030F0702030302020204" pitchFamily="66" charset="0"/>
              </a:endParaRPr>
            </a:p>
          </p:txBody>
        </p:sp>
        <p:sp>
          <p:nvSpPr>
            <p:cNvPr id="4" name="Овал 3"/>
            <p:cNvSpPr/>
            <p:nvPr/>
          </p:nvSpPr>
          <p:spPr>
            <a:xfrm>
              <a:off x="896112" y="2601532"/>
              <a:ext cx="3199370" cy="178295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 dirty="0"/>
            </a:p>
          </p:txBody>
        </p:sp>
        <p:sp>
          <p:nvSpPr>
            <p:cNvPr id="5" name="Овал 4"/>
            <p:cNvSpPr/>
            <p:nvPr/>
          </p:nvSpPr>
          <p:spPr>
            <a:xfrm>
              <a:off x="5098943" y="2704563"/>
              <a:ext cx="3120679" cy="1679920"/>
            </a:xfrm>
            <a:prstGeom prst="ellipse">
              <a:avLst/>
            </a:prstGeom>
            <a:solidFill>
              <a:srgbClr val="BC8FD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 dirty="0"/>
            </a:p>
          </p:txBody>
        </p:sp>
        <p:sp>
          <p:nvSpPr>
            <p:cNvPr id="7" name="Овал 6"/>
            <p:cNvSpPr/>
            <p:nvPr/>
          </p:nvSpPr>
          <p:spPr>
            <a:xfrm>
              <a:off x="2833352" y="4384483"/>
              <a:ext cx="3658888" cy="1687133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 dirty="0"/>
            </a:p>
          </p:txBody>
        </p:sp>
        <p:sp>
          <p:nvSpPr>
            <p:cNvPr id="9" name="Выгнутая вправо стрелка 8"/>
            <p:cNvSpPr/>
            <p:nvPr/>
          </p:nvSpPr>
          <p:spPr>
            <a:xfrm rot="19780007">
              <a:off x="7026072" y="1509499"/>
              <a:ext cx="577145" cy="1356485"/>
            </a:xfrm>
            <a:prstGeom prst="curved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0" name="Выгнутая влево стрелка 9"/>
            <p:cNvSpPr/>
            <p:nvPr/>
          </p:nvSpPr>
          <p:spPr>
            <a:xfrm rot="2543413">
              <a:off x="1590446" y="1495517"/>
              <a:ext cx="573903" cy="1366011"/>
            </a:xfrm>
            <a:prstGeom prst="curv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cxnSp>
          <p:nvCxnSpPr>
            <p:cNvPr id="12" name="Прямая со стрелкой 11"/>
            <p:cNvCxnSpPr/>
            <p:nvPr/>
          </p:nvCxnSpPr>
          <p:spPr>
            <a:xfrm>
              <a:off x="4587536" y="2178524"/>
              <a:ext cx="32590" cy="2205959"/>
            </a:xfrm>
            <a:prstGeom prst="straightConnector1">
              <a:avLst/>
            </a:prstGeom>
            <a:ln w="130175">
              <a:solidFill>
                <a:schemeClr val="accent1"/>
              </a:solidFill>
              <a:headEnd type="none" w="lg" len="lg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1302405" y="3408118"/>
              <a:ext cx="23753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solidFill>
                    <a:srgbClr val="000099"/>
                  </a:solidFill>
                  <a:latin typeface="Comic Sans MS" panose="030F0702030302020204" pitchFamily="66" charset="0"/>
                </a:rPr>
                <a:t>Цель: </a:t>
              </a:r>
              <a:r>
                <a:rPr lang="ru-RU" dirty="0" smtClean="0">
                  <a:solidFill>
                    <a:srgbClr val="CC0099"/>
                  </a:solidFill>
                  <a:latin typeface="Comic Sans MS" panose="030F0702030302020204" pitchFamily="66" charset="0"/>
                </a:rPr>
                <a:t>Подготовка к восприятию текста</a:t>
              </a:r>
              <a:endParaRPr lang="ru-RU" dirty="0">
                <a:solidFill>
                  <a:srgbClr val="CC0099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302405" y="2876427"/>
              <a:ext cx="25862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chemeClr val="bg1"/>
                  </a:solidFill>
                </a:rPr>
                <a:t>До чтения текста</a:t>
              </a: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404655" y="3513781"/>
              <a:ext cx="27632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solidFill>
                    <a:srgbClr val="000099"/>
                  </a:solidFill>
                  <a:latin typeface="Comic Sans MS" panose="030F0702030302020204" pitchFamily="66" charset="0"/>
                </a:rPr>
                <a:t>Цель: </a:t>
              </a:r>
              <a:r>
                <a:rPr lang="ru-RU" dirty="0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Осмысление прочитанного текста</a:t>
              </a:r>
              <a:endParaRPr lang="ru-RU" dirty="0">
                <a:solidFill>
                  <a:srgbClr val="FFFF00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410398" y="2779412"/>
              <a:ext cx="260204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>
                  <a:solidFill>
                    <a:schemeClr val="bg1"/>
                  </a:solidFill>
                </a:rPr>
                <a:t>После чтения текста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225340" y="5380817"/>
              <a:ext cx="30509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solidFill>
                    <a:srgbClr val="000099"/>
                  </a:solidFill>
                  <a:latin typeface="Comic Sans MS" panose="030F0702030302020204" pitchFamily="66" charset="0"/>
                </a:rPr>
                <a:t>Цель</a:t>
              </a:r>
              <a:r>
                <a:rPr lang="ru-RU" dirty="0" smtClean="0">
                  <a:solidFill>
                    <a:srgbClr val="FF0000"/>
                  </a:solidFill>
                  <a:latin typeface="Comic Sans MS" panose="030F0702030302020204" pitchFamily="66" charset="0"/>
                </a:rPr>
                <a:t>: Восприятие текста</a:t>
              </a:r>
              <a:endParaRPr lang="ru-RU" dirty="0">
                <a:solidFill>
                  <a:srgbClr val="FF0000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410651" y="4533106"/>
              <a:ext cx="258629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 smtClean="0">
                  <a:solidFill>
                    <a:schemeClr val="bg1"/>
                  </a:solidFill>
                </a:rPr>
                <a:t>Во время чтения текста</a:t>
              </a:r>
              <a:endParaRPr lang="ru-RU" sz="24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5982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ниги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33536AC-B4A1-4E0B-B6E7-0186F6B9983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книги</Template>
  <TotalTime>1703</TotalTime>
  <Words>723</Words>
  <Application>Microsoft Office PowerPoint</Application>
  <PresentationFormat>Экран (4:3)</PresentationFormat>
  <Paragraphs>131</Paragraphs>
  <Slides>27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книги</vt:lpstr>
      <vt:lpstr>Презентация PowerPoint</vt:lpstr>
      <vt:lpstr>Презентация PowerPoint</vt:lpstr>
      <vt:lpstr>«Люди перестают мыслить, когда перестают читать» (Д. Дидро)</vt:lpstr>
      <vt:lpstr>Смысловое чтение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До   чтения</vt:lpstr>
      <vt:lpstr>Презентация PowerPoint</vt:lpstr>
      <vt:lpstr>Презентация PowerPoint</vt:lpstr>
      <vt:lpstr>Ассоциативный куст</vt:lpstr>
      <vt:lpstr>Презентация PowerPoint</vt:lpstr>
      <vt:lpstr>Презентация PowerPoint</vt:lpstr>
      <vt:lpstr>Презентация PowerPoint</vt:lpstr>
      <vt:lpstr>Презентация PowerPoint</vt:lpstr>
      <vt:lpstr>Ромашка Блума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Приём: «Тонкие» и «толстые» вопросы (форма таблицы)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Классный шаблон</dc:title>
  <dc:creator>зоя павловна</dc:creator>
  <cp:lastModifiedBy>Администратор</cp:lastModifiedBy>
  <cp:revision>113</cp:revision>
  <dcterms:created xsi:type="dcterms:W3CDTF">2015-11-08T05:25:26Z</dcterms:created>
  <dcterms:modified xsi:type="dcterms:W3CDTF">2018-10-25T03:24:18Z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1081241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  <property fmtid="{D5CDD505-2E9C-101B-9397-08002B2CF9AE}" pid="5" name="_TemplateID">
    <vt:lpwstr>TC030007630</vt:lpwstr>
  </property>
</Properties>
</file>